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handoutMasterIdLst>
    <p:handoutMasterId r:id="rId25"/>
  </p:handoutMasterIdLst>
  <p:sldIdLst>
    <p:sldId id="301" r:id="rId6"/>
    <p:sldId id="268" r:id="rId7"/>
    <p:sldId id="420" r:id="rId8"/>
    <p:sldId id="423" r:id="rId9"/>
    <p:sldId id="269" r:id="rId10"/>
    <p:sldId id="386" r:id="rId11"/>
    <p:sldId id="381" r:id="rId12"/>
    <p:sldId id="382" r:id="rId13"/>
    <p:sldId id="429" r:id="rId14"/>
    <p:sldId id="430" r:id="rId15"/>
    <p:sldId id="431" r:id="rId16"/>
    <p:sldId id="432" r:id="rId17"/>
    <p:sldId id="293" r:id="rId18"/>
    <p:sldId id="405" r:id="rId19"/>
    <p:sldId id="418" r:id="rId20"/>
    <p:sldId id="361" r:id="rId21"/>
    <p:sldId id="290" r:id="rId22"/>
    <p:sldId id="257" r:id="rId23"/>
  </p:sldIdLst>
  <p:sldSz cx="9144000" cy="5143500" type="screen16x9"/>
  <p:notesSz cx="20104100" cy="11309350"/>
  <p:embeddedFontLst>
    <p:embeddedFont>
      <p:font typeface="Century Gothic" panose="020B050202020202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ExtraBold" panose="00000900000000000000" pitchFamily="2" charset="0"/>
      <p:bold r:id="rId34"/>
      <p:italic r:id="rId35"/>
      <p:boldItalic r:id="rId36"/>
    </p:embeddedFont>
    <p:embeddedFont>
      <p:font typeface="Montserrat Light" panose="00000400000000000000" pitchFamily="2" charset="0"/>
      <p:regular r:id="rId37"/>
      <p:italic r:id="rId38"/>
    </p:embeddedFont>
    <p:embeddedFont>
      <p:font typeface="Segoe UI" panose="020B0502040204020203" pitchFamily="34" charset="0"/>
      <p:regular r:id="rId39"/>
      <p:bold r:id="rId40"/>
      <p:italic r:id="rId41"/>
      <p:boldItalic r:id="rId42"/>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11BC5-2E5E-8293-96C4-322AFDD3B193}" v="8" dt="2025-12-09T11:09:05.791"/>
    <p1510:client id="{7049D969-1604-CBA1-F2A6-E63404B4FDD3}" v="2281" dt="2025-12-08T22:34:40.589"/>
    <p1510:client id="{ED96DD1D-2B47-6EBA-588D-658E0A330F14}" v="45" dt="2025-12-09T10:36:02.9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310"/>
        <p:guide pos="98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12/11/2025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12/11/2025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Children’s liturgy: Third Sunday of Advent (Year A)</a:t>
            </a:r>
          </a:p>
          <a:p>
            <a:endParaRPr lang="en-US" b="1" dirty="0"/>
          </a:p>
          <a:p>
            <a:r>
              <a:rPr lang="en-US" b="1" dirty="0"/>
              <a:t>Preparation</a:t>
            </a:r>
            <a:r>
              <a:rPr lang="en-US" b="1" i="0" u="none" strike="noStrike" kern="1200" dirty="0">
                <a:solidFill>
                  <a:schemeClr val="tx1"/>
                </a:solidFill>
                <a:effectLst/>
              </a:rPr>
              <a:t> of the worship space</a:t>
            </a:r>
            <a:endParaRPr lang="en-US" b="1" dirty="0"/>
          </a:p>
          <a:p>
            <a:r>
              <a:rPr lang="en-US" b="1" i="0" u="none" strike="noStrike" kern="1200" dirty="0" err="1">
                <a:solidFill>
                  <a:schemeClr val="tx1"/>
                </a:solidFill>
                <a:effectLst/>
              </a:rPr>
              <a:t>Colour</a:t>
            </a:r>
            <a:r>
              <a:rPr lang="en-US" b="1" i="0" u="none" strike="noStrike" kern="1200" dirty="0">
                <a:solidFill>
                  <a:schemeClr val="tx1"/>
                </a:solidFill>
                <a:effectLst/>
              </a:rPr>
              <a:t>: </a:t>
            </a:r>
            <a:r>
              <a:rPr lang="en-US" dirty="0"/>
              <a:t>purple or rose/pink </a:t>
            </a:r>
          </a:p>
          <a:p>
            <a:r>
              <a:rPr lang="en-US" b="1" i="0" u="none" strike="noStrike" kern="1200" dirty="0">
                <a:solidFill>
                  <a:schemeClr val="tx1"/>
                </a:solidFill>
                <a:effectLst/>
              </a:rPr>
              <a:t>Props: </a:t>
            </a:r>
            <a:r>
              <a:rPr lang="en-US" b="0" i="0" u="none" strike="noStrike" kern="1200" err="1">
                <a:solidFill>
                  <a:schemeClr val="tx1"/>
                </a:solidFill>
                <a:effectLst/>
              </a:rPr>
              <a:t>coloured</a:t>
            </a:r>
            <a:r>
              <a:rPr lang="en-US" b="0" i="0" u="none" strike="noStrike" kern="1200" dirty="0">
                <a:solidFill>
                  <a:schemeClr val="tx1"/>
                </a:solidFill>
                <a:effectLst/>
              </a:rPr>
              <a:t> pens and pencils</a:t>
            </a:r>
            <a:endParaRPr lang="en-US" dirty="0"/>
          </a:p>
          <a:p>
            <a:endParaRPr lang="en-US" dirty="0"/>
          </a:p>
          <a:p>
            <a:r>
              <a:rPr lang="en-US" b="1" i="0" u="none" strike="noStrike" kern="1200" dirty="0">
                <a:solidFill>
                  <a:schemeClr val="tx1"/>
                </a:solidFill>
                <a:effectLst/>
              </a:rPr>
              <a:t>Song suggestions</a:t>
            </a:r>
            <a:endParaRPr lang="en-US" b="1" dirty="0"/>
          </a:p>
          <a:p>
            <a:r>
              <a:rPr lang="en-US" dirty="0"/>
              <a:t>Give me joy in my heart (722, Laudate)</a:t>
            </a:r>
          </a:p>
          <a:p>
            <a:endParaRPr lang="en-US" dirty="0"/>
          </a:p>
          <a:p>
            <a:r>
              <a:rPr lang="en-US" b="1" dirty="0"/>
              <a:t>Welcome</a:t>
            </a:r>
          </a:p>
          <a:p>
            <a:r>
              <a:rPr lang="en-US" dirty="0"/>
              <a:t>Today we listen to Jesus say that he came to heal people who are sick and bring good news to people who are poor. We are going to think about how we can be that good news and help to build a better world for all people to live in.</a:t>
            </a:r>
          </a:p>
          <a:p>
            <a:endParaRPr lang="en-US" dirty="0"/>
          </a:p>
          <a:p>
            <a:r>
              <a:rPr lang="en-US" dirty="0"/>
              <a:t>CAFOD supporters</a:t>
            </a:r>
          </a:p>
          <a:p>
            <a:r>
              <a:rPr lang="en-US" dirty="0"/>
              <a:t>Photo credit: CAFOD</a:t>
            </a:r>
          </a:p>
          <a:p>
            <a:endParaRPr lang="en-US" b="1"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234860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Kerra, </a:t>
            </a:r>
            <a:r>
              <a:rPr lang="en-US" dirty="0" err="1"/>
              <a:t>Chirri</a:t>
            </a:r>
            <a:r>
              <a:rPr lang="en-US" dirty="0"/>
              <a:t> and the family, </a:t>
            </a:r>
            <a:r>
              <a:rPr lang="en-US" dirty="0" err="1"/>
              <a:t>Marsabit</a:t>
            </a:r>
            <a:r>
              <a:rPr lang="en-US" dirty="0"/>
              <a:t>, Kenya</a:t>
            </a:r>
          </a:p>
          <a:p>
            <a:r>
              <a:rPr lang="en-US" dirty="0">
                <a:latin typeface="Aptos"/>
                <a:ea typeface="Calibri"/>
                <a:cs typeface="Calibri"/>
              </a:rPr>
              <a:t>Photo credit: Joe Newman</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3F0725B-8BBF-6349-B206-C25D6BA6A9C8}" type="slidenum">
              <a:rPr lang="en-US" smtClean="0"/>
              <a:t>10</a:t>
            </a:fld>
            <a:endParaRPr lang="en-US"/>
          </a:p>
        </p:txBody>
      </p:sp>
    </p:spTree>
    <p:extLst>
      <p:ext uri="{BB962C8B-B14F-4D97-AF65-F5344CB8AC3E}">
        <p14:creationId xmlns:p14="http://schemas.microsoft.com/office/powerpoint/2010/main" val="16273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Kerra and one of her chickens, </a:t>
            </a:r>
            <a:r>
              <a:rPr lang="en-US" dirty="0" err="1"/>
              <a:t>Marsabit</a:t>
            </a:r>
            <a:r>
              <a:rPr lang="en-US" dirty="0"/>
              <a:t>, Kenya</a:t>
            </a:r>
            <a:endParaRPr lang="en-US" dirty="0">
              <a:solidFill>
                <a:srgbClr val="444444"/>
              </a:solidFill>
            </a:endParaRPr>
          </a:p>
          <a:p>
            <a:r>
              <a:rPr lang="en-US" dirty="0"/>
              <a:t>Photo credit: Joe Newman</a:t>
            </a:r>
            <a:endParaRPr lang="en-US">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16283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chickens of </a:t>
            </a:r>
            <a:r>
              <a:rPr lang="en-US" dirty="0" err="1"/>
              <a:t>Marsabit</a:t>
            </a:r>
            <a:r>
              <a:rPr lang="en-US" dirty="0"/>
              <a:t>, Kenya</a:t>
            </a:r>
            <a:endParaRPr lang="en-US" dirty="0">
              <a:solidFill>
                <a:srgbClr val="444444"/>
              </a:solidFill>
            </a:endParaRPr>
          </a:p>
          <a:p>
            <a:r>
              <a:rPr lang="en-US" dirty="0"/>
              <a:t>Photo credit: Joe Newman</a:t>
            </a:r>
            <a:endParaRPr lang="en-US">
              <a:solidFill>
                <a:srgbClr val="444444"/>
              </a:solidFil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A3F0725B-8BBF-6349-B206-C25D6BA6A9C8}" type="slidenum">
              <a:rPr lang="en-US" smtClean="0"/>
              <a:t>12</a:t>
            </a:fld>
            <a:endParaRPr lang="en-US"/>
          </a:p>
        </p:txBody>
      </p:sp>
    </p:spTree>
    <p:extLst>
      <p:ext uri="{BB962C8B-B14F-4D97-AF65-F5344CB8AC3E}">
        <p14:creationId xmlns:p14="http://schemas.microsoft.com/office/powerpoint/2010/main" val="324011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CAFOD</a:t>
            </a:r>
            <a:endParaRPr lang="en-US" dirty="0">
              <a:solidFill>
                <a:srgbClr val="000000"/>
              </a:solidFill>
            </a:endParaRPr>
          </a:p>
          <a:p>
            <a:r>
              <a:rPr lang="en-US" dirty="0"/>
              <a:t>Photo credit: CAFOD</a:t>
            </a:r>
          </a:p>
        </p:txBody>
      </p:sp>
      <p:sp>
        <p:nvSpPr>
          <p:cNvPr id="4" name="Slide Number Placeholder 3"/>
          <p:cNvSpPr>
            <a:spLocks noGrp="1"/>
          </p:cNvSpPr>
          <p:nvPr>
            <p:ph type="sldNum" sz="quarter" idx="5"/>
          </p:nvPr>
        </p:nvSpPr>
        <p:spPr/>
        <p:txBody>
          <a:bodyPr/>
          <a:lstStyle/>
          <a:p>
            <a:fld id="{467C0A84-E356-4051-98B9-B29298D6E6F5}" type="slidenum">
              <a:rPr lang="en-GB" smtClean="0"/>
              <a:t>15</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Illustration: Erika Pal</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16</a:t>
            </a:fld>
            <a:endParaRPr lang="en-US"/>
          </a:p>
        </p:txBody>
      </p:sp>
    </p:spTree>
    <p:extLst>
      <p:ext uri="{BB962C8B-B14F-4D97-AF65-F5344CB8AC3E}">
        <p14:creationId xmlns:p14="http://schemas.microsoft.com/office/powerpoint/2010/main" val="367469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C0A84-E356-4051-98B9-B29298D6E6F5}" type="slidenum">
              <a:rPr lang="en-GB" smtClean="0"/>
              <a:t>18</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 Francis Xavier's RC Primary School, Herefordshire</a:t>
            </a:r>
            <a:endParaRPr lang="en-US">
              <a:solidFill>
                <a:srgbClr val="444444"/>
              </a:solidFill>
            </a:endParaRPr>
          </a:p>
          <a:p>
            <a:r>
              <a:rPr lang="en-US"/>
              <a:t>Photo credit: Vicky Ahmed</a:t>
            </a:r>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75764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171152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Comfort</a:t>
            </a:r>
          </a:p>
          <a:p>
            <a:r>
              <a:rPr lang="en-GB" dirty="0">
                <a:ea typeface="Calibri"/>
                <a:cs typeface="Calibri"/>
              </a:rPr>
              <a:t>Photo credit: Louis Hansel on </a:t>
            </a:r>
            <a:r>
              <a:rPr lang="en-GB" dirty="0" err="1">
                <a:ea typeface="Calibri"/>
                <a:cs typeface="Calibri"/>
              </a:rPr>
              <a:t>Unsplash</a:t>
            </a:r>
            <a:endParaRPr lang="en-GB" dirty="0">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Harriet from Wales campaigning</a:t>
            </a:r>
          </a:p>
          <a:p>
            <a:r>
              <a:rPr lang="en-US" dirty="0">
                <a:ea typeface="Calibri"/>
                <a:cs typeface="Calibri"/>
              </a:rPr>
              <a:t>Photo credit:  Rosie Heaton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6</a:t>
            </a:fld>
            <a:endParaRPr lang="en-US"/>
          </a:p>
        </p:txBody>
      </p:sp>
    </p:spTree>
    <p:extLst>
      <p:ext uri="{BB962C8B-B14F-4D97-AF65-F5344CB8AC3E}">
        <p14:creationId xmlns:p14="http://schemas.microsoft.com/office/powerpoint/2010/main" val="247904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Dristy in her garden, Bangladesh</a:t>
            </a:r>
          </a:p>
          <a:p>
            <a:r>
              <a:rPr lang="en-US" dirty="0">
                <a:ea typeface="Calibri"/>
                <a:cs typeface="Calibri"/>
              </a:rPr>
              <a:t>Photo credit: Amit Rudro</a:t>
            </a:r>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299863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Collage of Hope</a:t>
            </a:r>
          </a:p>
          <a:p>
            <a:r>
              <a:rPr lang="en-US" dirty="0">
                <a:ea typeface="Calibri"/>
                <a:cs typeface="Calibri"/>
              </a:rPr>
              <a:t>Photo credit:</a:t>
            </a:r>
            <a:r>
              <a:rPr lang="en-US" dirty="0"/>
              <a:t> CAFOD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402413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Somerset school children making their Jubilee pledge</a:t>
            </a:r>
          </a:p>
          <a:p>
            <a:r>
              <a:rPr lang="en-US" dirty="0"/>
              <a:t>Photo credit: CAFOD Clifton</a:t>
            </a:r>
          </a:p>
        </p:txBody>
      </p:sp>
      <p:sp>
        <p:nvSpPr>
          <p:cNvPr id="4" name="Slide Number Placeholder 3"/>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3473657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a:t>Click to add subtitle if needed</a:t>
            </a:r>
            <a:endParaRPr/>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here to add the title of your deck. Ideally,</a:t>
            </a:r>
            <a:r>
              <a:rPr lang="en-US" b="0" i="0" u="none" strike="noStrike">
                <a:solidFill>
                  <a:srgbClr val="000000"/>
                </a:solidFill>
                <a:effectLst/>
              </a:rPr>
              <a:t> keep it under four lines.</a:t>
            </a:r>
            <a:endParaRPr lang="en-US"/>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a:t> Click icon to</a:t>
            </a:r>
            <a:br>
              <a:rPr lang="en-US"/>
            </a:br>
            <a:r>
              <a:rPr lang="en-US"/>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a:solidFill>
                  <a:srgbClr val="212444"/>
                </a:solidFill>
                <a:latin typeface="Montserrat"/>
                <a:cs typeface="Montserrat"/>
              </a:rPr>
              <a:t>CAFOD,</a:t>
            </a:r>
            <a:r>
              <a:rPr sz="1114" spc="-52">
                <a:solidFill>
                  <a:srgbClr val="212444"/>
                </a:solidFill>
                <a:latin typeface="Montserrat"/>
                <a:cs typeface="Montserrat"/>
              </a:rPr>
              <a:t> </a:t>
            </a:r>
            <a:r>
              <a:rPr sz="1114" spc="-9">
                <a:solidFill>
                  <a:srgbClr val="212444"/>
                </a:solidFill>
                <a:latin typeface="Montserrat"/>
                <a:cs typeface="Montserrat"/>
              </a:rPr>
              <a:t>Romero</a:t>
            </a:r>
            <a:r>
              <a:rPr sz="1114" spc="-50">
                <a:solidFill>
                  <a:srgbClr val="212444"/>
                </a:solidFill>
                <a:latin typeface="Montserrat"/>
                <a:cs typeface="Montserrat"/>
              </a:rPr>
              <a:t> </a:t>
            </a:r>
            <a:r>
              <a:rPr sz="1114" spc="-5">
                <a:solidFill>
                  <a:srgbClr val="212444"/>
                </a:solidFill>
                <a:latin typeface="Montserrat"/>
                <a:cs typeface="Montserrat"/>
              </a:rPr>
              <a:t>House,</a:t>
            </a:r>
            <a:endParaRPr sz="1114">
              <a:latin typeface="Montserrat"/>
              <a:cs typeface="Montserrat"/>
            </a:endParaRPr>
          </a:p>
          <a:p>
            <a:pPr marL="5776">
              <a:spcBef>
                <a:spcPts val="14"/>
              </a:spcBef>
            </a:pPr>
            <a:r>
              <a:rPr sz="1114">
                <a:solidFill>
                  <a:srgbClr val="212444"/>
                </a:solidFill>
                <a:latin typeface="Montserrat"/>
                <a:cs typeface="Montserrat"/>
              </a:rPr>
              <a:t>55</a:t>
            </a:r>
            <a:r>
              <a:rPr sz="1114" spc="-39">
                <a:solidFill>
                  <a:srgbClr val="212444"/>
                </a:solidFill>
                <a:latin typeface="Montserrat"/>
                <a:cs typeface="Montserrat"/>
              </a:rPr>
              <a:t> </a:t>
            </a:r>
            <a:r>
              <a:rPr sz="1114" spc="-16">
                <a:solidFill>
                  <a:srgbClr val="212444"/>
                </a:solidFill>
                <a:latin typeface="Montserrat"/>
                <a:cs typeface="Montserrat"/>
              </a:rPr>
              <a:t>Westminster</a:t>
            </a:r>
            <a:r>
              <a:rPr sz="1114" spc="-39">
                <a:solidFill>
                  <a:srgbClr val="212444"/>
                </a:solidFill>
                <a:latin typeface="Montserrat"/>
                <a:cs typeface="Montserrat"/>
              </a:rPr>
              <a:t> </a:t>
            </a:r>
            <a:r>
              <a:rPr sz="1114" spc="-5">
                <a:solidFill>
                  <a:srgbClr val="212444"/>
                </a:solidFill>
                <a:latin typeface="Montserrat"/>
                <a:cs typeface="Montserrat"/>
              </a:rPr>
              <a:t>Bridge</a:t>
            </a:r>
            <a:r>
              <a:rPr sz="1114" spc="-39">
                <a:solidFill>
                  <a:srgbClr val="212444"/>
                </a:solidFill>
                <a:latin typeface="Montserrat"/>
                <a:cs typeface="Montserrat"/>
              </a:rPr>
              <a:t> </a:t>
            </a:r>
            <a:r>
              <a:rPr sz="1114">
                <a:solidFill>
                  <a:srgbClr val="212444"/>
                </a:solidFill>
                <a:latin typeface="Montserrat"/>
                <a:cs typeface="Montserrat"/>
              </a:rPr>
              <a:t>Road,</a:t>
            </a:r>
            <a:r>
              <a:rPr sz="1114" spc="-39">
                <a:solidFill>
                  <a:srgbClr val="212444"/>
                </a:solidFill>
                <a:latin typeface="Montserrat"/>
                <a:cs typeface="Montserrat"/>
              </a:rPr>
              <a:t> </a:t>
            </a:r>
            <a:r>
              <a:rPr sz="1114" spc="-5">
                <a:solidFill>
                  <a:srgbClr val="212444"/>
                </a:solidFill>
                <a:latin typeface="Montserrat"/>
                <a:cs typeface="Montserrat"/>
              </a:rPr>
              <a:t>London</a:t>
            </a:r>
            <a:r>
              <a:rPr sz="1114" spc="-36">
                <a:solidFill>
                  <a:srgbClr val="212444"/>
                </a:solidFill>
                <a:latin typeface="Montserrat"/>
                <a:cs typeface="Montserrat"/>
              </a:rPr>
              <a:t> </a:t>
            </a:r>
            <a:r>
              <a:rPr sz="1114">
                <a:solidFill>
                  <a:srgbClr val="212444"/>
                </a:solidFill>
                <a:latin typeface="Montserrat"/>
                <a:cs typeface="Montserrat"/>
              </a:rPr>
              <a:t>SE1</a:t>
            </a:r>
            <a:r>
              <a:rPr sz="1114" spc="-39">
                <a:solidFill>
                  <a:srgbClr val="212444"/>
                </a:solidFill>
                <a:latin typeface="Montserrat"/>
                <a:cs typeface="Montserrat"/>
              </a:rPr>
              <a:t> </a:t>
            </a:r>
            <a:r>
              <a:rPr sz="1114" spc="-11">
                <a:solidFill>
                  <a:srgbClr val="212444"/>
                </a:solidFill>
                <a:latin typeface="Montserrat"/>
                <a:cs typeface="Montserrat"/>
              </a:rPr>
              <a:t>7JB</a:t>
            </a:r>
            <a:endParaRPr sz="1114">
              <a:latin typeface="Montserrat"/>
              <a:cs typeface="Montserrat"/>
            </a:endParaRPr>
          </a:p>
          <a:p>
            <a:pPr marL="5776">
              <a:spcBef>
                <a:spcPts val="687"/>
              </a:spcBef>
            </a:pPr>
            <a:r>
              <a:rPr sz="1114" b="1" u="sng" spc="-5">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a:latin typeface="Montserrat"/>
                <a:cs typeface="Montserrat"/>
              </a:rPr>
              <a:t>The</a:t>
            </a:r>
            <a:r>
              <a:rPr sz="659" spc="2">
                <a:latin typeface="Montserrat"/>
                <a:cs typeface="Montserrat"/>
              </a:rPr>
              <a:t> </a:t>
            </a:r>
            <a:r>
              <a:rPr sz="659">
                <a:latin typeface="Montserrat"/>
                <a:cs typeface="Montserrat"/>
              </a:rPr>
              <a:t>Catholic</a:t>
            </a:r>
            <a:r>
              <a:rPr sz="659" spc="2">
                <a:latin typeface="Montserrat"/>
                <a:cs typeface="Montserrat"/>
              </a:rPr>
              <a:t> </a:t>
            </a:r>
            <a:r>
              <a:rPr sz="659">
                <a:latin typeface="Montserrat"/>
                <a:cs typeface="Montserrat"/>
              </a:rPr>
              <a:t>Agency</a:t>
            </a:r>
            <a:r>
              <a:rPr sz="659" spc="2">
                <a:latin typeface="Montserrat"/>
                <a:cs typeface="Montserrat"/>
              </a:rPr>
              <a:t> </a:t>
            </a:r>
            <a:r>
              <a:rPr sz="659">
                <a:latin typeface="Montserrat"/>
                <a:cs typeface="Montserrat"/>
              </a:rPr>
              <a:t>for</a:t>
            </a:r>
            <a:r>
              <a:rPr sz="659" spc="2">
                <a:latin typeface="Montserrat"/>
                <a:cs typeface="Montserrat"/>
              </a:rPr>
              <a:t> </a:t>
            </a:r>
            <a:r>
              <a:rPr sz="659">
                <a:latin typeface="Montserrat"/>
                <a:cs typeface="Montserrat"/>
              </a:rPr>
              <a:t>Overseas</a:t>
            </a:r>
            <a:r>
              <a:rPr sz="659" spc="2">
                <a:latin typeface="Montserrat"/>
                <a:cs typeface="Montserrat"/>
              </a:rPr>
              <a:t> </a:t>
            </a:r>
            <a:r>
              <a:rPr sz="659">
                <a:latin typeface="Montserrat"/>
                <a:cs typeface="Montserrat"/>
              </a:rPr>
              <a:t>Development</a:t>
            </a:r>
            <a:r>
              <a:rPr sz="659" spc="2">
                <a:latin typeface="Montserrat"/>
                <a:cs typeface="Montserrat"/>
              </a:rPr>
              <a:t> </a:t>
            </a:r>
            <a:r>
              <a:rPr sz="659">
                <a:latin typeface="Montserrat"/>
                <a:cs typeface="Montserrat"/>
              </a:rPr>
              <a:t>(CAFOD)</a:t>
            </a:r>
            <a:r>
              <a:rPr sz="659" spc="2">
                <a:latin typeface="Montserrat"/>
                <a:cs typeface="Montserrat"/>
              </a:rPr>
              <a:t> </a:t>
            </a:r>
            <a:r>
              <a:rPr sz="659">
                <a:latin typeface="Montserrat"/>
                <a:cs typeface="Montserrat"/>
              </a:rPr>
              <a:t>is</a:t>
            </a:r>
            <a:r>
              <a:rPr sz="659" spc="2">
                <a:latin typeface="Montserrat"/>
                <a:cs typeface="Montserrat"/>
              </a:rPr>
              <a:t> </a:t>
            </a:r>
            <a:r>
              <a:rPr sz="659">
                <a:latin typeface="Montserrat"/>
                <a:cs typeface="Montserrat"/>
              </a:rPr>
              <a:t>the</a:t>
            </a:r>
            <a:r>
              <a:rPr sz="659" spc="2">
                <a:latin typeface="Montserrat"/>
                <a:cs typeface="Montserrat"/>
              </a:rPr>
              <a:t> </a:t>
            </a:r>
            <a:r>
              <a:rPr sz="659">
                <a:latin typeface="Montserrat"/>
                <a:cs typeface="Montserrat"/>
              </a:rPr>
              <a:t>official</a:t>
            </a:r>
            <a:r>
              <a:rPr sz="659" spc="2">
                <a:latin typeface="Montserrat"/>
                <a:cs typeface="Montserrat"/>
              </a:rPr>
              <a:t> </a:t>
            </a:r>
            <a:r>
              <a:rPr sz="659">
                <a:latin typeface="Montserrat"/>
                <a:cs typeface="Montserrat"/>
              </a:rPr>
              <a:t>aid</a:t>
            </a:r>
            <a:r>
              <a:rPr sz="659" spc="2">
                <a:latin typeface="Montserrat"/>
                <a:cs typeface="Montserrat"/>
              </a:rPr>
              <a:t> </a:t>
            </a:r>
            <a:r>
              <a:rPr sz="659">
                <a:latin typeface="Montserrat"/>
                <a:cs typeface="Montserrat"/>
              </a:rPr>
              <a:t>agency</a:t>
            </a:r>
            <a:r>
              <a:rPr sz="659" spc="2">
                <a:latin typeface="Montserrat"/>
                <a:cs typeface="Montserrat"/>
              </a:rPr>
              <a:t> </a:t>
            </a:r>
            <a:r>
              <a:rPr sz="659">
                <a:latin typeface="Montserrat"/>
                <a:cs typeface="Montserrat"/>
              </a:rPr>
              <a:t>of</a:t>
            </a:r>
            <a:r>
              <a:rPr sz="659" spc="2">
                <a:latin typeface="Montserrat"/>
                <a:cs typeface="Montserrat"/>
              </a:rPr>
              <a:t> </a:t>
            </a:r>
            <a:r>
              <a:rPr sz="659">
                <a:latin typeface="Montserrat"/>
                <a:cs typeface="Montserrat"/>
              </a:rPr>
              <a:t>the</a:t>
            </a:r>
            <a:r>
              <a:rPr sz="659" spc="2">
                <a:latin typeface="Montserrat"/>
                <a:cs typeface="Montserrat"/>
              </a:rPr>
              <a:t> </a:t>
            </a:r>
            <a:r>
              <a:rPr sz="659">
                <a:latin typeface="Montserrat"/>
                <a:cs typeface="Montserrat"/>
              </a:rPr>
              <a:t>Catholic</a:t>
            </a:r>
            <a:r>
              <a:rPr sz="659" spc="5">
                <a:latin typeface="Montserrat"/>
                <a:cs typeface="Montserrat"/>
              </a:rPr>
              <a:t> </a:t>
            </a:r>
            <a:r>
              <a:rPr sz="659">
                <a:latin typeface="Montserrat"/>
                <a:cs typeface="Montserrat"/>
              </a:rPr>
              <a:t>Church</a:t>
            </a:r>
            <a:r>
              <a:rPr sz="659" spc="2">
                <a:latin typeface="Montserrat"/>
                <a:cs typeface="Montserrat"/>
              </a:rPr>
              <a:t> </a:t>
            </a:r>
            <a:r>
              <a:rPr sz="659">
                <a:latin typeface="Montserrat"/>
                <a:cs typeface="Montserrat"/>
              </a:rPr>
              <a:t>in</a:t>
            </a:r>
            <a:r>
              <a:rPr sz="659" spc="2">
                <a:latin typeface="Montserrat"/>
                <a:cs typeface="Montserrat"/>
              </a:rPr>
              <a:t> </a:t>
            </a:r>
            <a:r>
              <a:rPr sz="659" spc="-5">
                <a:latin typeface="Montserrat"/>
                <a:cs typeface="Montserrat"/>
              </a:rPr>
              <a:t>England </a:t>
            </a:r>
            <a:r>
              <a:rPr sz="659">
                <a:latin typeface="Montserrat"/>
                <a:cs typeface="Montserrat"/>
              </a:rPr>
              <a:t>and</a:t>
            </a:r>
            <a:r>
              <a:rPr sz="659" spc="-5">
                <a:latin typeface="Montserrat"/>
                <a:cs typeface="Montserrat"/>
              </a:rPr>
              <a:t> </a:t>
            </a:r>
            <a:r>
              <a:rPr sz="659">
                <a:latin typeface="Montserrat"/>
                <a:cs typeface="Montserrat"/>
              </a:rPr>
              <a:t>Wales</a:t>
            </a:r>
            <a:r>
              <a:rPr sz="659" spc="-5">
                <a:latin typeface="Montserrat"/>
                <a:cs typeface="Montserrat"/>
              </a:rPr>
              <a:t> </a:t>
            </a:r>
            <a:r>
              <a:rPr sz="659">
                <a:latin typeface="Montserrat"/>
                <a:cs typeface="Montserrat"/>
              </a:rPr>
              <a:t>and</a:t>
            </a:r>
            <a:r>
              <a:rPr sz="659" spc="-2">
                <a:latin typeface="Montserrat"/>
                <a:cs typeface="Montserrat"/>
              </a:rPr>
              <a:t> </a:t>
            </a:r>
            <a:r>
              <a:rPr sz="659">
                <a:latin typeface="Montserrat"/>
                <a:cs typeface="Montserrat"/>
              </a:rPr>
              <a:t>part</a:t>
            </a:r>
            <a:r>
              <a:rPr sz="659" spc="-5">
                <a:latin typeface="Montserrat"/>
                <a:cs typeface="Montserrat"/>
              </a:rPr>
              <a:t> </a:t>
            </a:r>
            <a:r>
              <a:rPr sz="659">
                <a:latin typeface="Montserrat"/>
                <a:cs typeface="Montserrat"/>
              </a:rPr>
              <a:t>of</a:t>
            </a:r>
            <a:r>
              <a:rPr sz="659" spc="-2">
                <a:latin typeface="Montserrat"/>
                <a:cs typeface="Montserrat"/>
              </a:rPr>
              <a:t> </a:t>
            </a:r>
            <a:r>
              <a:rPr sz="659">
                <a:latin typeface="Montserrat"/>
                <a:cs typeface="Montserrat"/>
              </a:rPr>
              <a:t>Caritas</a:t>
            </a:r>
            <a:r>
              <a:rPr sz="659" spc="-5">
                <a:latin typeface="Montserrat"/>
                <a:cs typeface="Montserrat"/>
              </a:rPr>
              <a:t> International.</a:t>
            </a:r>
            <a:r>
              <a:rPr sz="659" spc="-2">
                <a:latin typeface="Montserrat"/>
                <a:cs typeface="Montserrat"/>
              </a:rPr>
              <a:t> </a:t>
            </a:r>
            <a:r>
              <a:rPr sz="659">
                <a:latin typeface="Montserrat"/>
                <a:cs typeface="Montserrat"/>
              </a:rPr>
              <a:t>Charity</a:t>
            </a:r>
            <a:r>
              <a:rPr sz="659" spc="-5">
                <a:latin typeface="Montserrat"/>
                <a:cs typeface="Montserrat"/>
              </a:rPr>
              <a:t> </a:t>
            </a:r>
            <a:r>
              <a:rPr sz="659">
                <a:latin typeface="Montserrat"/>
                <a:cs typeface="Montserrat"/>
              </a:rPr>
              <a:t>no</a:t>
            </a:r>
            <a:r>
              <a:rPr sz="659" spc="-2">
                <a:latin typeface="Montserrat"/>
                <a:cs typeface="Montserrat"/>
              </a:rPr>
              <a:t> </a:t>
            </a:r>
            <a:r>
              <a:rPr sz="659">
                <a:latin typeface="Montserrat"/>
                <a:cs typeface="Montserrat"/>
              </a:rPr>
              <a:t>1160384</a:t>
            </a:r>
            <a:r>
              <a:rPr sz="659" spc="-5">
                <a:latin typeface="Montserrat"/>
                <a:cs typeface="Montserrat"/>
              </a:rPr>
              <a:t> </a:t>
            </a:r>
            <a:r>
              <a:rPr sz="659">
                <a:latin typeface="Montserrat"/>
                <a:cs typeface="Montserrat"/>
              </a:rPr>
              <a:t>and</a:t>
            </a:r>
            <a:r>
              <a:rPr sz="659" spc="-5">
                <a:latin typeface="Montserrat"/>
                <a:cs typeface="Montserrat"/>
              </a:rPr>
              <a:t> </a:t>
            </a:r>
            <a:r>
              <a:rPr sz="659">
                <a:latin typeface="Montserrat"/>
                <a:cs typeface="Montserrat"/>
              </a:rPr>
              <a:t>a</a:t>
            </a:r>
            <a:r>
              <a:rPr sz="659" spc="-2">
                <a:latin typeface="Montserrat"/>
                <a:cs typeface="Montserrat"/>
              </a:rPr>
              <a:t> </a:t>
            </a:r>
            <a:r>
              <a:rPr sz="659">
                <a:latin typeface="Montserrat"/>
                <a:cs typeface="Montserrat"/>
              </a:rPr>
              <a:t>company</a:t>
            </a:r>
            <a:r>
              <a:rPr sz="659" spc="-5">
                <a:latin typeface="Montserrat"/>
                <a:cs typeface="Montserrat"/>
              </a:rPr>
              <a:t> </a:t>
            </a:r>
            <a:r>
              <a:rPr sz="659">
                <a:latin typeface="Montserrat"/>
                <a:cs typeface="Montserrat"/>
              </a:rPr>
              <a:t>limited</a:t>
            </a:r>
            <a:r>
              <a:rPr sz="659" spc="-2">
                <a:latin typeface="Montserrat"/>
                <a:cs typeface="Montserrat"/>
              </a:rPr>
              <a:t> </a:t>
            </a:r>
            <a:r>
              <a:rPr sz="659">
                <a:latin typeface="Montserrat"/>
                <a:cs typeface="Montserrat"/>
              </a:rPr>
              <a:t>by</a:t>
            </a:r>
            <a:r>
              <a:rPr sz="659" spc="-5">
                <a:latin typeface="Montserrat"/>
                <a:cs typeface="Montserrat"/>
              </a:rPr>
              <a:t> </a:t>
            </a:r>
            <a:r>
              <a:rPr sz="659">
                <a:latin typeface="Montserrat"/>
                <a:cs typeface="Montserrat"/>
              </a:rPr>
              <a:t>guarantee</a:t>
            </a:r>
            <a:r>
              <a:rPr sz="659" spc="-2">
                <a:latin typeface="Montserrat"/>
                <a:cs typeface="Montserrat"/>
              </a:rPr>
              <a:t> </a:t>
            </a:r>
            <a:r>
              <a:rPr sz="659">
                <a:latin typeface="Montserrat"/>
                <a:cs typeface="Montserrat"/>
              </a:rPr>
              <a:t>no</a:t>
            </a:r>
            <a:r>
              <a:rPr sz="659" spc="-5">
                <a:latin typeface="Montserrat"/>
                <a:cs typeface="Montserrat"/>
              </a:rPr>
              <a:t> 09387398.</a:t>
            </a:r>
            <a:endParaRPr sz="659">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69C1-887B-5963-99BB-4BBC52B1CD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61921C-1EDF-6F65-C276-091A39CA0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08E70-DB4F-3259-491C-18022336AFC3}"/>
              </a:ext>
            </a:extLst>
          </p:cNvPr>
          <p:cNvSpPr>
            <a:spLocks noGrp="1"/>
          </p:cNvSpPr>
          <p:nvPr>
            <p:ph type="dt" sz="half" idx="10"/>
          </p:nvPr>
        </p:nvSpPr>
        <p:spPr/>
        <p:txBody>
          <a:bodyPr/>
          <a:lstStyle/>
          <a:p>
            <a:fld id="{D6C1D170-B19C-48D2-AD6C-78F0EBEBDC80}" type="datetimeFigureOut">
              <a:rPr lang="en-GB" smtClean="0"/>
              <a:t>11/12/2025</a:t>
            </a:fld>
            <a:endParaRPr lang="en-GB"/>
          </a:p>
        </p:txBody>
      </p:sp>
      <p:sp>
        <p:nvSpPr>
          <p:cNvPr id="5" name="Footer Placeholder 4">
            <a:extLst>
              <a:ext uri="{FF2B5EF4-FFF2-40B4-BE49-F238E27FC236}">
                <a16:creationId xmlns:a16="http://schemas.microsoft.com/office/drawing/2014/main" id="{5914CE08-3636-315A-8D8F-1C951F49B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26DF1-B4E5-F444-D413-2061AE1FA7CB}"/>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355576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BFBD-40EE-6BF6-46B5-6E28879D5A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584464-EA8B-4CB3-CF3F-37CB2EC1CA0E}"/>
              </a:ext>
            </a:extLst>
          </p:cNvPr>
          <p:cNvSpPr>
            <a:spLocks noGrp="1"/>
          </p:cNvSpPr>
          <p:nvPr>
            <p:ph type="dt" sz="half" idx="10"/>
          </p:nvPr>
        </p:nvSpPr>
        <p:spPr/>
        <p:txBody>
          <a:bodyPr/>
          <a:lstStyle/>
          <a:p>
            <a:fld id="{D6C1D170-B19C-48D2-AD6C-78F0EBEBDC80}" type="datetimeFigureOut">
              <a:rPr lang="en-GB" smtClean="0"/>
              <a:t>11/12/2025</a:t>
            </a:fld>
            <a:endParaRPr lang="en-GB"/>
          </a:p>
        </p:txBody>
      </p:sp>
      <p:sp>
        <p:nvSpPr>
          <p:cNvPr id="4" name="Footer Placeholder 3">
            <a:extLst>
              <a:ext uri="{FF2B5EF4-FFF2-40B4-BE49-F238E27FC236}">
                <a16:creationId xmlns:a16="http://schemas.microsoft.com/office/drawing/2014/main" id="{CA37B8B7-8BBE-A311-5E92-AA7238036E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A19360-021A-DF21-A275-C7516DA0C790}"/>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321826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1987F-A229-2BBD-6146-26BB00A7D0A7}"/>
              </a:ext>
            </a:extLst>
          </p:cNvPr>
          <p:cNvSpPr>
            <a:spLocks noGrp="1"/>
          </p:cNvSpPr>
          <p:nvPr>
            <p:ph type="dt" sz="half" idx="10"/>
          </p:nvPr>
        </p:nvSpPr>
        <p:spPr/>
        <p:txBody>
          <a:bodyPr/>
          <a:lstStyle/>
          <a:p>
            <a:fld id="{D6C1D170-B19C-48D2-AD6C-78F0EBEBDC80}" type="datetimeFigureOut">
              <a:rPr lang="en-GB" smtClean="0"/>
              <a:t>11/12/2025</a:t>
            </a:fld>
            <a:endParaRPr lang="en-GB"/>
          </a:p>
        </p:txBody>
      </p:sp>
      <p:sp>
        <p:nvSpPr>
          <p:cNvPr id="3" name="Footer Placeholder 2">
            <a:extLst>
              <a:ext uri="{FF2B5EF4-FFF2-40B4-BE49-F238E27FC236}">
                <a16:creationId xmlns:a16="http://schemas.microsoft.com/office/drawing/2014/main" id="{C3C16C2B-7839-488D-6BE0-4808845188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912CA8-E616-3B72-A96F-742F460FF4D9}"/>
              </a:ext>
            </a:extLst>
          </p:cNvPr>
          <p:cNvSpPr>
            <a:spLocks noGrp="1"/>
          </p:cNvSpPr>
          <p:nvPr>
            <p:ph type="sldNum" sz="quarter" idx="12"/>
          </p:nvPr>
        </p:nvSpPr>
        <p:spPr/>
        <p:txBody>
          <a:bodyPr/>
          <a:lstStyle/>
          <a:p>
            <a:fld id="{EA6EBE3F-60D7-48A8-BD0B-B317D75812BF}" type="slidenum">
              <a:rPr lang="en-GB" smtClean="0"/>
              <a:t>‹#›</a:t>
            </a:fld>
            <a:endParaRPr lang="en-GB"/>
          </a:p>
        </p:txBody>
      </p:sp>
    </p:spTree>
    <p:extLst>
      <p:ext uri="{BB962C8B-B14F-4D97-AF65-F5344CB8AC3E}">
        <p14:creationId xmlns:p14="http://schemas.microsoft.com/office/powerpoint/2010/main" val="168804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a:t> Click icon to</a:t>
            </a:r>
            <a:br>
              <a:rPr lang="en-US"/>
            </a:br>
            <a:r>
              <a:rPr lang="en-US"/>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a:t>Click to edit Master text styles</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a:t>Click to edit 2 columns text style</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a:t>Click to add </a:t>
            </a:r>
            <a:br>
              <a:rPr lang="en-US"/>
            </a:br>
            <a:r>
              <a:rPr lang="en-US"/>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a:t>Click to edit Master text styles</a:t>
            </a:r>
          </a:p>
          <a:p>
            <a:pPr marL="288925" lvl="1" indent="-166688">
              <a:buFont typeface="Arial" panose="020B0604020202020204" pitchFamily="34" charset="0"/>
              <a:buChar char="•"/>
              <a:tabLst/>
            </a:pPr>
            <a:r>
              <a:rPr lang="en-US"/>
              <a:t>Second level</a:t>
            </a:r>
          </a:p>
          <a:p>
            <a:pPr marL="463550" lvl="2" indent="-166688">
              <a:buFont typeface="Arial" panose="020B0604020202020204" pitchFamily="34" charset="0"/>
              <a:buChar char="•"/>
              <a:tabLst/>
            </a:pPr>
            <a:r>
              <a:rPr lang="en-US"/>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 id="2147483675" r:id="rId11"/>
    <p:sldLayoutId id="2147483676" r:id="rId12"/>
    <p:sldLayoutId id="2147483677" r:id="rId13"/>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hyperlink" Target="https://assets.ctfassets.net/vy3axnuecuwj/8f7293d817e1175c3d87b240e971965027984e5f16f61832c3c728ef015fdd33/aa0ce48f86298058fce68ca65c64d16a/Third_Sunday_of_Advent__1_.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cafod.org.uk/education/primary-teaching-resources/primary-school-assemblies/advent-assembly-primary" TargetMode="External"/><Relationship Id="rId7" Type="http://schemas.openxmlformats.org/officeDocument/2006/relationships/image" Target="../media/image27.jpeg"/><Relationship Id="rId2" Type="http://schemas.openxmlformats.org/officeDocument/2006/relationships/hyperlink" Target="https://cafod.org.uk/jubilee-schools/jubilee-celebration-day" TargetMode="Externa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cafod.org.uk/education/primary-teaching-resources/advent-calendar-for-childr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704770" y="1950212"/>
            <a:ext cx="3847653" cy="784830"/>
          </a:xfrm>
        </p:spPr>
        <p:txBody>
          <a:bodyPr/>
          <a:lstStyle/>
          <a:p>
            <a:endParaRPr lang="en-US">
              <a:solidFill>
                <a:srgbClr val="000000"/>
              </a:solidFill>
              <a:latin typeface="Times New Roman"/>
              <a:cs typeface="Times New Roman"/>
            </a:endParaRPr>
          </a:p>
          <a:p>
            <a:endParaRPr lang="en-GB">
              <a:solidFill>
                <a:srgbClr val="000000"/>
              </a:solidFill>
              <a:latin typeface="Century Gothic"/>
              <a:cs typeface="Times New Roman"/>
            </a:endParaRPr>
          </a:p>
        </p:txBody>
      </p:sp>
      <p:sp>
        <p:nvSpPr>
          <p:cNvPr id="43" name="Text Placeholder 42">
            <a:extLst>
              <a:ext uri="{FF2B5EF4-FFF2-40B4-BE49-F238E27FC236}">
                <a16:creationId xmlns:a16="http://schemas.microsoft.com/office/drawing/2014/main" id="{64383256-66A7-050F-0F36-C718ED12DA76}"/>
              </a:ext>
            </a:extLst>
          </p:cNvPr>
          <p:cNvSpPr>
            <a:spLocks noGrp="1"/>
          </p:cNvSpPr>
          <p:nvPr>
            <p:ph type="body" sz="quarter" idx="11"/>
          </p:nvPr>
        </p:nvSpPr>
        <p:spPr>
          <a:xfrm>
            <a:off x="1107806" y="4662492"/>
            <a:ext cx="3048297" cy="261610"/>
          </a:xfrm>
        </p:spPr>
        <p:txBody>
          <a:bodyPr vert="horz" wrap="square" lIns="0" tIns="45720" rIns="91440" bIns="45720" rtlCol="0" anchor="t">
            <a:spAutoFit/>
          </a:bodyPr>
          <a:lstStyle/>
          <a:p>
            <a:r>
              <a:rPr lang="en-US">
                <a:latin typeface="Century Gothic"/>
              </a:rPr>
              <a:t>Gospel Celebration of the Word</a:t>
            </a:r>
            <a:endParaRPr lang="en-US">
              <a:latin typeface="Century Gothic" panose="020B0502020202020204" pitchFamily="34" charset="0"/>
            </a:endParaRPr>
          </a:p>
        </p:txBody>
      </p:sp>
      <p:sp>
        <p:nvSpPr>
          <p:cNvPr id="5" name="TextBox 4">
            <a:extLst>
              <a:ext uri="{FF2B5EF4-FFF2-40B4-BE49-F238E27FC236}">
                <a16:creationId xmlns:a16="http://schemas.microsoft.com/office/drawing/2014/main" id="{452ACAF9-520D-B0A2-873F-D17381A8AF66}"/>
              </a:ext>
            </a:extLst>
          </p:cNvPr>
          <p:cNvSpPr txBox="1"/>
          <p:nvPr/>
        </p:nvSpPr>
        <p:spPr>
          <a:xfrm>
            <a:off x="975503" y="1786027"/>
            <a:ext cx="36004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Century Gothic"/>
              </a:rPr>
              <a:t>How will you try to be like Jesus, sharing the good news that God loves us all? </a:t>
            </a:r>
            <a:endParaRPr lang="en-US" sz="2400" dirty="0"/>
          </a:p>
        </p:txBody>
      </p:sp>
      <p:pic>
        <p:nvPicPr>
          <p:cNvPr id="2" name="Picture Placeholder 1" descr="A person and a child posing for a selfie&#10;&#10;AI-generated content may be incorrect.">
            <a:extLst>
              <a:ext uri="{FF2B5EF4-FFF2-40B4-BE49-F238E27FC236}">
                <a16:creationId xmlns:a16="http://schemas.microsoft.com/office/drawing/2014/main" id="{36D75D2B-4F8F-A133-91C4-841972FE1186}"/>
              </a:ext>
            </a:extLst>
          </p:cNvPr>
          <p:cNvPicPr>
            <a:picLocks noGrp="1" noChangeAspect="1"/>
          </p:cNvPicPr>
          <p:nvPr>
            <p:ph type="pic" sz="quarter" idx="10"/>
          </p:nvPr>
        </p:nvPicPr>
        <p:blipFill>
          <a:blip r:embed="rId3"/>
          <a:srcRect t="15923" b="15923"/>
          <a:stretch/>
        </p:blipFill>
        <p:spPr>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pic>
    </p:spTree>
    <p:extLst>
      <p:ext uri="{BB962C8B-B14F-4D97-AF65-F5344CB8AC3E}">
        <p14:creationId xmlns:p14="http://schemas.microsoft.com/office/powerpoint/2010/main" val="346529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FDA6EF-A313-ACAA-EF2E-F852DDDB91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F67213-829B-DD44-4C0D-1562A97E8AF1}"/>
              </a:ext>
            </a:extLst>
          </p:cNvPr>
          <p:cNvSpPr>
            <a:spLocks noGrp="1"/>
          </p:cNvSpPr>
          <p:nvPr>
            <p:ph type="sldNum" sz="quarter" idx="12"/>
          </p:nvPr>
        </p:nvSpPr>
        <p:spPr/>
        <p:txBody>
          <a:bodyPr/>
          <a:lstStyle/>
          <a:p>
            <a:fld id="{EA6EBE3F-60D7-48A8-BD0B-B317D75812BF}" type="slidenum">
              <a:rPr lang="en-GB" smtClean="0"/>
              <a:t>10</a:t>
            </a:fld>
            <a:endParaRPr lang="en-GB"/>
          </a:p>
        </p:txBody>
      </p:sp>
      <p:sp>
        <p:nvSpPr>
          <p:cNvPr id="6" name="TextBox 5">
            <a:extLst>
              <a:ext uri="{FF2B5EF4-FFF2-40B4-BE49-F238E27FC236}">
                <a16:creationId xmlns:a16="http://schemas.microsoft.com/office/drawing/2014/main" id="{C13463FF-249E-5540-EFC8-9233F01F2B66}"/>
              </a:ext>
            </a:extLst>
          </p:cNvPr>
          <p:cNvSpPr txBox="1"/>
          <p:nvPr/>
        </p:nvSpPr>
        <p:spPr>
          <a:xfrm>
            <a:off x="321258" y="789069"/>
            <a:ext cx="47181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err="1">
                <a:solidFill>
                  <a:srgbClr val="000000"/>
                </a:solidFill>
                <a:latin typeface="Century Gothic"/>
              </a:rPr>
              <a:t>Chirri</a:t>
            </a:r>
            <a:r>
              <a:rPr lang="en-US" dirty="0">
                <a:solidFill>
                  <a:srgbClr val="000000"/>
                </a:solidFill>
                <a:latin typeface="Century Gothic"/>
              </a:rPr>
              <a:t>, in blue, lives in Kenya with her mother and father, brothers and sisters.</a:t>
            </a:r>
          </a:p>
          <a:p>
            <a:pPr algn="l"/>
            <a:endParaRPr lang="en-US" dirty="0">
              <a:latin typeface="Century Gothic"/>
            </a:endParaRPr>
          </a:p>
          <a:p>
            <a:pPr algn="l"/>
            <a:r>
              <a:rPr lang="en-US" dirty="0">
                <a:latin typeface="Century Gothic"/>
              </a:rPr>
              <a:t>Severe drought in Kenya has meant water is scarce, with not enough for people, crops or livestock. As animals died, people struggled to make a living. </a:t>
            </a:r>
          </a:p>
          <a:p>
            <a:pPr algn="l"/>
            <a:endParaRPr lang="en-US" dirty="0">
              <a:latin typeface="Century Gothic"/>
            </a:endParaRPr>
          </a:p>
          <a:p>
            <a:pPr algn="l"/>
            <a:r>
              <a:rPr lang="en-GB" dirty="0">
                <a:latin typeface="Century Gothic"/>
              </a:rPr>
              <a:t> "There was no rain for years,” says </a:t>
            </a:r>
            <a:r>
              <a:rPr lang="en-GB" dirty="0" err="1">
                <a:latin typeface="Century Gothic"/>
              </a:rPr>
              <a:t>Chirri</a:t>
            </a:r>
            <a:r>
              <a:rPr lang="en-GB" dirty="0">
                <a:latin typeface="Century Gothic"/>
              </a:rPr>
              <a:t>. “We had to get water far away. We started our journey at seven and came back at ten. I got tired and thirsty. The sun was way too hot.”</a:t>
            </a:r>
            <a:endParaRPr lang="en-US" dirty="0">
              <a:latin typeface="Century Gothic"/>
            </a:endParaRPr>
          </a:p>
        </p:txBody>
      </p:sp>
      <p:pic>
        <p:nvPicPr>
          <p:cNvPr id="2" name="Picture 1" descr="A group of people posing for a photo&#10;&#10;AI-generated content may be incorrect.">
            <a:extLst>
              <a:ext uri="{FF2B5EF4-FFF2-40B4-BE49-F238E27FC236}">
                <a16:creationId xmlns:a16="http://schemas.microsoft.com/office/drawing/2014/main" id="{1D7EDAD1-914B-FF5B-F68B-A98A265AAFB8}"/>
              </a:ext>
            </a:extLst>
          </p:cNvPr>
          <p:cNvPicPr>
            <a:picLocks noChangeAspect="1"/>
          </p:cNvPicPr>
          <p:nvPr/>
        </p:nvPicPr>
        <p:blipFill>
          <a:blip r:embed="rId3"/>
          <a:srcRect l="9541" b="-323"/>
          <a:stretch>
            <a:fillRect/>
          </a:stretch>
        </p:blipFill>
        <p:spPr>
          <a:xfrm>
            <a:off x="5029442" y="963117"/>
            <a:ext cx="4547681" cy="3354686"/>
          </a:xfrm>
          <a:prstGeom prst="rect">
            <a:avLst/>
          </a:prstGeom>
        </p:spPr>
      </p:pic>
    </p:spTree>
    <p:extLst>
      <p:ext uri="{BB962C8B-B14F-4D97-AF65-F5344CB8AC3E}">
        <p14:creationId xmlns:p14="http://schemas.microsoft.com/office/powerpoint/2010/main" val="427927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B64ABC-D121-DF95-7C57-E10D724752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150C7D-40C5-B28B-CB5D-143D5352DE15}"/>
              </a:ext>
            </a:extLst>
          </p:cNvPr>
          <p:cNvSpPr>
            <a:spLocks noGrp="1"/>
          </p:cNvSpPr>
          <p:nvPr>
            <p:ph type="sldNum" sz="quarter" idx="12"/>
          </p:nvPr>
        </p:nvSpPr>
        <p:spPr/>
        <p:txBody>
          <a:bodyPr/>
          <a:lstStyle/>
          <a:p>
            <a:fld id="{EA6EBE3F-60D7-48A8-BD0B-B317D75812BF}" type="slidenum">
              <a:rPr lang="en-GB" smtClean="0"/>
              <a:t>11</a:t>
            </a:fld>
            <a:endParaRPr lang="en-GB"/>
          </a:p>
        </p:txBody>
      </p:sp>
      <p:sp>
        <p:nvSpPr>
          <p:cNvPr id="6" name="TextBox 5">
            <a:extLst>
              <a:ext uri="{FF2B5EF4-FFF2-40B4-BE49-F238E27FC236}">
                <a16:creationId xmlns:a16="http://schemas.microsoft.com/office/drawing/2014/main" id="{DC45D2D1-27F0-90E5-0C5F-56BDF5CF471D}"/>
              </a:ext>
            </a:extLst>
          </p:cNvPr>
          <p:cNvSpPr txBox="1"/>
          <p:nvPr/>
        </p:nvSpPr>
        <p:spPr>
          <a:xfrm>
            <a:off x="428320" y="895579"/>
            <a:ext cx="4322143" cy="36407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B022B9A1-6D8E-8E55-55F1-48FBC820E520}"/>
              </a:ext>
            </a:extLst>
          </p:cNvPr>
          <p:cNvSpPr txBox="1"/>
          <p:nvPr/>
        </p:nvSpPr>
        <p:spPr>
          <a:xfrm>
            <a:off x="4225010" y="895336"/>
            <a:ext cx="448126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latin typeface="Century Gothic"/>
              </a:rPr>
              <a:t>Because children like you have been praying</a:t>
            </a:r>
            <a:r>
              <a:rPr lang="en-US" dirty="0">
                <a:latin typeface="Century Gothic"/>
              </a:rPr>
              <a:t>, walking, fundraising and campaigning to build a better world, CAFOD can support people like Kerra to change their lives for the better. </a:t>
            </a:r>
            <a:endParaRPr lang="en-US" dirty="0"/>
          </a:p>
          <a:p>
            <a:pPr algn="l"/>
            <a:endParaRPr lang="en-GB" dirty="0">
              <a:latin typeface="Century Gothic"/>
            </a:endParaRPr>
          </a:p>
          <a:p>
            <a:pPr algn="l"/>
            <a:r>
              <a:rPr lang="en-GB" dirty="0">
                <a:latin typeface="Century Gothic"/>
              </a:rPr>
              <a:t>With CAFOD's help, Kerra was given chickens, which need less water to survive. She learned how to rear them to help her make a living. She can sell the eggs, or a chicken, earning the money to buy food, clothes, soap and books for school.</a:t>
            </a:r>
            <a:endParaRPr lang="en-GB" dirty="0"/>
          </a:p>
          <a:p>
            <a:pPr algn="l"/>
            <a:endParaRPr lang="en-GB" dirty="0">
              <a:solidFill>
                <a:srgbClr val="000000"/>
              </a:solidFill>
              <a:latin typeface="Century Gothic"/>
            </a:endParaRPr>
          </a:p>
          <a:p>
            <a:pPr algn="l"/>
            <a:endParaRPr lang="en-GB" dirty="0">
              <a:solidFill>
                <a:srgbClr val="000000"/>
              </a:solidFill>
              <a:latin typeface="Century Gothic"/>
            </a:endParaRPr>
          </a:p>
        </p:txBody>
      </p:sp>
      <p:pic>
        <p:nvPicPr>
          <p:cNvPr id="8" name="Picture 7" descr="A person wearing a pink head wrap holding a chicken&#10;&#10;AI-generated content may be incorrect.">
            <a:extLst>
              <a:ext uri="{FF2B5EF4-FFF2-40B4-BE49-F238E27FC236}">
                <a16:creationId xmlns:a16="http://schemas.microsoft.com/office/drawing/2014/main" id="{F94B098A-4D4E-FF81-3B18-F936FD087A12}"/>
              </a:ext>
            </a:extLst>
          </p:cNvPr>
          <p:cNvPicPr>
            <a:picLocks noChangeAspect="1"/>
          </p:cNvPicPr>
          <p:nvPr/>
        </p:nvPicPr>
        <p:blipFill>
          <a:blip r:embed="rId3"/>
          <a:stretch>
            <a:fillRect/>
          </a:stretch>
        </p:blipFill>
        <p:spPr>
          <a:xfrm>
            <a:off x="571500" y="0"/>
            <a:ext cx="3429000" cy="5143500"/>
          </a:xfrm>
          <a:prstGeom prst="rect">
            <a:avLst/>
          </a:prstGeom>
        </p:spPr>
      </p:pic>
    </p:spTree>
    <p:extLst>
      <p:ext uri="{BB962C8B-B14F-4D97-AF65-F5344CB8AC3E}">
        <p14:creationId xmlns:p14="http://schemas.microsoft.com/office/powerpoint/2010/main" val="62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9CDAE3-B761-A8E9-8612-8C9A31E9A0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DE3F1-88AC-F7EB-B85B-3DB0FB7ACDF7}"/>
              </a:ext>
            </a:extLst>
          </p:cNvPr>
          <p:cNvSpPr>
            <a:spLocks noGrp="1"/>
          </p:cNvSpPr>
          <p:nvPr>
            <p:ph type="sldNum" sz="quarter" idx="12"/>
          </p:nvPr>
        </p:nvSpPr>
        <p:spPr/>
        <p:txBody>
          <a:bodyPr/>
          <a:lstStyle/>
          <a:p>
            <a:fld id="{EA6EBE3F-60D7-48A8-BD0B-B317D75812BF}" type="slidenum">
              <a:rPr lang="en-GB" smtClean="0"/>
              <a:t>12</a:t>
            </a:fld>
            <a:endParaRPr lang="en-GB"/>
          </a:p>
        </p:txBody>
      </p:sp>
      <p:sp>
        <p:nvSpPr>
          <p:cNvPr id="6" name="TextBox 5">
            <a:extLst>
              <a:ext uri="{FF2B5EF4-FFF2-40B4-BE49-F238E27FC236}">
                <a16:creationId xmlns:a16="http://schemas.microsoft.com/office/drawing/2014/main" id="{5F93880C-C496-F677-419B-9C12365D7EE8}"/>
              </a:ext>
            </a:extLst>
          </p:cNvPr>
          <p:cNvSpPr txBox="1"/>
          <p:nvPr/>
        </p:nvSpPr>
        <p:spPr>
          <a:xfrm>
            <a:off x="314277" y="1288333"/>
            <a:ext cx="376411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err="1">
                <a:latin typeface="Century Gothic"/>
              </a:rPr>
              <a:t>Chirri</a:t>
            </a:r>
            <a:r>
              <a:rPr lang="en-GB" dirty="0">
                <a:latin typeface="Century Gothic"/>
              </a:rPr>
              <a:t> enjoys helping out with the chickens. When her mum is away, Chirri looks after them and feeds them. </a:t>
            </a:r>
            <a:endParaRPr lang="en-US" dirty="0"/>
          </a:p>
          <a:p>
            <a:pPr algn="l"/>
            <a:endParaRPr lang="en-GB" dirty="0">
              <a:latin typeface="Century Gothic"/>
            </a:endParaRPr>
          </a:p>
          <a:p>
            <a:pPr algn="l"/>
            <a:r>
              <a:rPr lang="en-GB" dirty="0">
                <a:latin typeface="Century Gothic"/>
              </a:rPr>
              <a:t>“My mum taught me how. I like it when they all start jumping about and I like seeing them lay eggs. I like eating the eggs too – fried for breakfast!”</a:t>
            </a:r>
            <a:endParaRPr lang="en-US"/>
          </a:p>
        </p:txBody>
      </p:sp>
      <p:pic>
        <p:nvPicPr>
          <p:cNvPr id="7" name="Picture 6" descr="A group of chickens eating grain&#10;&#10;AI-generated content may be incorrect.">
            <a:extLst>
              <a:ext uri="{FF2B5EF4-FFF2-40B4-BE49-F238E27FC236}">
                <a16:creationId xmlns:a16="http://schemas.microsoft.com/office/drawing/2014/main" id="{727AB1CD-D34F-9EAC-4237-F5EC45A09D5D}"/>
              </a:ext>
            </a:extLst>
          </p:cNvPr>
          <p:cNvPicPr>
            <a:picLocks noChangeAspect="1"/>
          </p:cNvPicPr>
          <p:nvPr/>
        </p:nvPicPr>
        <p:blipFill>
          <a:blip r:embed="rId3"/>
          <a:stretch>
            <a:fillRect/>
          </a:stretch>
        </p:blipFill>
        <p:spPr>
          <a:xfrm>
            <a:off x="4188022" y="1160859"/>
            <a:ext cx="4679158" cy="3125392"/>
          </a:xfrm>
          <a:prstGeom prst="rect">
            <a:avLst/>
          </a:prstGeom>
        </p:spPr>
      </p:pic>
    </p:spTree>
    <p:extLst>
      <p:ext uri="{BB962C8B-B14F-4D97-AF65-F5344CB8AC3E}">
        <p14:creationId xmlns:p14="http://schemas.microsoft.com/office/powerpoint/2010/main" val="114594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7CA375-0C05-7F9C-C032-5FA44E407431}"/>
              </a:ext>
            </a:extLst>
          </p:cNvPr>
          <p:cNvSpPr>
            <a:spLocks noGrp="1"/>
          </p:cNvSpPr>
          <p:nvPr>
            <p:ph type="body" sz="quarter" idx="12"/>
          </p:nvPr>
        </p:nvSpPr>
        <p:spPr>
          <a:xfrm>
            <a:off x="3034749" y="1136461"/>
            <a:ext cx="6109252" cy="3285884"/>
          </a:xfrm>
        </p:spPr>
        <p:txBody>
          <a:bodyPr vert="horz" lIns="731520" tIns="365760" rIns="365760" bIns="45720" numCol="2" spcCol="274320" rtlCol="0" anchor="t">
            <a:noAutofit/>
          </a:bodyPr>
          <a:lstStyle/>
          <a:p>
            <a:pPr marL="0" indent="0">
              <a:buNone/>
            </a:pPr>
            <a:r>
              <a:rPr lang="en-US" dirty="0">
                <a:latin typeface="Century Gothic"/>
              </a:rPr>
              <a:t>We pray for our brothers and sisters around the world who are living in poverty:</a:t>
            </a:r>
          </a:p>
          <a:p>
            <a:pPr marL="0" indent="0">
              <a:buNone/>
            </a:pPr>
            <a:r>
              <a:rPr lang="en-GB" dirty="0">
                <a:solidFill>
                  <a:schemeClr val="bg1"/>
                </a:solidFill>
                <a:latin typeface="Century Gothic"/>
                <a:ea typeface="Calibri"/>
                <a:cs typeface="Times New Roman"/>
              </a:rPr>
              <a:t>that we may listen to them, learn from them, and support them as they work to make a better life for themselves and their families. </a:t>
            </a:r>
          </a:p>
          <a:p>
            <a:pPr marL="0" indent="0">
              <a:buNone/>
            </a:pPr>
            <a:r>
              <a:rPr lang="en-GB" dirty="0">
                <a:solidFill>
                  <a:schemeClr val="bg1"/>
                </a:solidFill>
                <a:latin typeface="Century Gothic"/>
                <a:ea typeface="Calibri"/>
                <a:cs typeface="Times New Roman"/>
              </a:rPr>
              <a:t>Lord in your mercy…</a:t>
            </a:r>
            <a:endParaRPr lang="en-GB">
              <a:solidFill>
                <a:schemeClr val="bg1"/>
              </a:solidFill>
              <a:latin typeface="Century Gothic"/>
            </a:endParaRPr>
          </a:p>
          <a:p>
            <a:pPr marL="0" indent="0">
              <a:buNone/>
            </a:pPr>
            <a:endParaRPr lang="en-US" dirty="0">
              <a:latin typeface="Century Gothic"/>
            </a:endParaRPr>
          </a:p>
          <a:p>
            <a:pPr marL="0" indent="0">
              <a:buNone/>
            </a:pPr>
            <a:endParaRPr lang="en-US" dirty="0">
              <a:latin typeface="Century Gothic" panose="020B0502020202020204" pitchFamily="34" charset="0"/>
            </a:endParaRPr>
          </a:p>
          <a:p>
            <a:pPr marL="0" indent="0">
              <a:buNone/>
            </a:pPr>
            <a:r>
              <a:rPr lang="en-US" dirty="0">
                <a:latin typeface="Century Gothic"/>
              </a:rPr>
              <a:t> </a:t>
            </a:r>
            <a:endParaRPr lang="en-US" dirty="0">
              <a:latin typeface="Century Gothic" panose="020B0502020202020204" pitchFamily="34" charset="0"/>
            </a:endParaRPr>
          </a:p>
          <a:p>
            <a:pPr marL="0" indent="0">
              <a:buNone/>
            </a:pPr>
            <a:endParaRPr lang="en-US" dirty="0">
              <a:solidFill>
                <a:srgbClr val="85A321"/>
              </a:solidFill>
              <a:latin typeface="Century Gothic" panose="020B0502020202020204" pitchFamily="34" charset="0"/>
              <a:cs typeface="Times New Roman"/>
            </a:endParaRPr>
          </a:p>
          <a:p>
            <a:pPr marL="0" indent="0">
              <a:buNone/>
            </a:pPr>
            <a:endParaRPr lang="en-US" dirty="0">
              <a:solidFill>
                <a:srgbClr val="85A321"/>
              </a:solidFill>
              <a:latin typeface="Century Gothic" panose="020B0502020202020204" pitchFamily="34" charset="0"/>
              <a:cs typeface="Times New Roman"/>
            </a:endParaRPr>
          </a:p>
          <a:p>
            <a:pPr marL="0" indent="0">
              <a:buNone/>
            </a:pPr>
            <a:r>
              <a:rPr lang="en-US" dirty="0">
                <a:latin typeface="Century Gothic"/>
                <a:cs typeface="Times New Roman"/>
              </a:rPr>
              <a:t>We pray for our parish, family and friends:</a:t>
            </a:r>
            <a:r>
              <a:rPr lang="en-US" dirty="0">
                <a:solidFill>
                  <a:srgbClr val="A2C617"/>
                </a:solidFill>
                <a:latin typeface="Century Gothic"/>
                <a:cs typeface="Times New Roman"/>
              </a:rPr>
              <a:t> </a:t>
            </a:r>
            <a:endParaRPr lang="en-US">
              <a:solidFill>
                <a:srgbClr val="FFFFFF"/>
              </a:solidFill>
              <a:latin typeface="Century Gothic"/>
              <a:cs typeface="Times New Roman"/>
            </a:endParaRPr>
          </a:p>
          <a:p>
            <a:pPr marL="0" indent="0">
              <a:buNone/>
            </a:pPr>
            <a:r>
              <a:rPr lang="en-US" dirty="0">
                <a:solidFill>
                  <a:schemeClr val="bg1"/>
                </a:solidFill>
                <a:latin typeface="Century Gothic"/>
                <a:cs typeface="Times New Roman"/>
              </a:rPr>
              <a:t>that we may grow in faith and in love for one another and share the good news through our actions. </a:t>
            </a:r>
          </a:p>
          <a:p>
            <a:pPr marL="0" indent="0">
              <a:buNone/>
            </a:pPr>
            <a:r>
              <a:rPr lang="en-US" dirty="0">
                <a:solidFill>
                  <a:schemeClr val="bg1"/>
                </a:solidFill>
                <a:latin typeface="Century Gothic"/>
                <a:cs typeface="Times New Roman"/>
              </a:rPr>
              <a:t>Lord in your mercy…</a:t>
            </a:r>
            <a:endParaRPr lang="en-US">
              <a:solidFill>
                <a:schemeClr val="bg1"/>
              </a:solidFill>
              <a:latin typeface="Century Gothic"/>
            </a:endParaRPr>
          </a:p>
          <a:p>
            <a:pPr marL="0" indent="0">
              <a:buNone/>
            </a:pPr>
            <a:endParaRPr lang="en-US" dirty="0">
              <a:solidFill>
                <a:schemeClr val="tx1"/>
              </a:solidFill>
              <a:latin typeface="Century Gothic"/>
            </a:endParaRPr>
          </a:p>
          <a:p>
            <a:pPr marL="121920" indent="-121920"/>
            <a:endParaRPr lang="en-US" dirty="0">
              <a:solidFill>
                <a:schemeClr val="tx1"/>
              </a:solidFill>
              <a:latin typeface="Century Gothic"/>
            </a:endParaRPr>
          </a:p>
          <a:p>
            <a:pPr marL="121920" indent="-121920"/>
            <a:endParaRPr lang="en-US" sz="1500" dirty="0">
              <a:latin typeface="Century Gothic"/>
            </a:endParaRPr>
          </a:p>
        </p:txBody>
      </p:sp>
      <p:sp>
        <p:nvSpPr>
          <p:cNvPr id="40" name="Title 39">
            <a:extLst>
              <a:ext uri="{FF2B5EF4-FFF2-40B4-BE49-F238E27FC236}">
                <a16:creationId xmlns:a16="http://schemas.microsoft.com/office/drawing/2014/main" id="{23B96EC9-B084-1741-DB18-211AB633B6F5}"/>
              </a:ext>
            </a:extLst>
          </p:cNvPr>
          <p:cNvSpPr>
            <a:spLocks noGrp="1"/>
          </p:cNvSpPr>
          <p:nvPr>
            <p:ph type="title"/>
          </p:nvPr>
        </p:nvSpPr>
        <p:spPr>
          <a:xfrm>
            <a:off x="317500" y="218414"/>
            <a:ext cx="6938065" cy="442425"/>
          </a:xfrm>
        </p:spPr>
        <p:txBody>
          <a:bodyPr>
            <a:normAutofit fontScale="90000"/>
          </a:bodyPr>
          <a:lstStyle/>
          <a:p>
            <a:r>
              <a:rPr lang="en-US">
                <a:latin typeface="Century Gothic" panose="020B0502020202020204" pitchFamily="34" charset="0"/>
              </a:rPr>
              <a:t>Let us pray</a:t>
            </a:r>
          </a:p>
        </p:txBody>
      </p:sp>
      <p:pic>
        <p:nvPicPr>
          <p:cNvPr id="10" name="Picture Placeholder 9">
            <a:extLst>
              <a:ext uri="{FF2B5EF4-FFF2-40B4-BE49-F238E27FC236}">
                <a16:creationId xmlns:a16="http://schemas.microsoft.com/office/drawing/2014/main" id="{EC5190FB-F10A-4A26-2DAF-6C821690A11C}"/>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p:blipFill>
        <p:spPr>
          <a:xfrm>
            <a:off x="304801" y="1131883"/>
            <a:ext cx="3101009" cy="3281803"/>
          </a:xfrm>
        </p:spPr>
      </p:pic>
      <p:sp>
        <p:nvSpPr>
          <p:cNvPr id="48" name="Slide Number Placeholder 47">
            <a:extLst>
              <a:ext uri="{FF2B5EF4-FFF2-40B4-BE49-F238E27FC236}">
                <a16:creationId xmlns:a16="http://schemas.microsoft.com/office/drawing/2014/main" id="{B4BEF5D5-033D-CCCA-DEA6-7D61A43957E0}"/>
              </a:ext>
            </a:extLst>
          </p:cNvPr>
          <p:cNvSpPr>
            <a:spLocks noGrp="1"/>
          </p:cNvSpPr>
          <p:nvPr>
            <p:ph type="sldNum" sz="quarter" idx="32"/>
          </p:nvPr>
        </p:nvSpPr>
        <p:spPr>
          <a:xfrm>
            <a:off x="8866538" y="4872328"/>
            <a:ext cx="173925" cy="160388"/>
          </a:xfrm>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2275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3726B-1DB2-4A75-7FA7-1E92768BE50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A33AB8E-0262-0351-91DD-D21E60359F6E}"/>
              </a:ext>
            </a:extLst>
          </p:cNvPr>
          <p:cNvSpPr>
            <a:spLocks noGrp="1"/>
          </p:cNvSpPr>
          <p:nvPr>
            <p:ph type="body" sz="quarter" idx="12"/>
          </p:nvPr>
        </p:nvSpPr>
        <p:spPr>
          <a:xfrm>
            <a:off x="2840655" y="1127092"/>
            <a:ext cx="6206299" cy="3285884"/>
          </a:xfrm>
        </p:spPr>
        <p:txBody>
          <a:bodyPr vert="horz" lIns="731520" tIns="365760" rIns="365760" bIns="45720" numCol="2" spcCol="274320" rtlCol="0" anchor="t">
            <a:normAutofit fontScale="92500" lnSpcReduction="10000"/>
          </a:bodyPr>
          <a:lstStyle/>
          <a:p>
            <a:pPr marL="0" indent="0">
              <a:buNone/>
            </a:pPr>
            <a:r>
              <a:rPr lang="en-US" sz="1500" dirty="0">
                <a:latin typeface="Century Gothic"/>
              </a:rPr>
              <a:t>In this Jubilee Year: </a:t>
            </a:r>
            <a:r>
              <a:rPr lang="en-GB" sz="1500" dirty="0">
                <a:solidFill>
                  <a:schemeClr val="bg1"/>
                </a:solidFill>
                <a:latin typeface="Century Gothic"/>
              </a:rPr>
              <a:t> </a:t>
            </a:r>
            <a:endParaRPr lang="en-US" sz="1500" dirty="0">
              <a:solidFill>
                <a:schemeClr val="bg1"/>
              </a:solidFill>
              <a:latin typeface="Montserrat ExtraBold"/>
            </a:endParaRPr>
          </a:p>
          <a:p>
            <a:pPr marL="0" indent="0">
              <a:buNone/>
            </a:pPr>
            <a:r>
              <a:rPr lang="en-GB" sz="1500" dirty="0">
                <a:solidFill>
                  <a:schemeClr val="bg1"/>
                </a:solidFill>
                <a:latin typeface="Century Gothic"/>
              </a:rPr>
              <a:t>we pray that we may be signs of hope in our world, in all that we do and how we treat each other.</a:t>
            </a:r>
            <a:endParaRPr lang="en-US" sz="1500" dirty="0">
              <a:solidFill>
                <a:schemeClr val="bg1"/>
              </a:solidFill>
            </a:endParaRPr>
          </a:p>
          <a:p>
            <a:pPr marL="0" indent="0">
              <a:buNone/>
            </a:pPr>
            <a:r>
              <a:rPr lang="en-GB" sz="1500" dirty="0">
                <a:solidFill>
                  <a:schemeClr val="bg1"/>
                </a:solidFill>
                <a:latin typeface="Century Gothic"/>
              </a:rPr>
              <a:t>Lord in your mercy…</a:t>
            </a:r>
            <a:endParaRPr lang="en-US" sz="1500" dirty="0">
              <a:solidFill>
                <a:schemeClr val="bg1"/>
              </a:solidFill>
            </a:endParaRPr>
          </a:p>
          <a:p>
            <a:pPr marL="0" indent="0">
              <a:buNone/>
            </a:pPr>
            <a:endParaRPr lang="en-US" sz="1500" dirty="0">
              <a:solidFill>
                <a:srgbClr val="A2C617"/>
              </a:solidFill>
              <a:latin typeface="Century Gothic"/>
              <a:cs typeface="Times New Roman"/>
            </a:endParaRPr>
          </a:p>
          <a:p>
            <a:pPr marL="0" indent="0">
              <a:buNone/>
            </a:pPr>
            <a:endParaRPr lang="en-US" sz="1500" dirty="0">
              <a:solidFill>
                <a:srgbClr val="A2C617"/>
              </a:solidFill>
              <a:latin typeface="Century Gothic"/>
              <a:cs typeface="Times New Roman"/>
            </a:endParaRPr>
          </a:p>
          <a:p>
            <a:pPr marL="0" indent="0">
              <a:buNone/>
            </a:pPr>
            <a:endParaRPr lang="en-US" sz="1500" dirty="0">
              <a:solidFill>
                <a:srgbClr val="A2C617"/>
              </a:solidFill>
              <a:latin typeface="Century Gothic"/>
              <a:cs typeface="Times New Roman"/>
            </a:endParaRPr>
          </a:p>
          <a:p>
            <a:pPr marL="0" indent="0">
              <a:buNone/>
            </a:pPr>
            <a:endParaRPr lang="en-US" sz="1500" dirty="0">
              <a:solidFill>
                <a:srgbClr val="A2C617"/>
              </a:solidFill>
              <a:latin typeface="Century Gothic"/>
              <a:cs typeface="Times New Roman"/>
            </a:endParaRPr>
          </a:p>
          <a:p>
            <a:pPr marL="0" indent="0">
              <a:buNone/>
            </a:pPr>
            <a:endParaRPr lang="en-US" sz="1500">
              <a:solidFill>
                <a:srgbClr val="A2C617"/>
              </a:solidFill>
              <a:latin typeface="Century Gothic"/>
              <a:cs typeface="Times New Roman"/>
            </a:endParaRPr>
          </a:p>
          <a:p>
            <a:pPr marL="0" indent="0">
              <a:buNone/>
            </a:pPr>
            <a:endParaRPr lang="en-US" sz="1500">
              <a:solidFill>
                <a:srgbClr val="A2C617"/>
              </a:solidFill>
              <a:latin typeface="Century Gothic"/>
              <a:cs typeface="Times New Roman"/>
            </a:endParaRPr>
          </a:p>
          <a:p>
            <a:pPr marL="0" indent="0">
              <a:buNone/>
            </a:pPr>
            <a:endParaRPr lang="en-US" sz="1500" dirty="0">
              <a:solidFill>
                <a:srgbClr val="A2C617"/>
              </a:solidFill>
              <a:latin typeface="Century Gothic"/>
              <a:cs typeface="Times New Roman"/>
            </a:endParaRPr>
          </a:p>
          <a:p>
            <a:pPr marL="0" indent="0">
              <a:buNone/>
            </a:pPr>
            <a:endParaRPr lang="en-US" sz="1500" dirty="0">
              <a:solidFill>
                <a:srgbClr val="A2C617"/>
              </a:solidFill>
              <a:latin typeface="Century Gothic"/>
              <a:cs typeface="Times New Roman"/>
            </a:endParaRPr>
          </a:p>
          <a:p>
            <a:pPr marL="0" indent="0">
              <a:buNone/>
            </a:pPr>
            <a:r>
              <a:rPr lang="en-US" sz="1500" dirty="0">
                <a:solidFill>
                  <a:srgbClr val="A2C617"/>
                </a:solidFill>
                <a:latin typeface="Century Gothic"/>
                <a:cs typeface="Times New Roman"/>
              </a:rPr>
              <a:t>Generous God, we thank you for all the good things you have given us. </a:t>
            </a:r>
            <a:endParaRPr lang="en-GB" sz="1500">
              <a:solidFill>
                <a:schemeClr val="bg1"/>
              </a:solidFill>
              <a:latin typeface="Montserrat ExtraBold"/>
              <a:cs typeface="Times New Roman"/>
            </a:endParaRPr>
          </a:p>
          <a:p>
            <a:pPr marL="0" indent="0">
              <a:buNone/>
            </a:pPr>
            <a:r>
              <a:rPr lang="en-GB" sz="1500" dirty="0">
                <a:solidFill>
                  <a:schemeClr val="bg1"/>
                </a:solidFill>
                <a:latin typeface="Century Gothic"/>
                <a:cs typeface="Times New Roman"/>
              </a:rPr>
              <a:t>Help us to follow the example of Jesus, to care for others and to share the good news through our actions. </a:t>
            </a:r>
            <a:endParaRPr lang="en-GB" sz="1500" dirty="0">
              <a:solidFill>
                <a:schemeClr val="bg1"/>
              </a:solidFill>
              <a:latin typeface="Montserrat ExtraBold"/>
              <a:cs typeface="Times New Roman"/>
            </a:endParaRPr>
          </a:p>
          <a:p>
            <a:pPr marL="0" indent="0">
              <a:buNone/>
            </a:pPr>
            <a:r>
              <a:rPr lang="en-GB" sz="1500" dirty="0">
                <a:solidFill>
                  <a:schemeClr val="bg1"/>
                </a:solidFill>
                <a:latin typeface="Century Gothic"/>
                <a:cs typeface="Times New Roman"/>
              </a:rPr>
              <a:t>Amen. </a:t>
            </a:r>
            <a:endParaRPr lang="en-GB" sz="1500">
              <a:solidFill>
                <a:schemeClr val="bg1"/>
              </a:solidFill>
            </a:endParaRPr>
          </a:p>
          <a:p>
            <a:pPr marL="0" indent="0">
              <a:buNone/>
            </a:pPr>
            <a:endParaRPr lang="en-GB" sz="1500" dirty="0">
              <a:solidFill>
                <a:srgbClr val="C00000"/>
              </a:solidFill>
              <a:latin typeface="Century Gothic"/>
              <a:cs typeface="Times New Roman"/>
            </a:endParaRPr>
          </a:p>
          <a:p>
            <a:pPr marL="0" indent="0">
              <a:buNone/>
            </a:pPr>
            <a:endParaRPr lang="en-GB" sz="1500">
              <a:solidFill>
                <a:schemeClr val="tx1"/>
              </a:solidFill>
              <a:latin typeface="Century Gothic"/>
              <a:cs typeface="Times New Roman"/>
            </a:endParaRPr>
          </a:p>
          <a:p>
            <a:pPr marL="0" indent="0">
              <a:buNone/>
            </a:pPr>
            <a:endParaRPr lang="en-US" sz="1500" dirty="0">
              <a:solidFill>
                <a:schemeClr val="tx1"/>
              </a:solidFill>
            </a:endParaRPr>
          </a:p>
          <a:p>
            <a:pPr marL="121920" indent="-121920"/>
            <a:endParaRPr lang="en-US" sz="1500" dirty="0"/>
          </a:p>
          <a:p>
            <a:pPr marL="121920" indent="-121920"/>
            <a:endParaRPr lang="en-US" sz="1500" dirty="0"/>
          </a:p>
        </p:txBody>
      </p:sp>
      <p:sp>
        <p:nvSpPr>
          <p:cNvPr id="40" name="Title 39">
            <a:extLst>
              <a:ext uri="{FF2B5EF4-FFF2-40B4-BE49-F238E27FC236}">
                <a16:creationId xmlns:a16="http://schemas.microsoft.com/office/drawing/2014/main" id="{B918EE75-623F-433E-D8E3-9D2D66248360}"/>
              </a:ext>
            </a:extLst>
          </p:cNvPr>
          <p:cNvSpPr>
            <a:spLocks noGrp="1"/>
          </p:cNvSpPr>
          <p:nvPr>
            <p:ph type="title"/>
          </p:nvPr>
        </p:nvSpPr>
        <p:spPr>
          <a:xfrm>
            <a:off x="317500" y="218414"/>
            <a:ext cx="6938065" cy="442425"/>
          </a:xfrm>
        </p:spPr>
        <p:txBody>
          <a:bodyPr>
            <a:normAutofit fontScale="90000"/>
          </a:bodyPr>
          <a:lstStyle/>
          <a:p>
            <a:r>
              <a:rPr lang="en-US">
                <a:latin typeface="Century Gothic"/>
              </a:rPr>
              <a:t>Let us pray</a:t>
            </a:r>
            <a:endParaRPr lang="en-US">
              <a:latin typeface="Century Gothic" panose="020B0502020202020204" pitchFamily="34" charset="0"/>
            </a:endParaRPr>
          </a:p>
        </p:txBody>
      </p:sp>
      <p:pic>
        <p:nvPicPr>
          <p:cNvPr id="10" name="Picture Placeholder 9">
            <a:extLst>
              <a:ext uri="{FF2B5EF4-FFF2-40B4-BE49-F238E27FC236}">
                <a16:creationId xmlns:a16="http://schemas.microsoft.com/office/drawing/2014/main" id="{274D551E-2A0E-3B06-5A35-8FB780103C03}"/>
              </a:ext>
            </a:extLst>
          </p:cNvPr>
          <p:cNvPicPr>
            <a:picLocks noGrp="1" noChangeAspect="1"/>
          </p:cNvPicPr>
          <p:nvPr>
            <p:ph type="pic" sz="quarter" idx="30"/>
          </p:nvPr>
        </p:nvPicPr>
        <p:blipFill>
          <a:blip r:embed="rId2" cstate="email">
            <a:extLst>
              <a:ext uri="{28A0092B-C50C-407E-A947-70E740481C1C}">
                <a14:useLocalDpi xmlns:a14="http://schemas.microsoft.com/office/drawing/2010/main"/>
              </a:ext>
            </a:extLst>
          </a:blip>
          <a:srcRect/>
          <a:stretch/>
        </p:blipFill>
        <p:spPr>
          <a:xfrm>
            <a:off x="304801" y="1131883"/>
            <a:ext cx="3101009" cy="3281803"/>
          </a:xfrm>
        </p:spPr>
      </p:pic>
      <p:sp>
        <p:nvSpPr>
          <p:cNvPr id="48" name="Slide Number Placeholder 47">
            <a:extLst>
              <a:ext uri="{FF2B5EF4-FFF2-40B4-BE49-F238E27FC236}">
                <a16:creationId xmlns:a16="http://schemas.microsoft.com/office/drawing/2014/main" id="{19716AE8-AEB4-593A-381B-846CC2CF5384}"/>
              </a:ext>
            </a:extLst>
          </p:cNvPr>
          <p:cNvSpPr>
            <a:spLocks noGrp="1"/>
          </p:cNvSpPr>
          <p:nvPr>
            <p:ph type="sldNum" sz="quarter" idx="32"/>
          </p:nvPr>
        </p:nvSpPr>
        <p:spPr>
          <a:xfrm>
            <a:off x="8866538" y="4872328"/>
            <a:ext cx="173925" cy="160388"/>
          </a:xfrm>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25793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652871" y="1517572"/>
            <a:ext cx="2774487" cy="2825595"/>
          </a:xfrm>
        </p:spPr>
        <p:txBody>
          <a:bodyPr vert="horz" lIns="68580" tIns="34290" rIns="68580" bIns="34290" rtlCol="0" anchor="t">
            <a:noAutofit/>
          </a:bodyPr>
          <a:lstStyle/>
          <a:p>
            <a:pPr marL="0" indent="0">
              <a:lnSpc>
                <a:spcPct val="120000"/>
              </a:lnSpc>
              <a:buNone/>
            </a:pPr>
            <a:r>
              <a:rPr lang="en-US" sz="1800">
                <a:latin typeface="Century Gothic" panose="020B0502020202020204" pitchFamily="34" charset="0"/>
                <a:cs typeface="Segoe UI" panose="020B0502040204020203" pitchFamily="34" charset="0"/>
              </a:rPr>
              <a:t> </a:t>
            </a:r>
          </a:p>
          <a:p>
            <a:pPr marL="0" indent="0">
              <a:lnSpc>
                <a:spcPct val="120000"/>
              </a:lnSpc>
              <a:buNone/>
            </a:pPr>
            <a:endParaRPr lang="en-US" sz="1800">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US">
              <a:latin typeface="Century Gothic" panose="020B0502020202020204"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8400">
              <a:latin typeface="Segoe UI" panose="020B0502040204020203" pitchFamily="34" charset="0"/>
              <a:cs typeface="Segoe UI" panose="020B0502040204020203" pitchFamily="34" charset="0"/>
            </a:endParaRPr>
          </a:p>
          <a:p>
            <a:pPr marL="0" indent="0">
              <a:lnSpc>
                <a:spcPct val="120000"/>
              </a:lnSpc>
              <a:buNone/>
            </a:pPr>
            <a:endParaRPr lang="en-GB" sz="2400" i="1">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856030" y="4066124"/>
            <a:ext cx="1370329" cy="547421"/>
            <a:chOff x="318457" y="5627837"/>
            <a:chExt cx="182710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0999" y="5796412"/>
              <a:ext cx="1054562" cy="523220"/>
            </a:xfrm>
            <a:prstGeom prst="rect">
              <a:avLst/>
            </a:prstGeom>
          </p:spPr>
          <p:txBody>
            <a:bodyPr wrap="none" lIns="68580" tIns="34290" rIns="68580" bIns="34290" anchor="t">
              <a:spAutoFit/>
            </a:bodyPr>
            <a:lstStyle/>
            <a:p>
              <a:r>
                <a:rPr lang="en-GB" sz="2100" b="1" i="1">
                  <a:solidFill>
                    <a:srgbClr val="008DAE"/>
                  </a:solidFill>
                  <a:latin typeface="Century Gothic"/>
                  <a:ea typeface="Verdana"/>
                  <a:cs typeface="Arial"/>
                </a:rPr>
                <a:t>Send</a:t>
              </a:r>
              <a:endParaRPr lang="en-GB" sz="2100" b="1" i="1">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3C4D729-16F5-B09C-D3FA-B17E4212465C}"/>
              </a:ext>
            </a:extLst>
          </p:cNvPr>
          <p:cNvSpPr txBox="1"/>
          <p:nvPr/>
        </p:nvSpPr>
        <p:spPr>
          <a:xfrm>
            <a:off x="465395" y="1514216"/>
            <a:ext cx="3226419"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dirty="0">
                <a:latin typeface="Century Gothic"/>
                <a:cs typeface="Times New Roman"/>
              </a:rPr>
              <a:t>How will you try to be like Jesus this week, sharing the good news that God loves us all? </a:t>
            </a:r>
            <a:endParaRPr lang="en-US" dirty="0"/>
          </a:p>
          <a:p>
            <a:endParaRPr lang="en-GB" sz="2400">
              <a:latin typeface="Century Gothic"/>
              <a:cs typeface="Times New Roman"/>
            </a:endParaRPr>
          </a:p>
        </p:txBody>
      </p:sp>
      <p:pic>
        <p:nvPicPr>
          <p:cNvPr id="5" name="Picture 4" descr="A group of children holding up signs&#10;&#10;AI-generated content may be incorrect.">
            <a:extLst>
              <a:ext uri="{FF2B5EF4-FFF2-40B4-BE49-F238E27FC236}">
                <a16:creationId xmlns:a16="http://schemas.microsoft.com/office/drawing/2014/main" id="{7BA3BC54-D604-D811-5BD4-94722EEDAC57}"/>
              </a:ext>
            </a:extLst>
          </p:cNvPr>
          <p:cNvPicPr>
            <a:picLocks noChangeAspect="1"/>
          </p:cNvPicPr>
          <p:nvPr/>
        </p:nvPicPr>
        <p:blipFill>
          <a:blip r:embed="rId5"/>
          <a:stretch>
            <a:fillRect/>
          </a:stretch>
        </p:blipFill>
        <p:spPr>
          <a:xfrm>
            <a:off x="3429000" y="787161"/>
            <a:ext cx="5057236" cy="3827972"/>
          </a:xfrm>
          <a:prstGeom prst="rect">
            <a:avLst/>
          </a:prstGeom>
        </p:spPr>
      </p:pic>
    </p:spTree>
    <p:extLst>
      <p:ext uri="{BB962C8B-B14F-4D97-AF65-F5344CB8AC3E}">
        <p14:creationId xmlns:p14="http://schemas.microsoft.com/office/powerpoint/2010/main" val="153565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056A91-1763-4F57-BB83-9176F0911E0F}"/>
              </a:ext>
            </a:extLst>
          </p:cNvPr>
          <p:cNvSpPr txBox="1"/>
          <p:nvPr/>
        </p:nvSpPr>
        <p:spPr>
          <a:xfrm>
            <a:off x="250771" y="708246"/>
            <a:ext cx="8635675" cy="6117059"/>
          </a:xfrm>
          <a:prstGeom prst="rect">
            <a:avLst/>
          </a:prstGeom>
          <a:noFill/>
        </p:spPr>
        <p:txBody>
          <a:bodyPr wrap="square" lIns="68580" tIns="34290" rIns="68580" bIns="34290" anchor="t">
            <a:spAutoFit/>
          </a:bodyPr>
          <a:lstStyle/>
          <a:p>
            <a:r>
              <a:rPr lang="en-GB" sz="1500" b="1" dirty="0">
                <a:latin typeface="Century Gothic"/>
              </a:rPr>
              <a:t>Activity suggestions</a:t>
            </a:r>
            <a:endParaRPr lang="en-GB" sz="1500" b="1" dirty="0">
              <a:solidFill>
                <a:srgbClr val="000000"/>
              </a:solidFill>
              <a:latin typeface="Century Gothic"/>
            </a:endParaRPr>
          </a:p>
          <a:p>
            <a:endParaRPr lang="en-US" sz="1500" dirty="0">
              <a:latin typeface="Century Gothic"/>
            </a:endParaRPr>
          </a:p>
          <a:p>
            <a:r>
              <a:rPr lang="en-US" sz="1500" dirty="0">
                <a:latin typeface="Century Gothic"/>
                <a:hlinkClick r:id="rId3"/>
              </a:rPr>
              <a:t>Download the illustration</a:t>
            </a:r>
            <a:endParaRPr lang="en-US" sz="1500" dirty="0">
              <a:latin typeface="Century Gothic"/>
            </a:endParaRPr>
          </a:p>
          <a:p>
            <a:endParaRPr lang="en-US" sz="1500" dirty="0">
              <a:latin typeface="Century Gothic"/>
              <a:cs typeface="Times New Roman"/>
            </a:endParaRPr>
          </a:p>
          <a:p>
            <a:pPr algn="l"/>
            <a:r>
              <a:rPr lang="en-GB" sz="1500" dirty="0">
                <a:latin typeface="Century Gothic"/>
                <a:cs typeface="Times New Roman"/>
              </a:rPr>
              <a:t>Share the accompanying activity sheet with the children. Invite them to colour in the illustration of the children helping someone and to think of other ways we can help others, both here and overseas. Encourage them to do the other activities on the sheet either now or at home later.</a:t>
            </a:r>
            <a:endParaRPr lang="en-GB" sz="1500">
              <a:latin typeface="Century Gothic"/>
            </a:endParaRPr>
          </a:p>
          <a:p>
            <a:pPr algn="l"/>
            <a:endParaRPr lang="en-GB" sz="1500" dirty="0">
              <a:latin typeface="Century Gothic"/>
              <a:cs typeface="Times New Roman"/>
            </a:endParaRPr>
          </a:p>
          <a:p>
            <a:pPr algn="l"/>
            <a:r>
              <a:rPr lang="en-GB" sz="1500" dirty="0">
                <a:latin typeface="Century Gothic"/>
                <a:cs typeface="Times New Roman"/>
              </a:rPr>
              <a:t>Sometimes we hear more stories of doom and gloom than of good news. Encourage the children to think about good news and something positive they can share. Gather these good news stories on sticky-notes or pieces of paper. They could be personal e.g. “My team won the football match yesterday” or more general: “God loves me and God loves everybody.”</a:t>
            </a:r>
            <a:endParaRPr lang="en-GB" sz="1500">
              <a:latin typeface="Century Gothic"/>
            </a:endParaRPr>
          </a:p>
          <a:p>
            <a:pPr algn="l"/>
            <a:endParaRPr lang="en-GB" sz="1500" dirty="0">
              <a:latin typeface="Century Gothic"/>
              <a:cs typeface="Times New Roman"/>
            </a:endParaRPr>
          </a:p>
          <a:p>
            <a:pPr algn="l"/>
            <a:r>
              <a:rPr lang="en-GB" sz="1500" dirty="0">
                <a:latin typeface="Century Gothic"/>
                <a:cs typeface="Times New Roman"/>
              </a:rPr>
              <a:t>Remind the children to share all that they have heard and thought about in the liturgy today with people at home. Encourage them to do at least one thing in the next week that could be a sign of hope or good news to someone in need.</a:t>
            </a:r>
            <a:endParaRPr lang="en-GB" sz="1500">
              <a:latin typeface="Century Gothic"/>
            </a:endParaRPr>
          </a:p>
          <a:p>
            <a:pPr algn="l"/>
            <a:endParaRPr lang="en-GB" sz="1500" dirty="0">
              <a:latin typeface="Century Gothic"/>
              <a:cs typeface="Times New Roman"/>
            </a:endParaRPr>
          </a:p>
          <a:p>
            <a:pPr algn="l"/>
            <a:endParaRPr lang="en-GB" sz="1600">
              <a:latin typeface="Century Gothic"/>
              <a:cs typeface="Times New Roman"/>
            </a:endParaRPr>
          </a:p>
          <a:p>
            <a:pPr algn="l"/>
            <a:endParaRPr lang="en-GB" sz="1600">
              <a:latin typeface="Century Gothic"/>
              <a:cs typeface="Times New Roman"/>
            </a:endParaRPr>
          </a:p>
          <a:p>
            <a:pPr algn="l"/>
            <a:endParaRPr lang="en-GB" sz="1600">
              <a:latin typeface="Century Gothic"/>
              <a:cs typeface="Times New Roman"/>
            </a:endParaRPr>
          </a:p>
          <a:p>
            <a:pPr algn="l"/>
            <a:endParaRPr lang="en-GB" sz="1600">
              <a:latin typeface="Century Gothic"/>
              <a:cs typeface="Times New Roman"/>
            </a:endParaRPr>
          </a:p>
          <a:p>
            <a:pPr algn="l"/>
            <a:endParaRPr lang="en-GB" sz="1600">
              <a:latin typeface="Century Gothic"/>
              <a:cs typeface="Times New Roman"/>
            </a:endParaRPr>
          </a:p>
          <a:p>
            <a:pPr algn="l"/>
            <a:endParaRPr lang="en-GB" sz="1400">
              <a:latin typeface="Century Gothic"/>
              <a:cs typeface="Times New Roman"/>
            </a:endParaRPr>
          </a:p>
          <a:p>
            <a:pPr algn="l"/>
            <a:endParaRPr lang="en-GB" sz="1400">
              <a:latin typeface="Century Gothic"/>
              <a:cs typeface="Times New Roman"/>
            </a:endParaRPr>
          </a:p>
        </p:txBody>
      </p:sp>
      <p:pic>
        <p:nvPicPr>
          <p:cNvPr id="3" name="Picture 2" descr="A black and white picture of a family&#10;&#10;AI-generated content may be incorrect.">
            <a:extLst>
              <a:ext uri="{FF2B5EF4-FFF2-40B4-BE49-F238E27FC236}">
                <a16:creationId xmlns:a16="http://schemas.microsoft.com/office/drawing/2014/main" id="{AE44E711-842A-E3F4-E2A7-06E9E4980CE9}"/>
              </a:ext>
            </a:extLst>
          </p:cNvPr>
          <p:cNvPicPr>
            <a:picLocks noChangeAspect="1"/>
          </p:cNvPicPr>
          <p:nvPr/>
        </p:nvPicPr>
        <p:blipFill>
          <a:blip r:embed="rId4"/>
          <a:stretch>
            <a:fillRect/>
          </a:stretch>
        </p:blipFill>
        <p:spPr>
          <a:xfrm>
            <a:off x="2732255" y="711679"/>
            <a:ext cx="1447404" cy="797944"/>
          </a:xfrm>
          <a:prstGeom prst="rect">
            <a:avLst/>
          </a:prstGeom>
        </p:spPr>
      </p:pic>
    </p:spTree>
    <p:extLst>
      <p:ext uri="{BB962C8B-B14F-4D97-AF65-F5344CB8AC3E}">
        <p14:creationId xmlns:p14="http://schemas.microsoft.com/office/powerpoint/2010/main" val="238412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6C353C0-BCA2-71C8-8855-DF8316BECB48}"/>
              </a:ext>
            </a:extLst>
          </p:cNvPr>
          <p:cNvSpPr>
            <a:spLocks noGrp="1"/>
          </p:cNvSpPr>
          <p:nvPr>
            <p:ph type="title"/>
          </p:nvPr>
        </p:nvSpPr>
        <p:spPr/>
        <p:txBody>
          <a:bodyPr/>
          <a:lstStyle/>
          <a:p>
            <a:r>
              <a:rPr lang="en-US"/>
              <a:t>Get involved with CAFOD this term</a:t>
            </a:r>
          </a:p>
        </p:txBody>
      </p:sp>
      <p:sp>
        <p:nvSpPr>
          <p:cNvPr id="21" name="Text Placeholder 20">
            <a:extLst>
              <a:ext uri="{FF2B5EF4-FFF2-40B4-BE49-F238E27FC236}">
                <a16:creationId xmlns:a16="http://schemas.microsoft.com/office/drawing/2014/main" id="{4D395D3C-E51B-8AFE-2355-02E58085FD88}"/>
              </a:ext>
            </a:extLst>
          </p:cNvPr>
          <p:cNvSpPr>
            <a:spLocks noGrp="1"/>
          </p:cNvSpPr>
          <p:nvPr>
            <p:ph type="body" sz="quarter" idx="14"/>
          </p:nvPr>
        </p:nvSpPr>
        <p:spPr>
          <a:xfrm>
            <a:off x="451405" y="2660191"/>
            <a:ext cx="2387693" cy="307777"/>
          </a:xfrm>
        </p:spPr>
        <p:txBody>
          <a:bodyPr/>
          <a:lstStyle/>
          <a:p>
            <a:pPr algn="ctr"/>
            <a:r>
              <a:rPr lang="en-US">
                <a:latin typeface="Century Gothic"/>
              </a:rPr>
              <a:t>Join us!</a:t>
            </a:r>
            <a:endParaRPr lang="en-US"/>
          </a:p>
        </p:txBody>
      </p:sp>
      <p:sp>
        <p:nvSpPr>
          <p:cNvPr id="23" name="Text Placeholder 22">
            <a:extLst>
              <a:ext uri="{FF2B5EF4-FFF2-40B4-BE49-F238E27FC236}">
                <a16:creationId xmlns:a16="http://schemas.microsoft.com/office/drawing/2014/main" id="{0C58DBA8-B393-11E0-D426-916E53248361}"/>
              </a:ext>
            </a:extLst>
          </p:cNvPr>
          <p:cNvSpPr>
            <a:spLocks noGrp="1"/>
          </p:cNvSpPr>
          <p:nvPr>
            <p:ph type="body" sz="quarter" idx="22"/>
          </p:nvPr>
        </p:nvSpPr>
        <p:spPr>
          <a:xfrm>
            <a:off x="6299181" y="2660191"/>
            <a:ext cx="2387693" cy="307777"/>
          </a:xfrm>
        </p:spPr>
        <p:txBody>
          <a:bodyPr/>
          <a:lstStyle/>
          <a:p>
            <a:r>
              <a:rPr lang="en-US">
                <a:latin typeface="Century Gothic"/>
              </a:rPr>
              <a:t>Advent resources</a:t>
            </a:r>
            <a:endParaRPr lang="en-US">
              <a:latin typeface="Century Gothic" panose="020B0502020202020204" pitchFamily="34" charset="0"/>
            </a:endParaRPr>
          </a:p>
        </p:txBody>
      </p:sp>
      <p:sp>
        <p:nvSpPr>
          <p:cNvPr id="24" name="Text Placeholder 23">
            <a:extLst>
              <a:ext uri="{FF2B5EF4-FFF2-40B4-BE49-F238E27FC236}">
                <a16:creationId xmlns:a16="http://schemas.microsoft.com/office/drawing/2014/main" id="{C063FA5F-7DBD-62CE-C72E-7F0C28A8C19C}"/>
              </a:ext>
            </a:extLst>
          </p:cNvPr>
          <p:cNvSpPr>
            <a:spLocks noGrp="1"/>
          </p:cNvSpPr>
          <p:nvPr>
            <p:ph type="body" sz="quarter" idx="24"/>
          </p:nvPr>
        </p:nvSpPr>
        <p:spPr>
          <a:xfrm>
            <a:off x="3374341" y="2660191"/>
            <a:ext cx="2387693" cy="307777"/>
          </a:xfrm>
        </p:spPr>
        <p:txBody>
          <a:bodyPr/>
          <a:lstStyle/>
          <a:p>
            <a:pPr algn="ctr"/>
            <a:r>
              <a:rPr lang="en-US">
                <a:latin typeface="Century Gothic"/>
              </a:rPr>
              <a:t>Prepare...</a:t>
            </a:r>
            <a:endParaRPr lang="en-US">
              <a:latin typeface="Century Gothic" panose="020B0502020202020204" pitchFamily="34" charset="0"/>
            </a:endParaRPr>
          </a:p>
        </p:txBody>
      </p:sp>
      <p:sp>
        <p:nvSpPr>
          <p:cNvPr id="25" name="Text Placeholder 24">
            <a:extLst>
              <a:ext uri="{FF2B5EF4-FFF2-40B4-BE49-F238E27FC236}">
                <a16:creationId xmlns:a16="http://schemas.microsoft.com/office/drawing/2014/main" id="{A29490E1-43C0-8CE6-3102-659E45A28E8A}"/>
              </a:ext>
            </a:extLst>
          </p:cNvPr>
          <p:cNvSpPr>
            <a:spLocks noGrp="1"/>
          </p:cNvSpPr>
          <p:nvPr>
            <p:ph type="body" sz="quarter" idx="27"/>
          </p:nvPr>
        </p:nvSpPr>
        <p:spPr/>
        <p:txBody>
          <a:bodyPr vert="horz" lIns="0" tIns="0" rIns="91440" bIns="45720" rtlCol="0" anchor="t">
            <a:normAutofit/>
          </a:bodyPr>
          <a:lstStyle/>
          <a:p>
            <a:pPr marL="0" indent="0">
              <a:buNone/>
            </a:pPr>
            <a:r>
              <a:rPr lang="en-US" sz="1400">
                <a:latin typeface="Century Gothic"/>
                <a:hlinkClick r:id="rId2"/>
              </a:rPr>
              <a:t>Jubilee Celebration Day!</a:t>
            </a:r>
            <a:endParaRPr lang="en-US" sz="1400">
              <a:latin typeface="Century Gothic"/>
            </a:endParaRPr>
          </a:p>
          <a:p>
            <a:pPr marL="121920" indent="-121920"/>
            <a:endParaRPr lang="en-US"/>
          </a:p>
        </p:txBody>
      </p:sp>
      <p:sp>
        <p:nvSpPr>
          <p:cNvPr id="26" name="Text Placeholder 25">
            <a:extLst>
              <a:ext uri="{FF2B5EF4-FFF2-40B4-BE49-F238E27FC236}">
                <a16:creationId xmlns:a16="http://schemas.microsoft.com/office/drawing/2014/main" id="{4278F38B-28FE-E990-DFC3-45493B46C543}"/>
              </a:ext>
            </a:extLst>
          </p:cNvPr>
          <p:cNvSpPr>
            <a:spLocks noGrp="1"/>
          </p:cNvSpPr>
          <p:nvPr>
            <p:ph type="body" sz="quarter" idx="28"/>
          </p:nvPr>
        </p:nvSpPr>
        <p:spPr>
          <a:xfrm>
            <a:off x="3365130" y="3112180"/>
            <a:ext cx="2612563" cy="1353312"/>
          </a:xfrm>
        </p:spPr>
        <p:txBody>
          <a:bodyPr vert="horz" lIns="0" tIns="0" rIns="91440" bIns="45720" rtlCol="0" anchor="t">
            <a:normAutofit/>
          </a:bodyPr>
          <a:lstStyle/>
          <a:p>
            <a:pPr marL="0" indent="0">
              <a:buNone/>
            </a:pPr>
            <a:r>
              <a:rPr lang="en-US" sz="1400">
                <a:latin typeface="Century Gothic"/>
                <a:ea typeface="+mn-lt"/>
                <a:cs typeface="+mn-lt"/>
                <a:hlinkClick r:id="rId3"/>
              </a:rPr>
              <a:t>Join our Advent assembly!</a:t>
            </a:r>
            <a:endParaRPr lang="en-US" sz="1400">
              <a:latin typeface="Century Gothic"/>
            </a:endParaRPr>
          </a:p>
        </p:txBody>
      </p:sp>
      <p:sp>
        <p:nvSpPr>
          <p:cNvPr id="27" name="Text Placeholder 26">
            <a:extLst>
              <a:ext uri="{FF2B5EF4-FFF2-40B4-BE49-F238E27FC236}">
                <a16:creationId xmlns:a16="http://schemas.microsoft.com/office/drawing/2014/main" id="{7CE451F8-C45B-315D-0BD6-C272B41221B8}"/>
              </a:ext>
            </a:extLst>
          </p:cNvPr>
          <p:cNvSpPr>
            <a:spLocks noGrp="1"/>
          </p:cNvSpPr>
          <p:nvPr>
            <p:ph type="body" sz="quarter" idx="29"/>
          </p:nvPr>
        </p:nvSpPr>
        <p:spPr/>
        <p:txBody>
          <a:bodyPr vert="horz" lIns="0" tIns="0" rIns="91440" bIns="45720" rtlCol="0" anchor="t">
            <a:normAutofit/>
          </a:bodyPr>
          <a:lstStyle/>
          <a:p>
            <a:pPr marL="0" indent="0">
              <a:buNone/>
            </a:pPr>
            <a:r>
              <a:rPr lang="en-US" sz="1400">
                <a:latin typeface="Century Gothic"/>
                <a:hlinkClick r:id="rId4"/>
              </a:rPr>
              <a:t>Download the Advent calendar</a:t>
            </a:r>
            <a:endParaRPr lang="en-US" sz="1400"/>
          </a:p>
          <a:p>
            <a:pPr marL="0" indent="0">
              <a:buNone/>
            </a:pPr>
            <a:endParaRPr lang="en-US"/>
          </a:p>
        </p:txBody>
      </p:sp>
      <p:sp>
        <p:nvSpPr>
          <p:cNvPr id="3" name="Slide Number Placeholder 2">
            <a:extLst>
              <a:ext uri="{FF2B5EF4-FFF2-40B4-BE49-F238E27FC236}">
                <a16:creationId xmlns:a16="http://schemas.microsoft.com/office/drawing/2014/main" id="{45412A99-0E51-5D76-7E7D-9DF4E30FE3BD}"/>
              </a:ext>
            </a:extLst>
          </p:cNvPr>
          <p:cNvSpPr>
            <a:spLocks noGrp="1"/>
          </p:cNvSpPr>
          <p:nvPr>
            <p:ph type="sldNum" sz="quarter" idx="33"/>
          </p:nvPr>
        </p:nvSpPr>
        <p:spPr>
          <a:xfrm>
            <a:off x="8866538" y="4872328"/>
            <a:ext cx="173925" cy="160388"/>
          </a:xfrm>
        </p:spPr>
        <p:txBody>
          <a:bodyPr/>
          <a:lstStyle/>
          <a:p>
            <a:fld id="{B6F15528-21DE-4FAA-801E-634DDDAF4B2B}" type="slidenum">
              <a:rPr lang="en-US" smtClean="0"/>
              <a:pPr/>
              <a:t>17</a:t>
            </a:fld>
            <a:endParaRPr lang="en-US"/>
          </a:p>
        </p:txBody>
      </p:sp>
      <p:pic>
        <p:nvPicPr>
          <p:cNvPr id="8" name="Picture Placeholder 7" descr="A blue background with colorful lines and stars&#10;&#10;AI-generated content may be incorrect.">
            <a:extLst>
              <a:ext uri="{FF2B5EF4-FFF2-40B4-BE49-F238E27FC236}">
                <a16:creationId xmlns:a16="http://schemas.microsoft.com/office/drawing/2014/main" id="{9CBE9AE0-30BB-F536-9EBE-580CE85A0708}"/>
              </a:ext>
            </a:extLst>
          </p:cNvPr>
          <p:cNvPicPr>
            <a:picLocks noGrp="1" noChangeAspect="1"/>
          </p:cNvPicPr>
          <p:nvPr>
            <p:ph type="pic" sz="quarter" idx="16"/>
          </p:nvPr>
        </p:nvPicPr>
        <p:blipFill>
          <a:blip r:embed="rId5"/>
          <a:srcRect t="3629" b="28226"/>
          <a:stretch>
            <a:fillRect/>
          </a:stretch>
        </p:blipFill>
        <p:spPr>
          <a:xfrm>
            <a:off x="325823" y="1324067"/>
            <a:ext cx="2660904" cy="1360603"/>
          </a:xfrm>
          <a:prstGeom prst="rect">
            <a:avLst/>
          </a:prstGeom>
        </p:spPr>
      </p:pic>
      <p:pic>
        <p:nvPicPr>
          <p:cNvPr id="17" name="Picture Placeholder 16" descr="A group of candles with text and pine cones&#10;&#10;AI-generated content may be incorrect.">
            <a:extLst>
              <a:ext uri="{FF2B5EF4-FFF2-40B4-BE49-F238E27FC236}">
                <a16:creationId xmlns:a16="http://schemas.microsoft.com/office/drawing/2014/main" id="{13A866F3-734A-8A67-56C8-6AFE6EF537D4}"/>
              </a:ext>
            </a:extLst>
          </p:cNvPr>
          <p:cNvPicPr>
            <a:picLocks noGrp="1" noChangeAspect="1"/>
          </p:cNvPicPr>
          <p:nvPr>
            <p:ph type="pic" sz="quarter" idx="31"/>
          </p:nvPr>
        </p:nvPicPr>
        <p:blipFill>
          <a:blip r:embed="rId6"/>
          <a:srcRect t="4850" b="4850"/>
          <a:stretch/>
        </p:blipFill>
        <p:spPr>
          <a:prstGeom prst="rect">
            <a:avLst/>
          </a:prstGeom>
        </p:spPr>
      </p:pic>
      <p:pic>
        <p:nvPicPr>
          <p:cNvPr id="2" name="Picture Placeholder 1" descr="A group of candles with words on them&#10;&#10;AI-generated content may be incorrect.">
            <a:extLst>
              <a:ext uri="{FF2B5EF4-FFF2-40B4-BE49-F238E27FC236}">
                <a16:creationId xmlns:a16="http://schemas.microsoft.com/office/drawing/2014/main" id="{38C5B41A-2426-784B-2707-9FCA4B254E85}"/>
              </a:ext>
            </a:extLst>
          </p:cNvPr>
          <p:cNvPicPr>
            <a:picLocks noGrp="1" noChangeAspect="1"/>
          </p:cNvPicPr>
          <p:nvPr>
            <p:ph type="pic" sz="quarter" idx="30"/>
          </p:nvPr>
        </p:nvPicPr>
        <p:blipFill>
          <a:blip r:embed="rId7"/>
          <a:srcRect l="268" t="14477" b="34584"/>
          <a:stretch>
            <a:fillRect/>
          </a:stretch>
        </p:blipFill>
        <p:spPr>
          <a:xfrm>
            <a:off x="3241548" y="1260390"/>
            <a:ext cx="2653773" cy="1356038"/>
          </a:xfrm>
          <a:prstGeom prst="rect">
            <a:avLst/>
          </a:prstGeom>
        </p:spPr>
      </p:pic>
    </p:spTree>
    <p:extLst>
      <p:ext uri="{BB962C8B-B14F-4D97-AF65-F5344CB8AC3E}">
        <p14:creationId xmlns:p14="http://schemas.microsoft.com/office/powerpoint/2010/main" val="185856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292773" y="1039127"/>
            <a:ext cx="8852506" cy="3641457"/>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and child praying&#10;&#10;AI-generated content may be incorrect.">
            <a:extLst>
              <a:ext uri="{FF2B5EF4-FFF2-40B4-BE49-F238E27FC236}">
                <a16:creationId xmlns:a16="http://schemas.microsoft.com/office/drawing/2014/main" id="{E8342651-7147-3605-7E9E-ABAA91F27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874" y="1490067"/>
            <a:ext cx="4597127" cy="3064751"/>
          </a:xfrm>
          <a:prstGeom prst="rect">
            <a:avLst/>
          </a:prstGeom>
        </p:spPr>
      </p:pic>
      <p:sp>
        <p:nvSpPr>
          <p:cNvPr id="10" name="Title 9">
            <a:extLst>
              <a:ext uri="{FF2B5EF4-FFF2-40B4-BE49-F238E27FC236}">
                <a16:creationId xmlns:a16="http://schemas.microsoft.com/office/drawing/2014/main" id="{A1BE50DD-6020-48A3-7431-55C636221806}"/>
              </a:ext>
            </a:extLst>
          </p:cNvPr>
          <p:cNvSpPr>
            <a:spLocks noGrp="1"/>
          </p:cNvSpPr>
          <p:nvPr>
            <p:ph type="title"/>
          </p:nvPr>
        </p:nvSpPr>
        <p:spPr>
          <a:xfrm>
            <a:off x="1474147" y="1308560"/>
            <a:ext cx="3094754" cy="3785652"/>
          </a:xfrm>
        </p:spPr>
        <p:txBody>
          <a:bodyPr/>
          <a:lstStyle/>
          <a:p>
            <a:pPr rtl="0" fontAlgn="base"/>
            <a:br>
              <a:rPr lang="en-US" dirty="0">
                <a:latin typeface="Century Gothic" panose="020B0502020202020204" pitchFamily="34" charset="0"/>
              </a:rPr>
            </a:br>
            <a:r>
              <a:rPr lang="en-US" sz="1800" dirty="0">
                <a:solidFill>
                  <a:srgbClr val="000000"/>
                </a:solidFill>
                <a:latin typeface="Century Gothic"/>
                <a:cs typeface="Times New Roman"/>
              </a:rPr>
              <a:t>God of hope, </a:t>
            </a:r>
            <a:br>
              <a:rPr lang="en-US" sz="1800" dirty="0">
                <a:solidFill>
                  <a:srgbClr val="000000"/>
                </a:solidFill>
                <a:latin typeface="Century Gothic"/>
                <a:cs typeface="Times New Roman"/>
              </a:rPr>
            </a:br>
            <a:r>
              <a:rPr lang="en-US" sz="1800" dirty="0">
                <a:solidFill>
                  <a:srgbClr val="000000"/>
                </a:solidFill>
                <a:latin typeface="Century Gothic"/>
                <a:cs typeface="Times New Roman"/>
              </a:rPr>
              <a:t>You sent your Son Jesus to bring good news to people who are poor. Help us to be that good news, so that together we can work towards a better world where all of us have all that we need. </a:t>
            </a:r>
            <a:br>
              <a:rPr lang="en-US" sz="1800" dirty="0">
                <a:solidFill>
                  <a:srgbClr val="000000"/>
                </a:solidFill>
                <a:latin typeface="Century Gothic"/>
                <a:cs typeface="Times New Roman"/>
              </a:rPr>
            </a:br>
            <a:r>
              <a:rPr lang="en-US" sz="1800" dirty="0">
                <a:solidFill>
                  <a:srgbClr val="000000"/>
                </a:solidFill>
                <a:latin typeface="Century Gothic"/>
                <a:cs typeface="Times New Roman"/>
              </a:rPr>
              <a:t>Amen.</a:t>
            </a:r>
            <a:br>
              <a:rPr lang="en-US" sz="1800" dirty="0">
                <a:latin typeface="Century Gothic"/>
              </a:rPr>
            </a:br>
            <a:br>
              <a:rPr lang="en-US" dirty="0">
                <a:latin typeface="Century Gothic"/>
              </a:rPr>
            </a:br>
            <a:endParaRPr lang="en-US"/>
          </a:p>
        </p:txBody>
      </p:sp>
      <p:sp>
        <p:nvSpPr>
          <p:cNvPr id="32" name="Slide Number Placeholder 31">
            <a:extLst>
              <a:ext uri="{FF2B5EF4-FFF2-40B4-BE49-F238E27FC236}">
                <a16:creationId xmlns:a16="http://schemas.microsoft.com/office/drawing/2014/main" id="{5231B6CD-E956-1BA7-D823-FB7DE5D210E6}"/>
              </a:ext>
            </a:extLst>
          </p:cNvPr>
          <p:cNvSpPr>
            <a:spLocks noGrp="1"/>
          </p:cNvSpPr>
          <p:nvPr>
            <p:ph type="sldNum" sz="quarter" idx="12"/>
          </p:nvPr>
        </p:nvSpPr>
        <p:spPr>
          <a:xfrm>
            <a:off x="8866538" y="4872328"/>
            <a:ext cx="173925" cy="160388"/>
          </a:xfrm>
        </p:spPr>
        <p:txBody>
          <a:bodyPr/>
          <a:lstStyle/>
          <a:p>
            <a:fld id="{B6F15528-21DE-4FAA-801E-634DDDAF4B2B}" type="slidenum">
              <a:rPr lang="en-US" smtClean="0"/>
              <a:pPr/>
              <a:t>2</a:t>
            </a:fld>
            <a:endParaRPr lang="en-US"/>
          </a:p>
        </p:txBody>
      </p:sp>
      <p:sp>
        <p:nvSpPr>
          <p:cNvPr id="2" name="Subtitle 2">
            <a:extLst>
              <a:ext uri="{FF2B5EF4-FFF2-40B4-BE49-F238E27FC236}">
                <a16:creationId xmlns:a16="http://schemas.microsoft.com/office/drawing/2014/main" id="{3319906F-334E-3D1A-60E7-9500BB750B76}"/>
              </a:ext>
            </a:extLst>
          </p:cNvPr>
          <p:cNvSpPr txBox="1">
            <a:spLocks/>
          </p:cNvSpPr>
          <p:nvPr/>
        </p:nvSpPr>
        <p:spPr bwMode="auto">
          <a:xfrm>
            <a:off x="7205662" y="4660712"/>
            <a:ext cx="1938338" cy="4277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marL="477826" lvl="1" indent="0">
              <a:buNone/>
              <a:defRPr/>
            </a:pPr>
            <a:r>
              <a:rPr lang="en-GB" sz="2100" b="1" i="1">
                <a:solidFill>
                  <a:srgbClr val="7666AD"/>
                </a:solidFill>
                <a:latin typeface="Century Gothic"/>
                <a:ea typeface="Verdana"/>
                <a:cs typeface="Arial"/>
              </a:rPr>
              <a:t>Gather</a:t>
            </a:r>
            <a:endParaRPr lang="en-GB" altLang="en-US" sz="2100" b="1">
              <a:solidFill>
                <a:srgbClr val="7666AD"/>
              </a:solidFill>
              <a:latin typeface="Century Gothic" panose="020B0502020202020204" pitchFamily="34" charset="0"/>
              <a:ea typeface="Verdana" panose="020B0604030504040204" pitchFamily="34" charset="0"/>
              <a:cs typeface="Arial" panose="020B0604020202020204" pitchFamily="34" charset="0"/>
            </a:endParaRPr>
          </a:p>
        </p:txBody>
      </p:sp>
      <p:pic>
        <p:nvPicPr>
          <p:cNvPr id="3" name="Graphic 14" descr="Candle">
            <a:extLst>
              <a:ext uri="{FF2B5EF4-FFF2-40B4-BE49-F238E27FC236}">
                <a16:creationId xmlns:a16="http://schemas.microsoft.com/office/drawing/2014/main" id="{77EA35C2-B066-94DD-E843-03348C9FDE47}"/>
              </a:ext>
            </a:extLst>
          </p:cNvPr>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52900" y="4554818"/>
            <a:ext cx="592436" cy="533077"/>
          </a:xfrm>
          <a:prstGeom prst="rect">
            <a:avLst/>
          </a:prstGeom>
        </p:spPr>
      </p:pic>
    </p:spTree>
    <p:extLst>
      <p:ext uri="{BB962C8B-B14F-4D97-AF65-F5344CB8AC3E}">
        <p14:creationId xmlns:p14="http://schemas.microsoft.com/office/powerpoint/2010/main" val="166007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3C0C8-2E80-4A00-8FE9-DD73BB168080}"/>
              </a:ext>
            </a:extLst>
          </p:cNvPr>
          <p:cNvSpPr txBox="1"/>
          <p:nvPr/>
        </p:nvSpPr>
        <p:spPr>
          <a:xfrm>
            <a:off x="368210" y="167694"/>
            <a:ext cx="3491110" cy="346249"/>
          </a:xfrm>
          <a:prstGeom prst="rect">
            <a:avLst/>
          </a:prstGeom>
          <a:noFill/>
        </p:spPr>
        <p:txBody>
          <a:bodyPr wrap="square" lIns="68580" tIns="34290" rIns="68580" bIns="34290" rtlCol="0" anchor="t">
            <a:spAutoFit/>
          </a:bodyPr>
          <a:lstStyle/>
          <a:p>
            <a:r>
              <a:rPr lang="en-US" b="1" dirty="0">
                <a:latin typeface="Century Gothic"/>
                <a:cs typeface="Segoe UI"/>
              </a:rPr>
              <a:t>Gospel: Matthew 11: 2-11</a:t>
            </a:r>
            <a:endParaRPr lang="en-US" b="1" dirty="0">
              <a:latin typeface="Century Gothic" panose="020B0502020202020204" pitchFamily="34" charset="0"/>
              <a:cs typeface="Segoe UI"/>
            </a:endParaRPr>
          </a:p>
        </p:txBody>
      </p:sp>
      <p:grpSp>
        <p:nvGrpSpPr>
          <p:cNvPr id="6" name="Group 5">
            <a:extLst>
              <a:ext uri="{FF2B5EF4-FFF2-40B4-BE49-F238E27FC236}">
                <a16:creationId xmlns:a16="http://schemas.microsoft.com/office/drawing/2014/main" id="{543B6994-2C10-6B42-8D44-5312D8E35403}"/>
              </a:ext>
            </a:extLst>
          </p:cNvPr>
          <p:cNvGrpSpPr/>
          <p:nvPr/>
        </p:nvGrpSpPr>
        <p:grpSpPr>
          <a:xfrm>
            <a:off x="7394392" y="4425764"/>
            <a:ext cx="5425188" cy="542823"/>
            <a:chOff x="344402" y="5655667"/>
            <a:chExt cx="7233584" cy="723764"/>
          </a:xfrm>
        </p:grpSpPr>
        <p:sp>
          <p:nvSpPr>
            <p:cNvPr id="7" name="Rectangle 6">
              <a:extLst>
                <a:ext uri="{FF2B5EF4-FFF2-40B4-BE49-F238E27FC236}">
                  <a16:creationId xmlns:a16="http://schemas.microsoft.com/office/drawing/2014/main" id="{0A072B9C-E184-0244-BB43-DBA58811F855}"/>
                </a:ext>
              </a:extLst>
            </p:cNvPr>
            <p:cNvSpPr/>
            <p:nvPr/>
          </p:nvSpPr>
          <p:spPr>
            <a:xfrm>
              <a:off x="1074127" y="5856211"/>
              <a:ext cx="6503859" cy="523220"/>
            </a:xfrm>
            <a:prstGeom prst="rect">
              <a:avLst/>
            </a:prstGeom>
          </p:spPr>
          <p:txBody>
            <a:bodyPr wrap="square" lIns="68580" tIns="34290" rIns="68580" bIns="34290" anchor="t">
              <a:spAutoFit/>
            </a:bodyPr>
            <a:lstStyle/>
            <a:p>
              <a:r>
                <a:rPr lang="en-GB" sz="2100" b="1" i="1">
                  <a:solidFill>
                    <a:srgbClr val="A1C60F"/>
                  </a:solidFill>
                  <a:latin typeface="Century Gothic"/>
                  <a:ea typeface="Times New Roman" panose="02020603050405020304" pitchFamily="18" charset="0"/>
                  <a:cs typeface="Arial"/>
                </a:rPr>
                <a:t>Word </a:t>
              </a:r>
              <a:endParaRPr lang="en-GB" sz="2100" b="1">
                <a:solidFill>
                  <a:srgbClr val="A1C60F"/>
                </a:solidFill>
                <a:latin typeface="Century Gothic"/>
                <a:cs typeface="Arial"/>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655667"/>
              <a:ext cx="717233" cy="718457"/>
            </a:xfrm>
            <a:prstGeom prst="rect">
              <a:avLst/>
            </a:prstGeom>
          </p:spPr>
        </p:pic>
      </p:grpSp>
      <p:sp>
        <p:nvSpPr>
          <p:cNvPr id="2" name="TextBox 1">
            <a:extLst>
              <a:ext uri="{FF2B5EF4-FFF2-40B4-BE49-F238E27FC236}">
                <a16:creationId xmlns:a16="http://schemas.microsoft.com/office/drawing/2014/main" id="{2D03D77F-E687-2CD9-6F77-C469E742F70C}"/>
              </a:ext>
            </a:extLst>
          </p:cNvPr>
          <p:cNvSpPr txBox="1"/>
          <p:nvPr/>
        </p:nvSpPr>
        <p:spPr>
          <a:xfrm>
            <a:off x="352096" y="903391"/>
            <a:ext cx="8429410"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Times New Roman"/>
              </a:rPr>
              <a:t>John the Baptist heard in prison about the things that Christ was doing and he sent some of his disciples to him. </a:t>
            </a:r>
          </a:p>
          <a:p>
            <a:pPr algn="l"/>
            <a:endParaRPr lang="en-US" dirty="0">
              <a:latin typeface="Century Gothic"/>
              <a:cs typeface="Times New Roman"/>
            </a:endParaRPr>
          </a:p>
          <a:p>
            <a:pPr algn="l"/>
            <a:r>
              <a:rPr lang="en-US" dirty="0">
                <a:latin typeface="Century Gothic"/>
                <a:cs typeface="Times New Roman"/>
              </a:rPr>
              <a:t>“Tell us,” they asked Jesus, “are you the one John said was going to come, or should we expect someone else?”</a:t>
            </a:r>
            <a:endParaRPr lang="en-US">
              <a:latin typeface="Century Gothic"/>
            </a:endParaRPr>
          </a:p>
          <a:p>
            <a:pPr algn="l"/>
            <a:endParaRPr lang="en-US" dirty="0">
              <a:latin typeface="Century Gothic"/>
              <a:cs typeface="Times New Roman"/>
            </a:endParaRPr>
          </a:p>
          <a:p>
            <a:pPr algn="l"/>
            <a:r>
              <a:rPr lang="en-US" dirty="0">
                <a:latin typeface="Century Gothic"/>
                <a:cs typeface="Times New Roman"/>
              </a:rPr>
              <a:t>Jesus answered, “Go back and tell John what you are hearing and seeing: the blind can see, the lame can walk, those who suffer from dreaded skin diseases are made clean, the deaf hear, the dead are brought back to life, and the Good News is preached to the poor. How happy are those who have no doubts about me!”</a:t>
            </a:r>
            <a:endParaRPr lang="en-US" dirty="0">
              <a:latin typeface="Century Gothic"/>
            </a:endParaRPr>
          </a:p>
          <a:p>
            <a:pPr algn="l"/>
            <a:endParaRPr lang="en-US" dirty="0">
              <a:latin typeface="Century Gothic"/>
              <a:cs typeface="Times New Roman"/>
            </a:endParaRPr>
          </a:p>
          <a:p>
            <a:pPr algn="l"/>
            <a:endParaRPr lang="en-US">
              <a:latin typeface="Century Gothic"/>
              <a:cs typeface="Times New Roman"/>
            </a:endParaRPr>
          </a:p>
          <a:p>
            <a:pPr algn="l"/>
            <a:endParaRPr lang="en-US" sz="2000">
              <a:latin typeface="Century Gothic"/>
              <a:cs typeface="Times New Roman"/>
            </a:endParaRPr>
          </a:p>
          <a:p>
            <a:pPr algn="l"/>
            <a:endParaRPr lang="en-US" sz="2000">
              <a:latin typeface="Century Gothic"/>
              <a:cs typeface="Times New Roman"/>
            </a:endParaRPr>
          </a:p>
          <a:p>
            <a:pPr algn="l"/>
            <a:endParaRPr lang="en-US">
              <a:latin typeface="Times New Roman"/>
              <a:cs typeface="Times New Roman"/>
            </a:endParaRPr>
          </a:p>
          <a:p>
            <a:pPr algn="l"/>
            <a:endParaRPr lang="en-US"/>
          </a:p>
        </p:txBody>
      </p:sp>
    </p:spTree>
    <p:extLst>
      <p:ext uri="{BB962C8B-B14F-4D97-AF65-F5344CB8AC3E}">
        <p14:creationId xmlns:p14="http://schemas.microsoft.com/office/powerpoint/2010/main" val="327910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DAD07A-4865-386F-D07B-F4ADFA0DD2F0}"/>
              </a:ext>
            </a:extLst>
          </p:cNvPr>
          <p:cNvSpPr>
            <a:spLocks noGrp="1"/>
          </p:cNvSpPr>
          <p:nvPr>
            <p:ph type="sldNum" sz="quarter" idx="12"/>
          </p:nvPr>
        </p:nvSpPr>
        <p:spPr/>
        <p:txBody>
          <a:bodyPr/>
          <a:lstStyle/>
          <a:p>
            <a:fld id="{EA6EBE3F-60D7-48A8-BD0B-B317D75812BF}" type="slidenum">
              <a:rPr lang="en-GB" smtClean="0"/>
              <a:t>4</a:t>
            </a:fld>
            <a:endParaRPr lang="en-GB"/>
          </a:p>
        </p:txBody>
      </p:sp>
      <p:sp>
        <p:nvSpPr>
          <p:cNvPr id="2" name="TextBox 1">
            <a:extLst>
              <a:ext uri="{FF2B5EF4-FFF2-40B4-BE49-F238E27FC236}">
                <a16:creationId xmlns:a16="http://schemas.microsoft.com/office/drawing/2014/main" id="{611132FF-8627-DC64-7444-C9254CF786AD}"/>
              </a:ext>
            </a:extLst>
          </p:cNvPr>
          <p:cNvSpPr txBox="1"/>
          <p:nvPr/>
        </p:nvSpPr>
        <p:spPr>
          <a:xfrm>
            <a:off x="261556" y="891190"/>
            <a:ext cx="8701020"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Times New Roman"/>
              </a:rPr>
              <a:t>While John’s disciples were leaving, Jesus spoke about him to the crowds: “When you went out to John in the desert, what did you expect to see? A blade of grass bending in the wind? </a:t>
            </a:r>
          </a:p>
          <a:p>
            <a:pPr algn="l"/>
            <a:endParaRPr lang="en-US" dirty="0">
              <a:latin typeface="Century Gothic"/>
              <a:cs typeface="Times New Roman"/>
            </a:endParaRPr>
          </a:p>
          <a:p>
            <a:pPr algn="l"/>
            <a:r>
              <a:rPr lang="en-US" dirty="0">
                <a:latin typeface="Century Gothic"/>
                <a:cs typeface="Times New Roman"/>
              </a:rPr>
              <a:t>"What did you go out to see? A man dressed up in fancy clothes? People who dress like that live in palaces! </a:t>
            </a:r>
            <a:endParaRPr lang="en-US">
              <a:latin typeface="Century Gothic"/>
              <a:cs typeface="Times New Roman"/>
            </a:endParaRPr>
          </a:p>
          <a:p>
            <a:pPr algn="l"/>
            <a:endParaRPr lang="en-US" dirty="0">
              <a:latin typeface="Century Gothic"/>
              <a:cs typeface="Times New Roman"/>
            </a:endParaRPr>
          </a:p>
          <a:p>
            <a:pPr algn="l"/>
            <a:r>
              <a:rPr lang="en-US" dirty="0">
                <a:latin typeface="Century Gothic"/>
                <a:cs typeface="Times New Roman"/>
              </a:rPr>
              <a:t>"Tell me, what did you go out to see? A prophet? Yes indeed, but you saw much more than a prophet. For John is the one of whom the scripture says: ‘God said, I will send my messenger ahead of you to open the way for you.’ </a:t>
            </a:r>
            <a:endParaRPr lang="en-US">
              <a:latin typeface="Century Gothic"/>
              <a:cs typeface="Times New Roman"/>
            </a:endParaRPr>
          </a:p>
          <a:p>
            <a:pPr algn="l"/>
            <a:endParaRPr lang="en-US" dirty="0">
              <a:latin typeface="Century Gothic"/>
              <a:cs typeface="Times New Roman"/>
            </a:endParaRPr>
          </a:p>
          <a:p>
            <a:pPr algn="l"/>
            <a:r>
              <a:rPr lang="en-US" dirty="0">
                <a:latin typeface="Century Gothic"/>
                <a:cs typeface="Times New Roman"/>
              </a:rPr>
              <a:t>"I assure you that John the Baptist is greater than anyone who has ever lived. But the one who is least in the Kingdom of heaven is greater than John.”</a:t>
            </a:r>
            <a:endParaRPr lang="en-US">
              <a:latin typeface="Century Gothic"/>
            </a:endParaRPr>
          </a:p>
          <a:p>
            <a:pPr algn="l"/>
            <a:endParaRPr lang="en-US">
              <a:latin typeface="Century Gothic"/>
              <a:cs typeface="Times New Roman"/>
            </a:endParaRPr>
          </a:p>
          <a:p>
            <a:pPr algn="l"/>
            <a:endParaRPr lang="en-US" sz="2000">
              <a:latin typeface="Century Gothic"/>
              <a:cs typeface="Times New Roman"/>
            </a:endParaRPr>
          </a:p>
          <a:p>
            <a:pPr algn="l"/>
            <a:endParaRPr lang="en-US"/>
          </a:p>
        </p:txBody>
      </p:sp>
    </p:spTree>
    <p:extLst>
      <p:ext uri="{BB962C8B-B14F-4D97-AF65-F5344CB8AC3E}">
        <p14:creationId xmlns:p14="http://schemas.microsoft.com/office/powerpoint/2010/main" val="105904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463006" y="1310191"/>
            <a:ext cx="5754914" cy="500137"/>
          </a:xfrm>
        </p:spPr>
        <p:txBody>
          <a:bodyPr vert="horz" wrap="square" lIns="68580" tIns="34290" rIns="68580" bIns="34290" rtlCol="0" anchor="t">
            <a:spAutoFit/>
          </a:bodyPr>
          <a:lstStyle/>
          <a:p>
            <a:pPr marL="0" indent="0">
              <a:buNone/>
            </a:pPr>
            <a:endParaRPr lang="en-GB">
              <a:latin typeface="Century Gothic" panose="020B0502020202020204" pitchFamily="34" charset="0"/>
            </a:endParaRPr>
          </a:p>
          <a:p>
            <a:pPr algn="just">
              <a:buNone/>
            </a:pPr>
            <a:endParaRPr lang="en-US">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7161139" y="4492849"/>
            <a:ext cx="2580053" cy="504153"/>
            <a:chOff x="263250" y="5650540"/>
            <a:chExt cx="3832500" cy="717054"/>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4"/>
              <a:ext cx="3095785" cy="558130"/>
            </a:xfrm>
            <a:prstGeom prst="rect">
              <a:avLst/>
            </a:prstGeom>
          </p:spPr>
          <p:txBody>
            <a:bodyPr wrap="square" lIns="68580" tIns="34290" rIns="68580" bIns="34290" anchor="t">
              <a:spAutoFit/>
            </a:bodyPr>
            <a:lstStyle/>
            <a:p>
              <a:r>
                <a:rPr lang="en-GB" sz="2100" b="1" i="1">
                  <a:solidFill>
                    <a:srgbClr val="C51B8A"/>
                  </a:solidFill>
                  <a:latin typeface="Century Gothic"/>
                  <a:cs typeface="Arial"/>
                </a:rPr>
                <a:t>Respond</a:t>
              </a:r>
              <a:endParaRPr lang="en-GB" sz="2100" b="1">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284654" y="791532"/>
            <a:ext cx="5435840" cy="3952734"/>
          </a:xfrm>
          <a:prstGeom prst="rect">
            <a:avLst/>
          </a:prstGeom>
        </p:spPr>
        <p:txBody>
          <a:bodyPr wrap="square">
            <a:spAutoFit/>
          </a:bodyPr>
          <a:lstStyle/>
          <a:p>
            <a:endParaRPr lang="en-US"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endParaRPr lang="en-GB" sz="2100">
              <a:latin typeface="Century Gothic" panose="020B0502020202020204" pitchFamily="34" charset="0"/>
            </a:endParaRPr>
          </a:p>
          <a:p>
            <a:r>
              <a:rPr lang="en-GB" sz="2100">
                <a:latin typeface="Century Gothic" panose="020B0502020202020204" pitchFamily="34" charset="0"/>
              </a:rPr>
              <a:t> </a:t>
            </a:r>
          </a:p>
          <a:p>
            <a:endParaRPr lang="en-US" sz="2100">
              <a:latin typeface="Century Gothic" panose="020B0502020202020204" pitchFamily="34" charset="0"/>
            </a:endParaRPr>
          </a:p>
          <a:p>
            <a:endParaRPr lang="en-US" sz="2100">
              <a:latin typeface="Century Gothic" panose="020B0502020202020204" pitchFamily="34" charset="0"/>
            </a:endParaRPr>
          </a:p>
          <a:p>
            <a:endParaRPr lang="en-US" sz="2100">
              <a:latin typeface="Century Gothic" panose="020B0502020202020204" pitchFamily="34" charset="0"/>
            </a:endParaRPr>
          </a:p>
          <a:p>
            <a:endParaRPr lang="en-US" sz="2100">
              <a:latin typeface="Century Gothic" panose="020B0502020202020204" pitchFamily="34" charset="0"/>
            </a:endParaRPr>
          </a:p>
          <a:p>
            <a:endParaRPr lang="en-GB" sz="210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4025393" y="1324892"/>
            <a:ext cx="5104965" cy="346249"/>
          </a:xfrm>
          <a:prstGeom prst="rect">
            <a:avLst/>
          </a:prstGeom>
          <a:noFill/>
        </p:spPr>
        <p:txBody>
          <a:bodyPr wrap="square" lIns="68580" tIns="34290" rIns="68580" bIns="34290" rtlCol="0" anchor="t">
            <a:spAutoFit/>
          </a:bodyPr>
          <a:lstStyle/>
          <a:p>
            <a:endParaRPr lang="en-GB">
              <a:latin typeface="Century Gothic"/>
              <a:cs typeface="Times New Roman"/>
            </a:endParaRPr>
          </a:p>
        </p:txBody>
      </p:sp>
      <p:sp>
        <p:nvSpPr>
          <p:cNvPr id="8" name="TextBox 7">
            <a:extLst>
              <a:ext uri="{FF2B5EF4-FFF2-40B4-BE49-F238E27FC236}">
                <a16:creationId xmlns:a16="http://schemas.microsoft.com/office/drawing/2014/main" id="{09B3033A-B06D-26CE-365A-CE9FC5A23A60}"/>
              </a:ext>
            </a:extLst>
          </p:cNvPr>
          <p:cNvSpPr txBox="1"/>
          <p:nvPr/>
        </p:nvSpPr>
        <p:spPr>
          <a:xfrm>
            <a:off x="168606" y="792536"/>
            <a:ext cx="8715053"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100" b="1">
                <a:latin typeface="Century Gothic"/>
              </a:rPr>
              <a:t>What do you remember from the Gospel reading? </a:t>
            </a:r>
            <a:endParaRPr lang="en-US">
              <a:latin typeface="Arial" panose="020B0604020202020204"/>
              <a:cs typeface="Arial"/>
            </a:endParaRPr>
          </a:p>
        </p:txBody>
      </p:sp>
      <p:sp>
        <p:nvSpPr>
          <p:cNvPr id="9" name="TextBox 8">
            <a:extLst>
              <a:ext uri="{FF2B5EF4-FFF2-40B4-BE49-F238E27FC236}">
                <a16:creationId xmlns:a16="http://schemas.microsoft.com/office/drawing/2014/main" id="{7718642D-B274-14F5-4818-880D215F4213}"/>
              </a:ext>
            </a:extLst>
          </p:cNvPr>
          <p:cNvSpPr txBox="1"/>
          <p:nvPr/>
        </p:nvSpPr>
        <p:spPr>
          <a:xfrm>
            <a:off x="167940" y="1286246"/>
            <a:ext cx="4952702" cy="39472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GB" dirty="0">
                <a:latin typeface="Century Gothic"/>
                <a:cs typeface="Times New Roman"/>
              </a:rPr>
              <a:t>John the Baptist, who we heard about last week, wants to make sure Jesus is really the special person that he has been waiting for, so he sends some friends to check.</a:t>
            </a:r>
            <a:endParaRPr lang="en-US" dirty="0">
              <a:latin typeface="Century Gothic"/>
            </a:endParaRPr>
          </a:p>
          <a:p>
            <a:pPr algn="l"/>
            <a:endParaRPr lang="en-GB" dirty="0">
              <a:latin typeface="Century Gothic"/>
              <a:cs typeface="Times New Roman"/>
            </a:endParaRPr>
          </a:p>
          <a:p>
            <a:pPr algn="l"/>
            <a:r>
              <a:rPr lang="en-GB" dirty="0">
                <a:latin typeface="Century Gothic"/>
                <a:cs typeface="Times New Roman"/>
              </a:rPr>
              <a:t>Jesus answers them by telling them that he is the one who has come to heal those who are sick and bring good news to the  people who are poor. </a:t>
            </a:r>
          </a:p>
          <a:p>
            <a:pPr algn="l"/>
            <a:endParaRPr lang="en-GB" dirty="0">
              <a:latin typeface="Century Gothic"/>
              <a:cs typeface="Times New Roman"/>
            </a:endParaRPr>
          </a:p>
          <a:p>
            <a:pPr algn="l"/>
            <a:r>
              <a:rPr lang="en-GB" dirty="0">
                <a:latin typeface="Century Gothic"/>
                <a:cs typeface="Times New Roman"/>
              </a:rPr>
              <a:t>This answer tells John that Jesus really is the person for whom he has been waiting.</a:t>
            </a:r>
            <a:endParaRPr lang="en-GB">
              <a:latin typeface="Century Gothic"/>
            </a:endParaRPr>
          </a:p>
          <a:p>
            <a:pPr algn="l"/>
            <a:endParaRPr lang="en-GB" dirty="0">
              <a:latin typeface="Century Gothic"/>
              <a:cs typeface="Times New Roman"/>
            </a:endParaRPr>
          </a:p>
          <a:p>
            <a:endParaRPr lang="en-GB">
              <a:latin typeface="Century Gothic"/>
              <a:cs typeface="Times New Roman"/>
            </a:endParaRPr>
          </a:p>
        </p:txBody>
      </p:sp>
      <p:pic>
        <p:nvPicPr>
          <p:cNvPr id="10" name="Picture 9" descr="A person&amp;#39;s hands on the beach&#10;&#10;AI-generated content may be incorrect.">
            <a:extLst>
              <a:ext uri="{FF2B5EF4-FFF2-40B4-BE49-F238E27FC236}">
                <a16:creationId xmlns:a16="http://schemas.microsoft.com/office/drawing/2014/main" id="{10EFF1DE-6D14-D6D5-4853-96A302699E14}"/>
              </a:ext>
            </a:extLst>
          </p:cNvPr>
          <p:cNvPicPr>
            <a:picLocks noChangeAspect="1"/>
          </p:cNvPicPr>
          <p:nvPr/>
        </p:nvPicPr>
        <p:blipFill>
          <a:blip r:embed="rId5"/>
          <a:srcRect l="11058" t="1356" r="-213"/>
          <a:stretch>
            <a:fillRect/>
          </a:stretch>
        </p:blipFill>
        <p:spPr>
          <a:xfrm>
            <a:off x="5134795" y="1502616"/>
            <a:ext cx="3748897" cy="2774707"/>
          </a:xfrm>
          <a:prstGeom prst="rect">
            <a:avLst/>
          </a:prstGeom>
        </p:spPr>
      </p:pic>
    </p:spTree>
    <p:extLst>
      <p:ext uri="{BB962C8B-B14F-4D97-AF65-F5344CB8AC3E}">
        <p14:creationId xmlns:p14="http://schemas.microsoft.com/office/powerpoint/2010/main" val="4346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8B710-5D8D-D07E-1529-FFCC29966672}"/>
              </a:ext>
            </a:extLst>
          </p:cNvPr>
          <p:cNvSpPr txBox="1"/>
          <p:nvPr/>
        </p:nvSpPr>
        <p:spPr>
          <a:xfrm>
            <a:off x="4204296" y="825339"/>
            <a:ext cx="4781771"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latin typeface="Century Gothic"/>
                <a:cs typeface="Times New Roman"/>
              </a:rPr>
              <a:t>We are all part of one family, God’s family, and God asks us to love each other and care for each other. </a:t>
            </a:r>
            <a:endParaRPr lang="en-US" dirty="0">
              <a:latin typeface="Century Gothic"/>
              <a:cs typeface="Times New Roman"/>
            </a:endParaRPr>
          </a:p>
          <a:p>
            <a:pPr algn="l"/>
            <a:endParaRPr lang="en-GB" dirty="0">
              <a:latin typeface="Century Gothic"/>
              <a:cs typeface="Times New Roman"/>
            </a:endParaRPr>
          </a:p>
          <a:p>
            <a:pPr algn="l"/>
            <a:r>
              <a:rPr lang="en-GB" dirty="0">
                <a:latin typeface="Century Gothic"/>
                <a:cs typeface="Times New Roman"/>
              </a:rPr>
              <a:t>But what does it actually mean to bring good news to people who are poor? </a:t>
            </a:r>
          </a:p>
          <a:p>
            <a:pPr algn="l"/>
            <a:endParaRPr lang="en-GB" dirty="0">
              <a:latin typeface="Century Gothic"/>
              <a:cs typeface="Times New Roman"/>
            </a:endParaRPr>
          </a:p>
          <a:p>
            <a:pPr algn="l"/>
            <a:r>
              <a:rPr lang="en-GB" dirty="0">
                <a:latin typeface="Century Gothic"/>
                <a:cs typeface="Times New Roman"/>
              </a:rPr>
              <a:t>What can we really do to help those people, either our friends, family or people in other countries, whom we have never met? </a:t>
            </a:r>
          </a:p>
        </p:txBody>
      </p:sp>
      <p:pic>
        <p:nvPicPr>
          <p:cNvPr id="4" name="Picture 3" descr="A person holding a sign and holding a stick&#10;&#10;AI-generated content may be incorrect.">
            <a:extLst>
              <a:ext uri="{FF2B5EF4-FFF2-40B4-BE49-F238E27FC236}">
                <a16:creationId xmlns:a16="http://schemas.microsoft.com/office/drawing/2014/main" id="{0EBB1135-C83A-D35A-796C-E1B3E550735E}"/>
              </a:ext>
            </a:extLst>
          </p:cNvPr>
          <p:cNvPicPr>
            <a:picLocks noChangeAspect="1"/>
          </p:cNvPicPr>
          <p:nvPr/>
        </p:nvPicPr>
        <p:blipFill>
          <a:blip r:embed="rId3"/>
          <a:stretch>
            <a:fillRect/>
          </a:stretch>
        </p:blipFill>
        <p:spPr>
          <a:xfrm>
            <a:off x="3806" y="824459"/>
            <a:ext cx="4011625" cy="2876238"/>
          </a:xfrm>
          <a:prstGeom prst="rect">
            <a:avLst/>
          </a:prstGeom>
        </p:spPr>
      </p:pic>
      <p:sp>
        <p:nvSpPr>
          <p:cNvPr id="5" name="TextBox 4">
            <a:extLst>
              <a:ext uri="{FF2B5EF4-FFF2-40B4-BE49-F238E27FC236}">
                <a16:creationId xmlns:a16="http://schemas.microsoft.com/office/drawing/2014/main" id="{B7316341-D1F0-CE43-AEC5-C2339325412A}"/>
              </a:ext>
            </a:extLst>
          </p:cNvPr>
          <p:cNvSpPr txBox="1"/>
          <p:nvPr/>
        </p:nvSpPr>
        <p:spPr>
          <a:xfrm>
            <a:off x="159385" y="4157165"/>
            <a:ext cx="88159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latin typeface="Century Gothic"/>
              </a:rPr>
              <a:t>How can we help people who are sick or who have hurt themselves? People who are hungry or thirsty? People who are poor?</a:t>
            </a:r>
            <a:endParaRPr lang="en-US" dirty="0">
              <a:latin typeface="Century Gothic"/>
            </a:endParaRPr>
          </a:p>
          <a:p>
            <a:pPr algn="l"/>
            <a:endParaRPr lang="en-US" dirty="0"/>
          </a:p>
        </p:txBody>
      </p:sp>
      <p:sp>
        <p:nvSpPr>
          <p:cNvPr id="6" name="TextBox 5">
            <a:extLst>
              <a:ext uri="{FF2B5EF4-FFF2-40B4-BE49-F238E27FC236}">
                <a16:creationId xmlns:a16="http://schemas.microsoft.com/office/drawing/2014/main" id="{22C57D0F-AD7D-E9B6-9C23-65839D351AC3}"/>
              </a:ext>
            </a:extLst>
          </p:cNvPr>
          <p:cNvSpPr txBox="1"/>
          <p:nvPr/>
        </p:nvSpPr>
        <p:spPr>
          <a:xfrm>
            <a:off x="29" y="3697962"/>
            <a:ext cx="40212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rPr>
              <a:t>Harriet from Wales campaigns for those people around the world affected by climate change</a:t>
            </a:r>
            <a:endParaRPr lang="en-US"/>
          </a:p>
        </p:txBody>
      </p:sp>
    </p:spTree>
    <p:extLst>
      <p:ext uri="{BB962C8B-B14F-4D97-AF65-F5344CB8AC3E}">
        <p14:creationId xmlns:p14="http://schemas.microsoft.com/office/powerpoint/2010/main" val="306909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B5D362-1C2F-3A16-8D4D-7DE61F481783}"/>
              </a:ext>
            </a:extLst>
          </p:cNvPr>
          <p:cNvSpPr txBox="1"/>
          <p:nvPr/>
        </p:nvSpPr>
        <p:spPr>
          <a:xfrm>
            <a:off x="348461" y="898768"/>
            <a:ext cx="513338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Times New Roman"/>
              </a:rPr>
              <a:t>CAFOD works alongside people who are poor all around the world. </a:t>
            </a:r>
            <a:endParaRPr lang="en-US"/>
          </a:p>
          <a:p>
            <a:pPr algn="l"/>
            <a:endParaRPr lang="en-US" dirty="0">
              <a:latin typeface="Century Gothic"/>
              <a:cs typeface="Times New Roman"/>
            </a:endParaRPr>
          </a:p>
          <a:p>
            <a:pPr algn="l"/>
            <a:r>
              <a:rPr lang="en-US" dirty="0">
                <a:latin typeface="Century Gothic"/>
                <a:cs typeface="Times New Roman"/>
              </a:rPr>
              <a:t>When there is an emergency, like an earthquake or a flood, this can mean giving people food or shelter, but more often it means helping them to help themselves. </a:t>
            </a:r>
            <a:endParaRPr lang="en-US"/>
          </a:p>
          <a:p>
            <a:pPr algn="l"/>
            <a:endParaRPr lang="en-US" dirty="0">
              <a:latin typeface="Century Gothic"/>
              <a:cs typeface="Times New Roman"/>
            </a:endParaRPr>
          </a:p>
          <a:p>
            <a:pPr algn="l"/>
            <a:r>
              <a:rPr lang="en-US" dirty="0">
                <a:latin typeface="Century Gothic"/>
                <a:cs typeface="Times New Roman"/>
              </a:rPr>
              <a:t>For example, giving people seeds, tools and training means that they can grow enough food for their families and enough to share with others. </a:t>
            </a:r>
            <a:endParaRPr lang="en-US">
              <a:latin typeface="Century Gothic"/>
              <a:cs typeface="Times New Roman"/>
            </a:endParaRPr>
          </a:p>
          <a:p>
            <a:pPr algn="l"/>
            <a:endParaRPr lang="en-US" dirty="0">
              <a:latin typeface="Century Gothic"/>
              <a:cs typeface="Times New Roman"/>
            </a:endParaRPr>
          </a:p>
          <a:p>
            <a:pPr algn="l"/>
            <a:r>
              <a:rPr lang="en-US" dirty="0">
                <a:latin typeface="Century Gothic"/>
                <a:cs typeface="Times New Roman"/>
              </a:rPr>
              <a:t>This is very good news!</a:t>
            </a:r>
            <a:endParaRPr lang="en-US">
              <a:latin typeface="Century Gothic"/>
            </a:endParaRPr>
          </a:p>
          <a:p>
            <a:pPr algn="l"/>
            <a:endParaRPr lang="en-US">
              <a:latin typeface="Century Gothic"/>
              <a:cs typeface="Times New Roman"/>
            </a:endParaRPr>
          </a:p>
          <a:p>
            <a:pPr algn="l"/>
            <a:endParaRPr lang="en-US">
              <a:latin typeface="Century Gothic"/>
              <a:cs typeface="Times New Roman"/>
            </a:endParaRPr>
          </a:p>
        </p:txBody>
      </p:sp>
      <p:pic>
        <p:nvPicPr>
          <p:cNvPr id="4" name="Picture 3" descr="A child in a garden&#10;&#10;AI-generated content may be incorrect.">
            <a:extLst>
              <a:ext uri="{FF2B5EF4-FFF2-40B4-BE49-F238E27FC236}">
                <a16:creationId xmlns:a16="http://schemas.microsoft.com/office/drawing/2014/main" id="{89E6EC4E-8072-9E5E-C5FC-06E204150288}"/>
              </a:ext>
            </a:extLst>
          </p:cNvPr>
          <p:cNvPicPr>
            <a:picLocks noChangeAspect="1"/>
          </p:cNvPicPr>
          <p:nvPr/>
        </p:nvPicPr>
        <p:blipFill>
          <a:blip r:embed="rId3"/>
          <a:srcRect l="13157" r="-210"/>
          <a:stretch>
            <a:fillRect/>
          </a:stretch>
        </p:blipFill>
        <p:spPr>
          <a:xfrm>
            <a:off x="5479646" y="1077418"/>
            <a:ext cx="4335967" cy="3307205"/>
          </a:xfrm>
          <a:prstGeom prst="rect">
            <a:avLst/>
          </a:prstGeom>
        </p:spPr>
      </p:pic>
      <p:sp>
        <p:nvSpPr>
          <p:cNvPr id="5" name="TextBox 4">
            <a:extLst>
              <a:ext uri="{FF2B5EF4-FFF2-40B4-BE49-F238E27FC236}">
                <a16:creationId xmlns:a16="http://schemas.microsoft.com/office/drawing/2014/main" id="{271EB1B3-0AD9-721C-BDAF-07A102691FB3}"/>
              </a:ext>
            </a:extLst>
          </p:cNvPr>
          <p:cNvSpPr txBox="1"/>
          <p:nvPr/>
        </p:nvSpPr>
        <p:spPr>
          <a:xfrm>
            <a:off x="5371173" y="4386956"/>
            <a:ext cx="3627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solidFill>
                  <a:srgbClr val="000000"/>
                </a:solidFill>
                <a:latin typeface="Century Gothic"/>
              </a:rPr>
              <a:t>With CAFOD's help, Dristy in Bangladesh has learned how to grow crops that survive floods</a:t>
            </a:r>
          </a:p>
        </p:txBody>
      </p:sp>
    </p:spTree>
    <p:extLst>
      <p:ext uri="{BB962C8B-B14F-4D97-AF65-F5344CB8AC3E}">
        <p14:creationId xmlns:p14="http://schemas.microsoft.com/office/powerpoint/2010/main" val="377142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97857-7400-5E9B-51A1-DA83ABD97AED}"/>
              </a:ext>
            </a:extLst>
          </p:cNvPr>
          <p:cNvSpPr txBox="1"/>
          <p:nvPr/>
        </p:nvSpPr>
        <p:spPr>
          <a:xfrm>
            <a:off x="4574636" y="1010584"/>
            <a:ext cx="4407287" cy="42242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dirty="0">
                <a:solidFill>
                  <a:srgbClr val="000000"/>
                </a:solidFill>
                <a:latin typeface="Century Gothic"/>
                <a:ea typeface="+mn-lt"/>
                <a:cs typeface="Times New Roman"/>
              </a:rPr>
              <a:t>At the beginning of the Jubilee Year, Pope Francis asked us to be signs of hope to one another, especially to people in any kind of need.</a:t>
            </a:r>
            <a:endParaRPr lang="en-US" dirty="0">
              <a:latin typeface="Century Gothic"/>
            </a:endParaRPr>
          </a:p>
          <a:p>
            <a:pPr algn="l"/>
            <a:endParaRPr lang="en-US" dirty="0">
              <a:solidFill>
                <a:srgbClr val="000000"/>
              </a:solidFill>
              <a:latin typeface="Century Gothic"/>
              <a:ea typeface="+mn-lt"/>
              <a:cs typeface="Times New Roman"/>
            </a:endParaRPr>
          </a:p>
          <a:p>
            <a:pPr algn="l"/>
            <a:r>
              <a:rPr lang="en-US" dirty="0">
                <a:solidFill>
                  <a:srgbClr val="000000"/>
                </a:solidFill>
                <a:latin typeface="Century Gothic"/>
                <a:ea typeface="+mn-lt"/>
                <a:cs typeface="Times New Roman"/>
              </a:rPr>
              <a:t>Throughout the Jubilee Year, so many people have been doing what they can to answer this call - praying, walking, fundraising and campaigning to build a better world. </a:t>
            </a:r>
          </a:p>
          <a:p>
            <a:pPr algn="l"/>
            <a:endParaRPr lang="en-US" dirty="0">
              <a:solidFill>
                <a:srgbClr val="000000"/>
              </a:solidFill>
              <a:latin typeface="Century Gothic"/>
              <a:ea typeface="+mn-lt"/>
              <a:cs typeface="Times New Roman"/>
            </a:endParaRPr>
          </a:p>
          <a:p>
            <a:pPr algn="l"/>
            <a:r>
              <a:rPr lang="en-US" dirty="0">
                <a:solidFill>
                  <a:srgbClr val="000000"/>
                </a:solidFill>
                <a:latin typeface="Century Gothic"/>
                <a:ea typeface="+mn-lt"/>
                <a:cs typeface="Times New Roman"/>
              </a:rPr>
              <a:t>This is also really good news!</a:t>
            </a:r>
            <a:endParaRPr lang="en-US">
              <a:latin typeface="Century Gothic"/>
            </a:endParaRPr>
          </a:p>
          <a:p>
            <a:pPr algn="l"/>
            <a:endParaRPr lang="en-US" dirty="0">
              <a:latin typeface="Century Gothic"/>
              <a:cs typeface="Times New Roman"/>
            </a:endParaRPr>
          </a:p>
          <a:p>
            <a:pPr algn="l"/>
            <a:endParaRPr lang="en-US">
              <a:latin typeface="Century Gothic"/>
              <a:cs typeface="Times New Roman"/>
            </a:endParaRPr>
          </a:p>
          <a:p>
            <a:pPr algn="l"/>
            <a:endParaRPr lang="en-US">
              <a:latin typeface="Century Gothic"/>
              <a:cs typeface="Times New Roman"/>
            </a:endParaRPr>
          </a:p>
        </p:txBody>
      </p:sp>
      <p:pic>
        <p:nvPicPr>
          <p:cNvPr id="5" name="Picture 4" descr="A group of children&amp;#39;s drawings&#10;&#10;AI-generated content may be incorrect.">
            <a:extLst>
              <a:ext uri="{FF2B5EF4-FFF2-40B4-BE49-F238E27FC236}">
                <a16:creationId xmlns:a16="http://schemas.microsoft.com/office/drawing/2014/main" id="{14F52DD0-6AA7-7963-8AD2-7142749B0EE4}"/>
              </a:ext>
            </a:extLst>
          </p:cNvPr>
          <p:cNvPicPr>
            <a:picLocks noChangeAspect="1"/>
          </p:cNvPicPr>
          <p:nvPr/>
        </p:nvPicPr>
        <p:blipFill>
          <a:blip r:embed="rId3"/>
          <a:stretch>
            <a:fillRect/>
          </a:stretch>
        </p:blipFill>
        <p:spPr>
          <a:xfrm>
            <a:off x="-1" y="1011836"/>
            <a:ext cx="4431468" cy="3363419"/>
          </a:xfrm>
          <a:prstGeom prst="rect">
            <a:avLst/>
          </a:prstGeom>
        </p:spPr>
      </p:pic>
      <p:pic>
        <p:nvPicPr>
          <p:cNvPr id="2" name="Picture 1" descr="A logo with a cross and a boat&#10;&#10;Description automatically generated">
            <a:extLst>
              <a:ext uri="{FF2B5EF4-FFF2-40B4-BE49-F238E27FC236}">
                <a16:creationId xmlns:a16="http://schemas.microsoft.com/office/drawing/2014/main" id="{3522D60C-9679-A14C-128D-76AD1A5E1AC8}"/>
              </a:ext>
            </a:extLst>
          </p:cNvPr>
          <p:cNvPicPr>
            <a:picLocks noChangeAspect="1"/>
          </p:cNvPicPr>
          <p:nvPr/>
        </p:nvPicPr>
        <p:blipFill>
          <a:blip r:embed="rId4"/>
          <a:stretch>
            <a:fillRect/>
          </a:stretch>
        </p:blipFill>
        <p:spPr>
          <a:xfrm>
            <a:off x="7650871" y="3157304"/>
            <a:ext cx="1495976" cy="2084173"/>
          </a:xfrm>
          <a:prstGeom prst="rect">
            <a:avLst/>
          </a:prstGeom>
        </p:spPr>
      </p:pic>
    </p:spTree>
    <p:extLst>
      <p:ext uri="{BB962C8B-B14F-4D97-AF65-F5344CB8AC3E}">
        <p14:creationId xmlns:p14="http://schemas.microsoft.com/office/powerpoint/2010/main" val="44280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8F0DA0-155A-ADC1-84E7-72BC65B9F8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17DFC5-4552-2780-609D-673249FC5A46}"/>
              </a:ext>
            </a:extLst>
          </p:cNvPr>
          <p:cNvSpPr>
            <a:spLocks noGrp="1"/>
          </p:cNvSpPr>
          <p:nvPr>
            <p:ph type="sldNum" sz="quarter" idx="12"/>
          </p:nvPr>
        </p:nvSpPr>
        <p:spPr/>
        <p:txBody>
          <a:bodyPr/>
          <a:lstStyle/>
          <a:p>
            <a:fld id="{EA6EBE3F-60D7-48A8-BD0B-B317D75812BF}" type="slidenum">
              <a:rPr lang="en-GB" smtClean="0"/>
              <a:t>9</a:t>
            </a:fld>
            <a:endParaRPr lang="en-GB"/>
          </a:p>
        </p:txBody>
      </p:sp>
      <p:sp>
        <p:nvSpPr>
          <p:cNvPr id="6" name="TextBox 5">
            <a:extLst>
              <a:ext uri="{FF2B5EF4-FFF2-40B4-BE49-F238E27FC236}">
                <a16:creationId xmlns:a16="http://schemas.microsoft.com/office/drawing/2014/main" id="{CE63FCC0-28D4-EB3E-C9B9-A637BB842D34}"/>
              </a:ext>
            </a:extLst>
          </p:cNvPr>
          <p:cNvSpPr txBox="1"/>
          <p:nvPr/>
        </p:nvSpPr>
        <p:spPr>
          <a:xfrm>
            <a:off x="4411637" y="860927"/>
            <a:ext cx="462812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0000"/>
                </a:solidFill>
                <a:latin typeface="Century Gothic"/>
                <a:cs typeface="Times New Roman"/>
              </a:rPr>
              <a:t>The Jubilee Year comes to an end soon, but the work of putting our faith into action and working together with our sisters and brothers to create a fairer and more loving world will continue. </a:t>
            </a:r>
          </a:p>
          <a:p>
            <a:pPr algn="l"/>
            <a:endParaRPr lang="en-US" dirty="0">
              <a:solidFill>
                <a:srgbClr val="000000"/>
              </a:solidFill>
              <a:latin typeface="Century Gothic"/>
              <a:cs typeface="Times New Roman"/>
            </a:endParaRPr>
          </a:p>
          <a:p>
            <a:pPr algn="l"/>
            <a:r>
              <a:rPr lang="en-US" dirty="0">
                <a:solidFill>
                  <a:srgbClr val="000000"/>
                </a:solidFill>
                <a:latin typeface="Century Gothic"/>
                <a:cs typeface="Times New Roman"/>
              </a:rPr>
              <a:t>We can all play our part in changing the world for the better.</a:t>
            </a:r>
            <a:endParaRPr lang="en-US">
              <a:solidFill>
                <a:srgbClr val="000000"/>
              </a:solidFill>
              <a:latin typeface="Century Gothic"/>
              <a:cs typeface="Times New Roman"/>
            </a:endParaRPr>
          </a:p>
          <a:p>
            <a:pPr algn="l"/>
            <a:endParaRPr lang="en-US" dirty="0">
              <a:latin typeface="Century Gothic"/>
              <a:cs typeface="Times New Roman"/>
            </a:endParaRPr>
          </a:p>
          <a:p>
            <a:pPr algn="l"/>
            <a:r>
              <a:rPr lang="en-US" dirty="0">
                <a:latin typeface="Century Gothic"/>
                <a:cs typeface="Times New Roman"/>
              </a:rPr>
              <a:t>How will you try to be like Jesus, helping others, being a sign of hope, sharing the good news that God loves us all?</a:t>
            </a:r>
            <a:endParaRPr lang="en-US" dirty="0">
              <a:latin typeface="Century Gothic"/>
            </a:endParaRPr>
          </a:p>
        </p:txBody>
      </p:sp>
      <p:pic>
        <p:nvPicPr>
          <p:cNvPr id="2" name="Picture 1" descr="A group of children holding a banner&#10;&#10;AI-generated content may be incorrect.">
            <a:extLst>
              <a:ext uri="{FF2B5EF4-FFF2-40B4-BE49-F238E27FC236}">
                <a16:creationId xmlns:a16="http://schemas.microsoft.com/office/drawing/2014/main" id="{C2300FF0-A44C-C849-AFAC-62A446EFA130}"/>
              </a:ext>
            </a:extLst>
          </p:cNvPr>
          <p:cNvPicPr>
            <a:picLocks noChangeAspect="1"/>
          </p:cNvPicPr>
          <p:nvPr/>
        </p:nvPicPr>
        <p:blipFill>
          <a:blip r:embed="rId3"/>
          <a:stretch>
            <a:fillRect/>
          </a:stretch>
        </p:blipFill>
        <p:spPr>
          <a:xfrm>
            <a:off x="504825" y="0"/>
            <a:ext cx="3562350" cy="5143500"/>
          </a:xfrm>
          <a:prstGeom prst="rect">
            <a:avLst/>
          </a:prstGeom>
        </p:spPr>
      </p:pic>
    </p:spTree>
    <p:extLst>
      <p:ext uri="{BB962C8B-B14F-4D97-AF65-F5344CB8AC3E}">
        <p14:creationId xmlns:p14="http://schemas.microsoft.com/office/powerpoint/2010/main" val="3813277359"/>
      </p:ext>
    </p:extLst>
  </p:cSld>
  <p:clrMapOvr>
    <a:masterClrMapping/>
  </p:clrMapOvr>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AFOD - typograph">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SZUU6KYVHK2A-2146017777-19169</_dlc_DocId>
    <_dlc_DocIdUrl xmlns="04672002-f21f-4240-adfb-f0b653fb6fb5">
      <Url>https://cafod365.sharepoint.com/sites/int/Education/_layouts/15/DocIdRedir.aspx?ID=SZUU6KYVHK2A-2146017777-19169</Url>
      <Description>SZUU6KYVHK2A-2146017777-19169</Description>
    </_dlc_DocIdUrl>
    <TaxCatchAll xmlns="453a0c7f-c966-4a5c-a0f8-de0f8150ea1e" xsi:nil="true"/>
    <lcf76f155ced4ddcb4097134ff3c332f xmlns="236a9a4b-a03c-46ba-8ec6-624c184acbc6">
      <Terms xmlns="http://schemas.microsoft.com/office/infopath/2007/PartnerControls"/>
    </lcf76f155ced4ddcb4097134ff3c332f>
    <Activity xmlns="236a9a4b-a03c-46ba-8ec6-624c184acbc6">Advent</Activity>
    <Audience xmlns="236a9a4b-a03c-46ba-8ec6-624c184acbc6">Primary</Audienc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d76f6af5401eba7145507b88f350e6e">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a36f6bad067c38f775fd1fa5132acdcf"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880FD4-C537-4FE3-BF29-620D65E12577}">
  <ds:schemaRefs>
    <ds:schemaRef ds:uri="236a9a4b-a03c-46ba-8ec6-624c184acbc6"/>
    <ds:schemaRef ds:uri="http://purl.org/dc/elements/1.1/"/>
    <ds:schemaRef ds:uri="http://schemas.microsoft.com/office/2006/metadata/properties"/>
    <ds:schemaRef ds:uri="04672002-f21f-4240-adfb-f0b653fb6fb5"/>
    <ds:schemaRef ds:uri="http://schemas.microsoft.com/office/infopath/2007/PartnerControls"/>
    <ds:schemaRef ds:uri="http://purl.org/dc/terms/"/>
    <ds:schemaRef ds:uri="http://schemas.openxmlformats.org/package/2006/metadata/core-properties"/>
    <ds:schemaRef ds:uri="453a0c7f-c966-4a5c-a0f8-de0f8150ea1e"/>
    <ds:schemaRef ds:uri="http://schemas.microsoft.com/office/2006/documentManagement/types"/>
    <ds:schemaRef ds:uri="bdf04112-6931-4610-9724-cd62e91446a3"/>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3.xml><?xml version="1.0" encoding="utf-8"?>
<ds:datastoreItem xmlns:ds="http://schemas.openxmlformats.org/officeDocument/2006/customXml" ds:itemID="{D9A7A840-20A1-4001-A92F-BC9E01C42DDB}">
  <ds:schemaRefs>
    <ds:schemaRef ds:uri="04672002-f21f-4240-adfb-f0b653fb6fb5"/>
    <ds:schemaRef ds:uri="236a9a4b-a03c-46ba-8ec6-624c184acbc6"/>
    <ds:schemaRef ds:uri="453a0c7f-c966-4a5c-a0f8-de0f8150ea1e"/>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CDDB819-B1C6-44E0-A4E7-79EC63B129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1679</Words>
  <Application>Microsoft Office PowerPoint</Application>
  <PresentationFormat>On-screen Show (16:9)</PresentationFormat>
  <Paragraphs>197</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Montserrat Light</vt:lpstr>
      <vt:lpstr>Montserrat</vt:lpstr>
      <vt:lpstr>Times New Roman</vt:lpstr>
      <vt:lpstr>Montserrat ExtraBold</vt:lpstr>
      <vt:lpstr>Calibri</vt:lpstr>
      <vt:lpstr>Arial</vt:lpstr>
      <vt:lpstr>Century Gothic</vt:lpstr>
      <vt:lpstr>Segoe UI</vt:lpstr>
      <vt:lpstr>Aptos</vt:lpstr>
      <vt:lpstr>Office Theme</vt:lpstr>
      <vt:lpstr> </vt:lpstr>
      <vt:lpstr> God of hope,  You sent your Son Jesus to bring good news to people who are poor. Help us to be that good news, so that together we can work towards a better world where all of us have all that we need.  Amen.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pray</vt:lpstr>
      <vt:lpstr>Let us pray</vt:lpstr>
      <vt:lpstr>PowerPoint Presentation</vt:lpstr>
      <vt:lpstr>PowerPoint Presentation</vt:lpstr>
      <vt:lpstr>Get involved with CAFOD this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593</cp:revision>
  <dcterms:created xsi:type="dcterms:W3CDTF">2025-02-19T13:24:09Z</dcterms:created>
  <dcterms:modified xsi:type="dcterms:W3CDTF">2025-12-11T00:12:18Z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0x01010096472308B02E1E4A9F4BBEA19176AB65</vt:lpwstr>
  </property>
  <property fmtid="{D5CDD505-2E9C-101B-9397-08002B2CF9AE}" pid="7" name="_dlc_DocIdItemGuid">
    <vt:lpwstr>d196632b-5ac2-43a4-b595-43136aff7280</vt:lpwstr>
  </property>
  <property fmtid="{D5CDD505-2E9C-101B-9397-08002B2CF9AE}" pid="8" name="MediaServiceImageTags">
    <vt:lpwstr/>
  </property>
</Properties>
</file>