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61" r:id="rId4"/>
    <p:sldId id="257" r:id="rId5"/>
    <p:sldId id="265" r:id="rId6"/>
    <p:sldId id="260" r:id="rId7"/>
    <p:sldId id="262" r:id="rId8"/>
    <p:sldId id="258" r:id="rId9"/>
    <p:sldId id="263" r:id="rId10"/>
    <p:sldId id="269" r:id="rId11"/>
    <p:sldId id="259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1B8A"/>
    <a:srgbClr val="E6CF04"/>
    <a:srgbClr val="FC0018"/>
    <a:srgbClr val="047AAE"/>
    <a:srgbClr val="FF6509"/>
    <a:srgbClr val="FFFF00"/>
    <a:srgbClr val="E9F955"/>
    <a:srgbClr val="98B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6109C-022E-CF45-388A-9772A6FF0863}" v="669" dt="2020-03-17T09:29:31.1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 snapToGrid="0">
      <p:cViewPr varScale="1">
        <p:scale>
          <a:sx n="70" d="100"/>
          <a:sy n="70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image" Target="../media/image2.jpeg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07A8A6F-AE1F-44DA-9162-F31D78E94084}"/>
              </a:ext>
            </a:extLst>
          </p:cNvPr>
          <p:cNvSpPr txBox="1"/>
          <p:nvPr/>
        </p:nvSpPr>
        <p:spPr>
          <a:xfrm>
            <a:off x="247650" y="1340576"/>
            <a:ext cx="5588374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Montserrat"/>
              </a:rPr>
              <a:t>A selection of p</a:t>
            </a:r>
            <a:r>
              <a:rPr lang="en-US" sz="3600" b="1" dirty="0" smtClean="0">
                <a:solidFill>
                  <a:srgbClr val="002060"/>
                </a:solidFill>
                <a:latin typeface="Montserrat"/>
              </a:rPr>
              <a:t>rayers</a:t>
            </a:r>
          </a:p>
          <a:p>
            <a:endParaRPr lang="en-US" sz="1200" dirty="0" smtClean="0">
              <a:solidFill>
                <a:srgbClr val="002060"/>
              </a:solidFill>
              <a:latin typeface="Montserrat"/>
            </a:endParaRPr>
          </a:p>
          <a:p>
            <a:endParaRPr lang="en-US" sz="2000" dirty="0" smtClean="0">
              <a:solidFill>
                <a:srgbClr val="002060"/>
              </a:solidFill>
              <a:latin typeface="Montserra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Montserrat"/>
                <a:hlinkClick r:id="rId2" action="ppaction://hlinksldjump"/>
              </a:rPr>
              <a:t>Prayer for a summer of hope</a:t>
            </a:r>
            <a:endParaRPr lang="en-US" sz="2000" dirty="0" smtClean="0">
              <a:solidFill>
                <a:srgbClr val="002060"/>
              </a:solidFill>
              <a:latin typeface="Montserra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Montserrat"/>
                <a:hlinkClick r:id="rId3" action="ppaction://hlinksldjump"/>
              </a:rPr>
              <a:t>A c</a:t>
            </a:r>
            <a:r>
              <a:rPr lang="en-US" sz="2000" dirty="0" smtClean="0">
                <a:solidFill>
                  <a:srgbClr val="002060"/>
                </a:solidFill>
                <a:latin typeface="Montserrat"/>
                <a:hlinkClick r:id="rId3" action="ppaction://hlinksldjump"/>
              </a:rPr>
              <a:t>oronavirus prayer</a:t>
            </a:r>
            <a:endParaRPr lang="en-US" sz="2000" dirty="0" smtClean="0">
              <a:solidFill>
                <a:srgbClr val="002060"/>
              </a:solidFill>
              <a:latin typeface="Montserra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Montserrat"/>
                <a:hlinkClick r:id="rId4" action="ppaction://hlinksldjump"/>
              </a:rPr>
              <a:t>For the world’s people</a:t>
            </a:r>
            <a:endParaRPr lang="en-US" sz="2000" dirty="0" smtClean="0">
              <a:solidFill>
                <a:srgbClr val="002060"/>
              </a:solidFill>
              <a:latin typeface="Montserra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Montserrat"/>
                <a:hlinkClick r:id="rId5" action="ppaction://hlinksldjump"/>
              </a:rPr>
              <a:t>A prayer to the Holy Spirit</a:t>
            </a:r>
            <a:endParaRPr lang="en-US" sz="2000" dirty="0" smtClean="0">
              <a:solidFill>
                <a:srgbClr val="002060"/>
              </a:solidFill>
              <a:latin typeface="Montserra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Montserrat"/>
                <a:hlinkClick r:id="rId6" action="ppaction://hlinksldjump"/>
              </a:rPr>
              <a:t>Fo</a:t>
            </a:r>
            <a:r>
              <a:rPr lang="en-US" sz="2000" dirty="0" smtClean="0">
                <a:solidFill>
                  <a:srgbClr val="002060"/>
                </a:solidFill>
                <a:latin typeface="Montserrat"/>
                <a:hlinkClick r:id="rId6" action="ppaction://hlinksldjump"/>
              </a:rPr>
              <a:t>r the poor and the earth</a:t>
            </a:r>
            <a:endParaRPr lang="en-US" sz="2000" dirty="0" smtClean="0">
              <a:solidFill>
                <a:srgbClr val="002060"/>
              </a:solidFill>
              <a:latin typeface="Montserra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Montserrat"/>
                <a:hlinkClick r:id="rId7" action="ppaction://hlinksldjump"/>
              </a:rPr>
              <a:t>For refugees</a:t>
            </a:r>
            <a:endParaRPr lang="en-US" sz="2000" dirty="0" smtClean="0">
              <a:solidFill>
                <a:srgbClr val="002060"/>
              </a:solidFill>
              <a:latin typeface="Montserra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Montserrat"/>
                <a:hlinkClick r:id="rId8" action="ppaction://hlinksldjump"/>
              </a:rPr>
              <a:t>For justice</a:t>
            </a:r>
            <a:endParaRPr lang="en-US" sz="2000" dirty="0" smtClean="0">
              <a:solidFill>
                <a:srgbClr val="002060"/>
              </a:solidFill>
              <a:latin typeface="Montserra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Montserrat"/>
                <a:hlinkClick r:id="rId9" action="ppaction://hlinksldjump"/>
              </a:rPr>
              <a:t>For peace</a:t>
            </a:r>
            <a:endParaRPr lang="en-US" sz="2000" dirty="0" smtClean="0">
              <a:solidFill>
                <a:srgbClr val="002060"/>
              </a:solidFill>
              <a:latin typeface="Montserra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Montserrat"/>
                <a:hlinkClick r:id="rId10" action="ppaction://hlinksldjump"/>
              </a:rPr>
              <a:t>A Marian prayer</a:t>
            </a:r>
            <a:endParaRPr lang="en-US" sz="2000" dirty="0" smtClean="0">
              <a:solidFill>
                <a:srgbClr val="002060"/>
              </a:solidFill>
              <a:latin typeface="Montserra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Montserrat"/>
                <a:hlinkClick r:id="rId11" action="ppaction://hlinksldjump"/>
              </a:rPr>
              <a:t>For the oppressed</a:t>
            </a:r>
            <a:endParaRPr lang="en-US" sz="2000" dirty="0" smtClean="0">
              <a:solidFill>
                <a:srgbClr val="002060"/>
              </a:solidFill>
              <a:latin typeface="Montserra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Montserrat"/>
                <a:hlinkClick r:id="rId12" action="ppaction://hlinksldjump"/>
              </a:rPr>
              <a:t>For the hungry</a:t>
            </a:r>
            <a:endParaRPr lang="en-US" sz="2000" dirty="0" smtClean="0">
              <a:solidFill>
                <a:srgbClr val="002060"/>
              </a:solidFill>
              <a:latin typeface="Montserrat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Montserrat"/>
                <a:hlinkClick r:id="rId13" action="ppaction://hlinksldjump"/>
              </a:rPr>
              <a:t>For those who mourn</a:t>
            </a:r>
            <a:endParaRPr lang="en-US" sz="2000" dirty="0">
              <a:solidFill>
                <a:srgbClr val="002060"/>
              </a:solidFill>
              <a:latin typeface="Montserra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46" y="5891785"/>
            <a:ext cx="2347691" cy="966216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314555"/>
            <a:ext cx="4108449" cy="4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950913"/>
            <a:ext cx="12192000" cy="46037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07A8A6F-AE1F-44DA-9162-F31D78E94084}"/>
              </a:ext>
            </a:extLst>
          </p:cNvPr>
          <p:cNvSpPr txBox="1"/>
          <p:nvPr/>
        </p:nvSpPr>
        <p:spPr>
          <a:xfrm>
            <a:off x="247650" y="1865011"/>
            <a:ext cx="600523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i="1" dirty="0" smtClean="0">
                <a:solidFill>
                  <a:srgbClr val="002060"/>
                </a:solidFill>
                <a:latin typeface="Montserrat"/>
              </a:rPr>
              <a:t>Click on each prayer in presentation mode to move directly to the correct slide</a:t>
            </a:r>
            <a:endParaRPr lang="en-US" sz="1200" b="1" i="1" dirty="0">
              <a:solidFill>
                <a:srgbClr val="00206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902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8"/>
          <a:stretch/>
        </p:blipFill>
        <p:spPr>
          <a:xfrm>
            <a:off x="-56030" y="1"/>
            <a:ext cx="12248030" cy="6877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994" y="376522"/>
            <a:ext cx="540404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Marian </a:t>
            </a:r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</a:p>
          <a:p>
            <a:endParaRPr lang="en-GB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Mary, Mother of God,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given the world its true light,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your Son – the Son of God.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abandoned yourself completely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God's call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became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wellspring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goodness which flows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him.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us Jesus. Lead us to him.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 us to know and love him,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that we too can become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capable of true love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 fountains of living water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midst of a thirsting world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Amen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Pope Benedict XVI, Deus Caritas Est</a:t>
            </a:r>
            <a:endParaRPr lang="en-GB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330201" y="6360459"/>
            <a:ext cx="301811" cy="33617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40" y="3125201"/>
            <a:ext cx="8074118" cy="349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0846" y="5048951"/>
            <a:ext cx="3158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“Is not this the kind of fasting </a:t>
            </a:r>
          </a:p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I have chosen: to loose the chains of injustice and </a:t>
            </a:r>
          </a:p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untie the cords of the yoke, </a:t>
            </a:r>
          </a:p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set the oppressed free…?” </a:t>
            </a:r>
          </a:p>
          <a:p>
            <a:pPr algn="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Isaiah 58:6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/>
          </p:cNvSpPr>
          <p:nvPr/>
        </p:nvSpPr>
        <p:spPr bwMode="auto">
          <a:xfrm>
            <a:off x="6363539" y="6621240"/>
            <a:ext cx="5542617" cy="6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r" eaLnBrk="1" hangingPunct="1"/>
            <a:r>
              <a:rPr lang="en-US" alt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Illustration </a:t>
            </a:r>
            <a:r>
              <a:rPr lang="en-US" alt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by Ellis Nadler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682" y="1131675"/>
            <a:ext cx="7921718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prayer for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oppressed</a:t>
            </a:r>
          </a:p>
          <a:p>
            <a:endParaRPr lang="en-GB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Jesus, you knew what it was to be poor and oppressed,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ignored and ridiculed, unjustly accused and unfairly convicted.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 with everyone whose rights are ignored. 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may we stand with them too.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Embolden us to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speak truth to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power,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to break the chains of injustice 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to set free the oppressed. </a:t>
            </a: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Amen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314555"/>
            <a:ext cx="4108449" cy="4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950913"/>
            <a:ext cx="12192000" cy="46037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330201" y="6360459"/>
            <a:ext cx="301811" cy="33617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8" b="7813"/>
          <a:stretch/>
        </p:blipFill>
        <p:spPr>
          <a:xfrm>
            <a:off x="9120" y="-72038"/>
            <a:ext cx="12192000" cy="6844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-393" r="9227" b="-106"/>
          <a:stretch/>
        </p:blipFill>
        <p:spPr>
          <a:xfrm>
            <a:off x="1957" y="-144076"/>
            <a:ext cx="12194526" cy="69886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1692" y="101804"/>
            <a:ext cx="1148827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place 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table </a:t>
            </a:r>
            <a:endParaRPr lang="en-GB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Father,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abundance of your creation,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generosity of your gifts.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sorry that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people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our world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 from the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feast prepared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you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to share. </a:t>
            </a:r>
          </a:p>
          <a:p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Spirit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seek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change,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hunger and poverty are no longer a scar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scandal in our world.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Spirit guide us as we seek change,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everyone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enough food to flourish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place at the table you spread for all.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Amen.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99294" y="101804"/>
            <a:ext cx="42089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“On this mountain, </a:t>
            </a:r>
            <a:r>
              <a:rPr lang="en-GB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peoples, </a:t>
            </a:r>
            <a:endParaRPr lang="en-GB" sz="20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is preparing </a:t>
            </a:r>
            <a:endParaRPr lang="en-GB" sz="20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banquet of rich food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Isaiah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25:6 </a:t>
            </a:r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330201" y="6360459"/>
            <a:ext cx="301811" cy="33617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76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fork and knife&#10;&#10;Description generated with high confidence">
            <a:extLst>
              <a:ext uri="{FF2B5EF4-FFF2-40B4-BE49-F238E27FC236}">
                <a16:creationId xmlns="" xmlns:a16="http://schemas.microsoft.com/office/drawing/2014/main" id="{A950E6DA-B20E-4655-8D5F-F241FBED3D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5" b="8027"/>
          <a:stretch/>
        </p:blipFill>
        <p:spPr>
          <a:xfrm>
            <a:off x="0" y="-19050"/>
            <a:ext cx="12192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-393" r="113" b="-106"/>
          <a:stretch/>
        </p:blipFill>
        <p:spPr>
          <a:xfrm>
            <a:off x="-105817" y="-29029"/>
            <a:ext cx="12283889" cy="6988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5664" y="296525"/>
            <a:ext cx="1128768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prayer for those who mourn</a:t>
            </a:r>
          </a:p>
          <a:p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Jesus, you understand the pain of loss,</a:t>
            </a:r>
          </a:p>
          <a:p>
            <a:r>
              <a:rPr lang="en-GB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grief that seems to take air from my lungs.</a:t>
            </a:r>
          </a:p>
          <a:p>
            <a:r>
              <a:rPr lang="en-GB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resurrection and the life. All our hope is in you.</a:t>
            </a:r>
          </a:p>
          <a:p>
            <a:endParaRPr lang="en-GB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Jesus, may I find a way through the darkness</a:t>
            </a:r>
          </a:p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light of your love.</a:t>
            </a:r>
          </a:p>
          <a:p>
            <a:r>
              <a:rPr lang="en-GB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resurrection and the life. All our hope is in you.</a:t>
            </a:r>
          </a:p>
          <a:p>
            <a:endParaRPr lang="en-GB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Jesus, you wept at the death of your friend, Lazarus.</a:t>
            </a:r>
          </a:p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your compassion wipes the tears from our eyes.</a:t>
            </a:r>
            <a:endParaRPr lang="en-GB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we find comfort in reaching out to others who feel lost and alone.</a:t>
            </a:r>
          </a:p>
          <a:p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</a:t>
            </a:r>
            <a:r>
              <a:rPr lang="en-GB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resurrection </a:t>
            </a:r>
            <a:r>
              <a:rPr lang="en-GB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life. All our hope is in </a:t>
            </a:r>
            <a:r>
              <a:rPr lang="en-GB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you.</a:t>
            </a:r>
            <a:endParaRPr lang="en-GB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330201" y="6360459"/>
            <a:ext cx="301811" cy="33617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43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07A8A6F-AE1F-44DA-9162-F31D78E94084}"/>
              </a:ext>
            </a:extLst>
          </p:cNvPr>
          <p:cNvSpPr txBox="1"/>
          <p:nvPr/>
        </p:nvSpPr>
        <p:spPr>
          <a:xfrm>
            <a:off x="247650" y="1367470"/>
            <a:ext cx="11696700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Montserrat"/>
              </a:rPr>
              <a:t>P</a:t>
            </a:r>
            <a:r>
              <a:rPr lang="en-US" sz="3600" b="1" dirty="0" smtClean="0">
                <a:solidFill>
                  <a:srgbClr val="002060"/>
                </a:solidFill>
                <a:latin typeface="Montserrat"/>
              </a:rPr>
              <a:t>rayer for a Summer of </a:t>
            </a:r>
            <a:r>
              <a:rPr lang="en-US" sz="3600" b="1" dirty="0">
                <a:solidFill>
                  <a:srgbClr val="002060"/>
                </a:solidFill>
                <a:latin typeface="Montserrat"/>
              </a:rPr>
              <a:t>H</a:t>
            </a:r>
            <a:r>
              <a:rPr lang="en-US" sz="3600" b="1" dirty="0" smtClean="0">
                <a:solidFill>
                  <a:srgbClr val="002060"/>
                </a:solidFill>
                <a:latin typeface="Montserrat"/>
              </a:rPr>
              <a:t>ope</a:t>
            </a:r>
          </a:p>
          <a:p>
            <a:endParaRPr lang="en-US" sz="1200" b="1" dirty="0" smtClean="0">
              <a:solidFill>
                <a:srgbClr val="002060"/>
              </a:solidFill>
              <a:latin typeface="Montserrat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Montserrat"/>
              </a:rPr>
              <a:t>Lord of all hopefulness,</a:t>
            </a:r>
          </a:p>
          <a:p>
            <a:r>
              <a:rPr lang="en-US" sz="2400" b="1" dirty="0">
                <a:solidFill>
                  <a:srgbClr val="002060"/>
                </a:solidFill>
                <a:latin typeface="Montserrat"/>
              </a:rPr>
              <a:t>f</a:t>
            </a:r>
            <a:r>
              <a:rPr lang="en-US" sz="2400" b="1" dirty="0" smtClean="0">
                <a:solidFill>
                  <a:srgbClr val="002060"/>
                </a:solidFill>
                <a:latin typeface="Montserrat"/>
              </a:rPr>
              <a:t>ill me with a spirit of hope this summer.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Montserrat"/>
              </a:rPr>
              <a:t>Help me not to dwell on the things I will miss,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Montserrat"/>
              </a:rPr>
              <a:t>but treasure each day as a gift from you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Montserrat"/>
              </a:rPr>
              <a:t>and embrace every opportunity to share hope with others.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Montserrat"/>
              </a:rPr>
              <a:t>I entrust to you my family, my friends</a:t>
            </a:r>
          </a:p>
          <a:p>
            <a:r>
              <a:rPr lang="en-US" sz="2400" b="1" dirty="0">
                <a:solidFill>
                  <a:srgbClr val="002060"/>
                </a:solidFill>
                <a:latin typeface="Montserrat"/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  <a:latin typeface="Montserrat"/>
              </a:rPr>
              <a:t>nd all our sisters and brothers around the world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Montserrat"/>
              </a:rPr>
              <a:t>continuing to endure </a:t>
            </a:r>
            <a:r>
              <a:rPr lang="en-US" sz="2400" b="1" dirty="0">
                <a:solidFill>
                  <a:srgbClr val="002060"/>
                </a:solidFill>
                <a:latin typeface="Montserrat"/>
              </a:rPr>
              <a:t>the effects of </a:t>
            </a:r>
            <a:r>
              <a:rPr lang="en-US" sz="2400" b="1" dirty="0" smtClean="0">
                <a:solidFill>
                  <a:srgbClr val="002060"/>
                </a:solidFill>
                <a:latin typeface="Montserrat"/>
              </a:rPr>
              <a:t>coronavirus.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Montserrat"/>
              </a:rPr>
              <a:t>Bring new hope and new life to us all,</a:t>
            </a:r>
          </a:p>
          <a:p>
            <a:r>
              <a:rPr lang="en-US" sz="2400" b="1" dirty="0">
                <a:solidFill>
                  <a:srgbClr val="002060"/>
                </a:solidFill>
                <a:latin typeface="Montserrat"/>
              </a:rPr>
              <a:t>t</a:t>
            </a:r>
            <a:r>
              <a:rPr lang="en-US" sz="2400" b="1" dirty="0" smtClean="0">
                <a:solidFill>
                  <a:srgbClr val="002060"/>
                </a:solidFill>
                <a:latin typeface="Montserrat"/>
              </a:rPr>
              <a:t>hrough Christ our Lord.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Montserrat"/>
              </a:rPr>
              <a:t>Amen</a:t>
            </a:r>
            <a:endParaRPr lang="en-US" sz="2400" b="1" dirty="0">
              <a:solidFill>
                <a:srgbClr val="002060"/>
              </a:solidFill>
              <a:latin typeface="Montserra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46" y="5891785"/>
            <a:ext cx="2347691" cy="966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112" y="2876550"/>
            <a:ext cx="3999724" cy="36501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314555"/>
            <a:ext cx="4108449" cy="4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950913"/>
            <a:ext cx="12192000" cy="46037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330201" y="6360459"/>
            <a:ext cx="301811" cy="33617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" t="14867" r="118" b="177"/>
          <a:stretch/>
        </p:blipFill>
        <p:spPr>
          <a:xfrm>
            <a:off x="-114300" y="14523"/>
            <a:ext cx="12300857" cy="6966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" t="-393" r="113" b="-106"/>
          <a:stretch/>
        </p:blipFill>
        <p:spPr>
          <a:xfrm>
            <a:off x="-105817" y="-29029"/>
            <a:ext cx="12283889" cy="6988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7A8A6F-AE1F-44DA-9162-F31D78E94084}"/>
              </a:ext>
            </a:extLst>
          </p:cNvPr>
          <p:cNvSpPr txBox="1"/>
          <p:nvPr/>
        </p:nvSpPr>
        <p:spPr>
          <a:xfrm>
            <a:off x="190500" y="212625"/>
            <a:ext cx="11696700" cy="66018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Coronavirus prayer</a:t>
            </a:r>
          </a:p>
          <a:p>
            <a:endParaRPr lang="en-US" sz="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God of hope, love and mercy,</a:t>
            </a:r>
          </a:p>
          <a:p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united in prayer with our global family,</a:t>
            </a:r>
          </a:p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w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e ask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for quick control of the virus that is 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spreading in our world.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We pray for our sisters and brothers who are affected,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especially those in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poor communities without healthcare.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Heal the sick, give eternal life to those who have died</a:t>
            </a:r>
          </a:p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and console families who have lost loved ones.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Help 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governments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and health authorities </a:t>
            </a:r>
          </a:p>
          <a:p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to make wise decisions for the good of 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everyone.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We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pray that 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medicine for the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sickness will be quickly found.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</a:endParaRPr>
          </a:p>
          <a:p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Hold us all in your merciful love. Amen.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ea typeface="+mn-lt"/>
              <a:cs typeface="+mn-lt"/>
            </a:endParaRPr>
          </a:p>
          <a:p>
            <a:endParaRPr lang="en-US" sz="12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ea typeface="+mn-lt"/>
              <a:cs typeface="+mn-lt"/>
            </a:endParaRPr>
          </a:p>
          <a:p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n-lt"/>
                <a:cs typeface="+mn-lt"/>
              </a:rPr>
              <a:t>		Based </a:t>
            </a:r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n-lt"/>
                <a:cs typeface="+mn-lt"/>
              </a:rPr>
              <a:t>on a prayer from the Bishops of Africa and Madagascar</a:t>
            </a:r>
            <a:endParaRPr lang="en-US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646" y="5891785"/>
            <a:ext cx="2347691" cy="966216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330201" y="6360459"/>
            <a:ext cx="301811" cy="33617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1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1671" y="349624"/>
            <a:ext cx="669439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rayer for the world’s people</a:t>
            </a:r>
          </a:p>
          <a:p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Heavenly Father,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hold the whole world deep in your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heart,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our pains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burdens,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delighting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our joys and successes.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offer you our prayers –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spoken and unspoken –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ask you to hear us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we pray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others around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[Those who wish to, each name a country]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these prayers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name of the Father,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Son and the Holy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Spirit. Amen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984"/>
          <a:stretch/>
        </p:blipFill>
        <p:spPr>
          <a:xfrm>
            <a:off x="7355541" y="2127"/>
            <a:ext cx="483645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330201" y="6360459"/>
            <a:ext cx="301811" cy="33617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3447"/>
            <a:ext cx="12192000" cy="6858000"/>
          </a:xfrm>
          <a:prstGeom prst="rect">
            <a:avLst/>
          </a:prstGeom>
          <a:solidFill>
            <a:srgbClr val="98BB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76" y="1769410"/>
            <a:ext cx="4847424" cy="32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242" y="5040505"/>
            <a:ext cx="140176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1376" y="303681"/>
            <a:ext cx="9191907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2800" b="1" dirty="0" smtClean="0">
                <a:solidFill>
                  <a:srgbClr val="B91B8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pray to the Holy Spirit:</a:t>
            </a:r>
          </a:p>
          <a:p>
            <a:pPr>
              <a:spcAft>
                <a:spcPts val="0"/>
              </a:spcAft>
              <a:tabLst>
                <a:tab pos="1530350" algn="l"/>
              </a:tabLst>
            </a:pPr>
            <a:endParaRPr lang="en-GB" sz="1000" b="1" dirty="0" smtClean="0">
              <a:solidFill>
                <a:srgbClr val="047AA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love may fill our hearts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we are open to others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2200" b="1" i="1" dirty="0" smtClean="0">
                <a:solidFill>
                  <a:srgbClr val="E6CF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Response: </a:t>
            </a:r>
            <a:r>
              <a:rPr lang="en-GB" sz="2200" b="1" i="1" dirty="0" smtClean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GB" sz="2200" b="1" i="1" dirty="0" smtClean="0">
                <a:solidFill>
                  <a:srgbClr val="E6CF0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Come, Holy Spirit, help us to transform our world</a:t>
            </a:r>
            <a:endParaRPr lang="en-GB" sz="2200" b="1" i="1" dirty="0">
              <a:solidFill>
                <a:srgbClr val="E6CF04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1530350" algn="l"/>
              </a:tabLst>
            </a:pP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all your children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find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joy in their lives…</a:t>
            </a:r>
          </a:p>
          <a:p>
            <a:pPr>
              <a:spcAft>
                <a:spcPts val="0"/>
              </a:spcAft>
              <a:tabLst>
                <a:tab pos="1530350" algn="l"/>
              </a:tabLst>
            </a:pP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wars may cease,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peace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come…</a:t>
            </a:r>
            <a:endParaRPr lang="en-GB" sz="2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1530350" algn="l"/>
              </a:tabLst>
            </a:pPr>
            <a:endParaRPr lang="en-GB" sz="1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all peoples may learn to be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patient and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tolerant…</a:t>
            </a: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 </a:t>
            </a: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those who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suffer may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experience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kindness…</a:t>
            </a:r>
            <a:endParaRPr lang="en-GB" sz="2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generosity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 be given to those in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we may be faithful to the Lord’s command </a:t>
            </a:r>
            <a:endParaRPr lang="en-GB" sz="22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love all our sisters and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brothers…</a:t>
            </a:r>
            <a:endParaRPr lang="en-GB" sz="2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GB" sz="10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vulnerable and forgotten people may </a:t>
            </a: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receive gentleness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respect…</a:t>
            </a:r>
          </a:p>
          <a:p>
            <a:pPr>
              <a:spcAft>
                <a:spcPts val="0"/>
              </a:spcAft>
              <a:tabLst>
                <a:tab pos="1530350" algn="l"/>
              </a:tabLst>
            </a:pP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 </a:t>
            </a:r>
          </a:p>
          <a:p>
            <a:pPr>
              <a:spcAft>
                <a:spcPts val="0"/>
              </a:spcAft>
              <a:tabLst>
                <a:tab pos="810260" algn="l"/>
                <a:tab pos="1530350" algn="l"/>
              </a:tabLst>
            </a:pP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we may be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able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put others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first to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them </a:t>
            </a:r>
            <a:r>
              <a:rPr lang="en-GB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GB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their need…</a:t>
            </a:r>
            <a:endParaRPr lang="en-GB" sz="12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330201" y="6360459"/>
            <a:ext cx="301811" cy="33617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6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823630F-4D3D-074A-A74C-F6E53ADBFD56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9D7C7"/>
              </a:gs>
              <a:gs pos="100000">
                <a:srgbClr val="E9F8F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E2008BB-7742-C242-8829-FCFF5D8EE1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19502" cy="689345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85C1BAF-F1CB-7244-BF31-E131AAAE15D3}"/>
              </a:ext>
            </a:extLst>
          </p:cNvPr>
          <p:cNvSpPr txBox="1">
            <a:spLocks/>
          </p:cNvSpPr>
          <p:nvPr/>
        </p:nvSpPr>
        <p:spPr>
          <a:xfrm>
            <a:off x="5239871" y="106167"/>
            <a:ext cx="6631760" cy="63807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112643"/>
                </a:solidFill>
                <a:latin typeface="Montserrat Medium"/>
              </a:rPr>
              <a:t>A prayer for the poor and the earth </a:t>
            </a:r>
          </a:p>
          <a:p>
            <a:pPr>
              <a:lnSpc>
                <a:spcPct val="150000"/>
              </a:lnSpc>
            </a:pPr>
            <a:r>
              <a:rPr lang="en-GB" sz="2000" dirty="0" smtClean="0">
                <a:solidFill>
                  <a:srgbClr val="112643"/>
                </a:solidFill>
                <a:latin typeface="Montserrat Medium"/>
              </a:rPr>
              <a:t>God of the poor,</a:t>
            </a:r>
            <a:r>
              <a:rPr lang="en-GB" sz="2000" dirty="0" smtClean="0">
                <a:latin typeface="Montserrat Medium" pitchFamily="2" charset="77"/>
              </a:rPr>
              <a:t/>
            </a:r>
            <a:br>
              <a:rPr lang="en-GB" sz="2000" dirty="0" smtClean="0">
                <a:latin typeface="Montserrat Medium" pitchFamily="2" charset="77"/>
              </a:rPr>
            </a:br>
            <a:r>
              <a:rPr lang="en-GB" sz="2000" dirty="0" smtClean="0">
                <a:solidFill>
                  <a:srgbClr val="112643"/>
                </a:solidFill>
                <a:latin typeface="Montserrat Medium"/>
              </a:rPr>
              <a:t>help us to rescue the abandoned</a:t>
            </a:r>
            <a:r>
              <a:rPr lang="en-GB" sz="2000" dirty="0" smtClean="0">
                <a:latin typeface="Montserrat Medium" pitchFamily="2" charset="77"/>
              </a:rPr>
              <a:t/>
            </a:r>
            <a:br>
              <a:rPr lang="en-GB" sz="2000" dirty="0" smtClean="0">
                <a:latin typeface="Montserrat Medium" pitchFamily="2" charset="77"/>
              </a:rPr>
            </a:br>
            <a:r>
              <a:rPr lang="en-GB" sz="2000" dirty="0" smtClean="0">
                <a:solidFill>
                  <a:srgbClr val="112643"/>
                </a:solidFill>
                <a:latin typeface="Montserrat Medium"/>
              </a:rPr>
              <a:t>and forgotten of this earth.</a:t>
            </a:r>
            <a:r>
              <a:rPr lang="en-GB" sz="2000" dirty="0" smtClean="0">
                <a:latin typeface="Montserrat Medium" pitchFamily="2" charset="77"/>
              </a:rPr>
              <a:t/>
            </a:r>
            <a:br>
              <a:rPr lang="en-GB" sz="2000" dirty="0" smtClean="0">
                <a:latin typeface="Montserrat Medium" pitchFamily="2" charset="77"/>
              </a:rPr>
            </a:br>
            <a:r>
              <a:rPr lang="en-GB" sz="2000" dirty="0" smtClean="0">
                <a:solidFill>
                  <a:srgbClr val="112643"/>
                </a:solidFill>
                <a:latin typeface="Montserrat Medium"/>
              </a:rPr>
              <a:t>Touch the hearts of those who look only for gain</a:t>
            </a:r>
            <a:r>
              <a:rPr lang="en-GB" sz="2000" dirty="0" smtClean="0">
                <a:latin typeface="Montserrat Medium" pitchFamily="2" charset="77"/>
              </a:rPr>
              <a:t/>
            </a:r>
            <a:br>
              <a:rPr lang="en-GB" sz="2000" dirty="0" smtClean="0">
                <a:latin typeface="Montserrat Medium" pitchFamily="2" charset="77"/>
              </a:rPr>
            </a:br>
            <a:r>
              <a:rPr lang="en-GB" sz="2000" dirty="0" smtClean="0">
                <a:solidFill>
                  <a:srgbClr val="112643"/>
                </a:solidFill>
                <a:latin typeface="Montserrat Medium"/>
              </a:rPr>
              <a:t>at the expense of the poor and the earth.</a:t>
            </a:r>
            <a:r>
              <a:rPr lang="en-GB" sz="2000" dirty="0" smtClean="0">
                <a:latin typeface="Montserrat Medium" pitchFamily="2" charset="77"/>
              </a:rPr>
              <a:t/>
            </a:r>
            <a:br>
              <a:rPr lang="en-GB" sz="2000" dirty="0" smtClean="0">
                <a:latin typeface="Montserrat Medium" pitchFamily="2" charset="77"/>
              </a:rPr>
            </a:br>
            <a:r>
              <a:rPr lang="en-GB" sz="2000" dirty="0" smtClean="0">
                <a:solidFill>
                  <a:srgbClr val="112643"/>
                </a:solidFill>
                <a:latin typeface="Montserrat Medium"/>
              </a:rPr>
              <a:t>Teach us to discover the worth of each thing,</a:t>
            </a:r>
            <a:r>
              <a:rPr lang="en-GB" sz="2000" dirty="0" smtClean="0">
                <a:latin typeface="Montserrat Medium" pitchFamily="2" charset="77"/>
              </a:rPr>
              <a:t/>
            </a:r>
            <a:br>
              <a:rPr lang="en-GB" sz="2000" dirty="0" smtClean="0">
                <a:latin typeface="Montserrat Medium" pitchFamily="2" charset="77"/>
              </a:rPr>
            </a:br>
            <a:r>
              <a:rPr lang="en-GB" sz="2000" dirty="0" smtClean="0">
                <a:solidFill>
                  <a:srgbClr val="112643"/>
                </a:solidFill>
                <a:latin typeface="Montserrat Medium"/>
              </a:rPr>
              <a:t>to be filled with awe and contemplation,</a:t>
            </a:r>
            <a:r>
              <a:rPr lang="en-GB" sz="2000" dirty="0" smtClean="0">
                <a:latin typeface="Montserrat Medium" pitchFamily="2" charset="77"/>
              </a:rPr>
              <a:t/>
            </a:r>
            <a:br>
              <a:rPr lang="en-GB" sz="2000" dirty="0" smtClean="0">
                <a:latin typeface="Montserrat Medium" pitchFamily="2" charset="77"/>
              </a:rPr>
            </a:br>
            <a:r>
              <a:rPr lang="en-GB" sz="2000" dirty="0" smtClean="0">
                <a:solidFill>
                  <a:srgbClr val="112643"/>
                </a:solidFill>
                <a:latin typeface="Montserrat Medium"/>
              </a:rPr>
              <a:t>to recognise that we are profoundly united</a:t>
            </a:r>
            <a:r>
              <a:rPr lang="en-GB" sz="2000" dirty="0" smtClean="0">
                <a:latin typeface="Montserrat Medium" pitchFamily="2" charset="77"/>
              </a:rPr>
              <a:t/>
            </a:r>
            <a:br>
              <a:rPr lang="en-GB" sz="2000" dirty="0" smtClean="0">
                <a:latin typeface="Montserrat Medium" pitchFamily="2" charset="77"/>
              </a:rPr>
            </a:br>
            <a:r>
              <a:rPr lang="en-GB" sz="2000" dirty="0" smtClean="0">
                <a:solidFill>
                  <a:srgbClr val="112643"/>
                </a:solidFill>
                <a:latin typeface="Montserrat Medium"/>
              </a:rPr>
              <a:t>with every creature</a:t>
            </a:r>
            <a:r>
              <a:rPr lang="en-GB" sz="2000" dirty="0" smtClean="0">
                <a:latin typeface="Montserrat Medium" pitchFamily="2" charset="77"/>
              </a:rPr>
              <a:t/>
            </a:r>
            <a:br>
              <a:rPr lang="en-GB" sz="2000" dirty="0" smtClean="0">
                <a:latin typeface="Montserrat Medium" pitchFamily="2" charset="77"/>
              </a:rPr>
            </a:br>
            <a:r>
              <a:rPr lang="en-GB" sz="2000" dirty="0" smtClean="0">
                <a:solidFill>
                  <a:srgbClr val="112643"/>
                </a:solidFill>
                <a:latin typeface="Montserrat Medium"/>
              </a:rPr>
              <a:t>as we journey towards your infinite light.</a:t>
            </a:r>
            <a:r>
              <a:rPr lang="en-GB" sz="2000" dirty="0" smtClean="0">
                <a:latin typeface="Montserrat Medium" pitchFamily="2" charset="77"/>
              </a:rPr>
              <a:t/>
            </a:r>
            <a:br>
              <a:rPr lang="en-GB" sz="2000" dirty="0" smtClean="0">
                <a:latin typeface="Montserrat Medium" pitchFamily="2" charset="77"/>
              </a:rPr>
            </a:br>
            <a:r>
              <a:rPr lang="en-GB" sz="2000" dirty="0" smtClean="0">
                <a:solidFill>
                  <a:srgbClr val="112643"/>
                </a:solidFill>
                <a:latin typeface="Montserrat Medium"/>
              </a:rPr>
              <a:t>Encourage us, we pray, in our struggle,</a:t>
            </a:r>
            <a:r>
              <a:rPr lang="en-GB" sz="2000" dirty="0" smtClean="0">
                <a:latin typeface="Montserrat Medium" pitchFamily="2" charset="77"/>
              </a:rPr>
              <a:t/>
            </a:r>
            <a:br>
              <a:rPr lang="en-GB" sz="2000" dirty="0" smtClean="0">
                <a:latin typeface="Montserrat Medium" pitchFamily="2" charset="77"/>
              </a:rPr>
            </a:br>
            <a:r>
              <a:rPr lang="en-GB" sz="2000" dirty="0" smtClean="0">
                <a:solidFill>
                  <a:srgbClr val="112643"/>
                </a:solidFill>
                <a:latin typeface="Montserrat Medium"/>
              </a:rPr>
              <a:t>for justice, love and peace.</a:t>
            </a:r>
            <a:r>
              <a:rPr lang="en-GB" sz="2000" dirty="0">
                <a:latin typeface="Montserrat Medium" pitchFamily="2" charset="77"/>
              </a:rPr>
              <a:t> </a:t>
            </a:r>
            <a:r>
              <a:rPr lang="en-GB" sz="2000" dirty="0" smtClean="0">
                <a:solidFill>
                  <a:srgbClr val="112643"/>
                </a:solidFill>
                <a:latin typeface="Montserrat Medium"/>
              </a:rPr>
              <a:t>AMEN</a:t>
            </a:r>
            <a:endParaRPr lang="en-GB" sz="2000" dirty="0">
              <a:solidFill>
                <a:srgbClr val="112643"/>
              </a:solidFill>
              <a:latin typeface="Montserrat Medium"/>
            </a:endParaRPr>
          </a:p>
          <a:p>
            <a:pPr>
              <a:lnSpc>
                <a:spcPct val="150000"/>
              </a:lnSpc>
            </a:pPr>
            <a:endParaRPr lang="en-GB" sz="600" i="1" dirty="0" smtClean="0">
              <a:solidFill>
                <a:srgbClr val="112643"/>
              </a:solidFill>
              <a:latin typeface="Montserrat Medium"/>
            </a:endParaRPr>
          </a:p>
          <a:p>
            <a:pPr>
              <a:lnSpc>
                <a:spcPct val="150000"/>
              </a:lnSpc>
            </a:pPr>
            <a:r>
              <a:rPr lang="en-GB" sz="1400" i="1" dirty="0" smtClean="0">
                <a:solidFill>
                  <a:srgbClr val="112643"/>
                </a:solidFill>
                <a:latin typeface="Montserrat Medium"/>
              </a:rPr>
              <a:t>Pope Francis, </a:t>
            </a:r>
            <a:r>
              <a:rPr lang="en-GB" sz="1400" i="1" dirty="0" err="1" smtClean="0">
                <a:solidFill>
                  <a:srgbClr val="112643"/>
                </a:solidFill>
                <a:latin typeface="Montserrat Medium"/>
              </a:rPr>
              <a:t>Laudato</a:t>
            </a:r>
            <a:r>
              <a:rPr lang="en-GB" sz="1400" i="1" dirty="0" smtClean="0">
                <a:solidFill>
                  <a:srgbClr val="112643"/>
                </a:solidFill>
                <a:latin typeface="Montserrat Medium"/>
              </a:rPr>
              <a:t> Si’, 2015</a:t>
            </a:r>
            <a:endParaRPr lang="en-US" sz="2000" i="1" dirty="0">
              <a:solidFill>
                <a:srgbClr val="112643"/>
              </a:solidFill>
              <a:latin typeface="Montserrat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330201" y="6360459"/>
            <a:ext cx="301811" cy="33617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306" b="7614"/>
          <a:stretch/>
        </p:blipFill>
        <p:spPr>
          <a:xfrm>
            <a:off x="1956" y="-147918"/>
            <a:ext cx="12190044" cy="6992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-393" r="9227" b="-106"/>
          <a:stretch/>
        </p:blipFill>
        <p:spPr>
          <a:xfrm>
            <a:off x="1957" y="-157523"/>
            <a:ext cx="12194526" cy="71096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3057" y="75224"/>
            <a:ext cx="10143565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prayer for refugees</a:t>
            </a:r>
          </a:p>
          <a:p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friend and brother,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what it is like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hungry and thirsty.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what it feels like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stranger who is made unwelcome.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the suffering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who have lost everything.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 that by welcoming refugees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show love for our neighbour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closer to you.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</a:t>
            </a: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Singleton/CAFOD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05" y="5749824"/>
            <a:ext cx="2205317" cy="907621"/>
          </a:xfrm>
          <a:prstGeom prst="rect">
            <a:avLst/>
          </a:prstGeom>
        </p:spPr>
      </p:pic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330201" y="6360459"/>
            <a:ext cx="301811" cy="33617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8155" y="1273405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Lord Jesus,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were angry and indignant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saw people hurt by injustice.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share your anger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those systems of injustice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hatred in the world.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that you offer us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new way of acting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overcomes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injustice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– a way of love.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each of us to live out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determination we share,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that, with your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Holy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Spirit, 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might be able 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transform the world around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us. Amen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8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6" y="2012298"/>
            <a:ext cx="5234921" cy="4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/>
          </p:cNvSpPr>
          <p:nvPr/>
        </p:nvSpPr>
        <p:spPr bwMode="auto">
          <a:xfrm>
            <a:off x="4544704" y="6085694"/>
            <a:ext cx="1319889" cy="4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Illustration </a:t>
            </a:r>
            <a:r>
              <a:rPr lang="en-US" alt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by Ellis Nadler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314555"/>
            <a:ext cx="4108449" cy="41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50913"/>
            <a:ext cx="12192000" cy="46037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11351" y="1181100"/>
            <a:ext cx="4040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A prayer for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justice: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330201" y="6360459"/>
            <a:ext cx="301811" cy="33617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3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958"/>
          <a:stretch/>
        </p:blipFill>
        <p:spPr>
          <a:xfrm>
            <a:off x="-35859" y="-117987"/>
            <a:ext cx="12227859" cy="6932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-393" r="9227" b="-106"/>
          <a:stretch/>
        </p:blipFill>
        <p:spPr>
          <a:xfrm rot="10800000">
            <a:off x="1957" y="-144076"/>
            <a:ext cx="12194526" cy="698863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04058" y="825129"/>
            <a:ext cx="10158615" cy="60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prayer for peace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alt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2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</a:t>
            </a:r>
            <a:r>
              <a:rPr kumimoji="0" lang="en-GB" altLang="en-US" sz="2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pray for our sisters and brothers around the world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countries where there is war </a:t>
            </a:r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</a:t>
            </a:r>
            <a:r>
              <a:rPr lang="en-GB" altLang="en-US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violence.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God </a:t>
            </a:r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sent his Son, so that all might have life in abundance</a:t>
            </a:r>
            <a:r>
              <a:rPr lang="en-GB" altLang="en-US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altLang="en-US" sz="2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Lord</a:t>
            </a:r>
            <a:r>
              <a:rPr lang="en-GB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give peace to your people throughout the world.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200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 will come when there will be no more crying, nor pain, nor war.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Lord</a:t>
            </a:r>
            <a:r>
              <a:rPr lang="en-GB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give peace to your people throughout the world</a:t>
            </a:r>
            <a:r>
              <a:rPr lang="en-GB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Jesus, the Prince </a:t>
            </a:r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Peace, will stand beside us.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Lord</a:t>
            </a:r>
            <a:r>
              <a:rPr lang="en-GB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give peace to your people throughout the world</a:t>
            </a:r>
            <a:r>
              <a:rPr lang="en-GB" altLang="en-US" sz="22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2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2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</a:t>
            </a:r>
            <a:r>
              <a:rPr lang="en-GB" altLang="en-US" sz="22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pray together for the coming of God’s kingdom of love, justice and peace.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Father…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" y="15217"/>
            <a:ext cx="2205317" cy="907621"/>
          </a:xfrm>
          <a:prstGeom prst="rect">
            <a:avLst/>
          </a:prstGeom>
        </p:spPr>
      </p:pic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330201" y="6360459"/>
            <a:ext cx="301811" cy="336176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0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</TotalTime>
  <Words>1097</Words>
  <Application>Microsoft Office PowerPoint</Application>
  <PresentationFormat>Widescreen</PresentationFormat>
  <Paragraphs>213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Montserrat Medium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189</cp:revision>
  <dcterms:created xsi:type="dcterms:W3CDTF">2020-03-17T09:08:00Z</dcterms:created>
  <dcterms:modified xsi:type="dcterms:W3CDTF">2020-08-07T08:26:32Z</dcterms:modified>
</cp:coreProperties>
</file>