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68" r:id="rId2"/>
    <p:sldId id="274" r:id="rId3"/>
    <p:sldId id="272" r:id="rId4"/>
    <p:sldId id="273" r:id="rId5"/>
  </p:sldIdLst>
  <p:sldSz cx="7562850" cy="10688638"/>
  <p:notesSz cx="6797675" cy="9926638"/>
  <p:defaultTextStyle>
    <a:defPPr>
      <a:defRPr lang="en-U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38">
          <p15:clr>
            <a:srgbClr val="A4A3A4"/>
          </p15:clr>
        </p15:guide>
        <p15:guide id="2" orient="horz" pos="630">
          <p15:clr>
            <a:srgbClr val="A4A3A4"/>
          </p15:clr>
        </p15:guide>
        <p15:guide id="3" pos="2382">
          <p15:clr>
            <a:srgbClr val="A4A3A4"/>
          </p15:clr>
        </p15:guide>
        <p15:guide id="4" pos="454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y Jardine" initials="LJ" lastIdx="2" clrIdx="0">
    <p:extLst>
      <p:ext uri="{19B8F6BF-5375-455C-9EA6-DF929625EA0E}">
        <p15:presenceInfo xmlns:p15="http://schemas.microsoft.com/office/powerpoint/2012/main" userId="S-1-5-21-1112525117-3558497018-2777953343-383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A925"/>
    <a:srgbClr val="4C5C03"/>
    <a:srgbClr val="A1B80E"/>
    <a:srgbClr val="B2DCE1"/>
    <a:srgbClr val="D8F1F7"/>
    <a:srgbClr val="E8B4A8"/>
    <a:srgbClr val="FEE0D4"/>
    <a:srgbClr val="15545F"/>
    <a:srgbClr val="6B2208"/>
    <a:srgbClr val="EED7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9" autoAdjust="0"/>
    <p:restoredTop sz="98601" autoAdjust="0"/>
  </p:normalViewPr>
  <p:slideViewPr>
    <p:cSldViewPr snapToObjects="1">
      <p:cViewPr varScale="1">
        <p:scale>
          <a:sx n="68" d="100"/>
          <a:sy n="68" d="100"/>
        </p:scale>
        <p:origin x="1752" y="66"/>
      </p:cViewPr>
      <p:guideLst>
        <p:guide orient="horz" pos="1638"/>
        <p:guide orient="horz" pos="630"/>
        <p:guide pos="2382"/>
        <p:guide pos="45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1CBBE62-E934-A04E-87D5-C8D9C5D2B72A}" type="datetime1">
              <a:rPr lang="en-US" smtClean="0"/>
              <a:pPr/>
              <a:t>8/27/2015</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C38F3C6-783B-F746-A763-C0558C9D5A47}" type="slidenum">
              <a:rPr lang="en-US" smtClean="0"/>
              <a:pPr/>
              <a:t>‹#›</a:t>
            </a:fld>
            <a:endParaRPr lang="en-US"/>
          </a:p>
        </p:txBody>
      </p:sp>
    </p:spTree>
    <p:extLst>
      <p:ext uri="{BB962C8B-B14F-4D97-AF65-F5344CB8AC3E}">
        <p14:creationId xmlns:p14="http://schemas.microsoft.com/office/powerpoint/2010/main" val="33252531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EC600B-C50F-5E4F-8D3F-607F8C9A1039}" type="datetime1">
              <a:rPr lang="en-US" smtClean="0"/>
              <a:pPr/>
              <a:t>8/27/2015</a:t>
            </a:fld>
            <a:endParaRPr lang="en-US"/>
          </a:p>
        </p:txBody>
      </p:sp>
      <p:sp>
        <p:nvSpPr>
          <p:cNvPr id="4" name="Slide Image Placeholder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71FA42E-F72B-D548-801D-63921343D0DE}" type="slidenum">
              <a:rPr lang="en-US" smtClean="0"/>
              <a:pPr/>
              <a:t>‹#›</a:t>
            </a:fld>
            <a:endParaRPr lang="en-US"/>
          </a:p>
        </p:txBody>
      </p:sp>
    </p:spTree>
    <p:extLst>
      <p:ext uri="{BB962C8B-B14F-4D97-AF65-F5344CB8AC3E}">
        <p14:creationId xmlns:p14="http://schemas.microsoft.com/office/powerpoint/2010/main" val="3434775947"/>
      </p:ext>
    </p:extLst>
  </p:cSld>
  <p:clrMap bg1="lt1" tx1="dk1" bg2="lt2" tx2="dk2" accent1="accent1" accent2="accent2" accent3="accent3" accent4="accent4" accent5="accent5" accent6="accent6" hlink="hlink" folHlink="folHlink"/>
  <p:hf sldNum="0" hdr="0" ftr="0" dt="0"/>
  <p:notesStyle>
    <a:lvl1pPr marL="0" algn="l" defTabSz="497754" rtl="0" eaLnBrk="1" latinLnBrk="0" hangingPunct="1">
      <a:defRPr sz="1300" kern="1200">
        <a:solidFill>
          <a:schemeClr val="tx1"/>
        </a:solidFill>
        <a:latin typeface="+mn-lt"/>
        <a:ea typeface="+mn-ea"/>
        <a:cs typeface="+mn-cs"/>
      </a:defRPr>
    </a:lvl1pPr>
    <a:lvl2pPr marL="497754" algn="l" defTabSz="497754" rtl="0" eaLnBrk="1" latinLnBrk="0" hangingPunct="1">
      <a:defRPr sz="1300" kern="1200">
        <a:solidFill>
          <a:schemeClr val="tx1"/>
        </a:solidFill>
        <a:latin typeface="+mn-lt"/>
        <a:ea typeface="+mn-ea"/>
        <a:cs typeface="+mn-cs"/>
      </a:defRPr>
    </a:lvl2pPr>
    <a:lvl3pPr marL="995507" algn="l" defTabSz="497754" rtl="0" eaLnBrk="1" latinLnBrk="0" hangingPunct="1">
      <a:defRPr sz="1300" kern="1200">
        <a:solidFill>
          <a:schemeClr val="tx1"/>
        </a:solidFill>
        <a:latin typeface="+mn-lt"/>
        <a:ea typeface="+mn-ea"/>
        <a:cs typeface="+mn-cs"/>
      </a:defRPr>
    </a:lvl3pPr>
    <a:lvl4pPr marL="1493261" algn="l" defTabSz="497754" rtl="0" eaLnBrk="1" latinLnBrk="0" hangingPunct="1">
      <a:defRPr sz="1300" kern="1200">
        <a:solidFill>
          <a:schemeClr val="tx1"/>
        </a:solidFill>
        <a:latin typeface="+mn-lt"/>
        <a:ea typeface="+mn-ea"/>
        <a:cs typeface="+mn-cs"/>
      </a:defRPr>
    </a:lvl4pPr>
    <a:lvl5pPr marL="1991015" algn="l" defTabSz="497754" rtl="0" eaLnBrk="1" latinLnBrk="0" hangingPunct="1">
      <a:defRPr sz="1300" kern="1200">
        <a:solidFill>
          <a:schemeClr val="tx1"/>
        </a:solidFill>
        <a:latin typeface="+mn-lt"/>
        <a:ea typeface="+mn-ea"/>
        <a:cs typeface="+mn-cs"/>
      </a:defRPr>
    </a:lvl5pPr>
    <a:lvl6pPr marL="2488768" algn="l" defTabSz="497754" rtl="0" eaLnBrk="1" latinLnBrk="0" hangingPunct="1">
      <a:defRPr sz="1300" kern="1200">
        <a:solidFill>
          <a:schemeClr val="tx1"/>
        </a:solidFill>
        <a:latin typeface="+mn-lt"/>
        <a:ea typeface="+mn-ea"/>
        <a:cs typeface="+mn-cs"/>
      </a:defRPr>
    </a:lvl6pPr>
    <a:lvl7pPr marL="2986522" algn="l" defTabSz="497754" rtl="0" eaLnBrk="1" latinLnBrk="0" hangingPunct="1">
      <a:defRPr sz="1300" kern="1200">
        <a:solidFill>
          <a:schemeClr val="tx1"/>
        </a:solidFill>
        <a:latin typeface="+mn-lt"/>
        <a:ea typeface="+mn-ea"/>
        <a:cs typeface="+mn-cs"/>
      </a:defRPr>
    </a:lvl7pPr>
    <a:lvl8pPr marL="3484275" algn="l" defTabSz="497754" rtl="0" eaLnBrk="1" latinLnBrk="0" hangingPunct="1">
      <a:defRPr sz="1300" kern="1200">
        <a:solidFill>
          <a:schemeClr val="tx1"/>
        </a:solidFill>
        <a:latin typeface="+mn-lt"/>
        <a:ea typeface="+mn-ea"/>
        <a:cs typeface="+mn-cs"/>
      </a:defRPr>
    </a:lvl8pPr>
    <a:lvl9pPr marL="3982029" algn="l" defTabSz="49775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2800" y="744538"/>
            <a:ext cx="2632075" cy="3722687"/>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40501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2800" y="744538"/>
            <a:ext cx="2632075" cy="3722687"/>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93590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2800" y="744538"/>
            <a:ext cx="2632075" cy="3722687"/>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54561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3320408"/>
            <a:ext cx="6428423" cy="2291129"/>
          </a:xfrm>
        </p:spPr>
        <p:txBody>
          <a:bodyPr/>
          <a:lstStyle/>
          <a:p>
            <a:r>
              <a:rPr lang="en-GB" smtClean="0"/>
              <a:t>Click to edit Master title style</a:t>
            </a:r>
            <a:endParaRPr lang="en-US"/>
          </a:p>
        </p:txBody>
      </p:sp>
      <p:sp>
        <p:nvSpPr>
          <p:cNvPr id="3" name="Subtitle 2"/>
          <p:cNvSpPr>
            <a:spLocks noGrp="1"/>
          </p:cNvSpPr>
          <p:nvPr>
            <p:ph type="subTitle" idx="1"/>
          </p:nvPr>
        </p:nvSpPr>
        <p:spPr>
          <a:xfrm>
            <a:off x="1134428" y="6056896"/>
            <a:ext cx="5293995" cy="2731540"/>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5541F9C-F23C-F54B-9344-A564C20C6901}" type="datetime1">
              <a:rPr lang="en-US" smtClean="0"/>
              <a:pPr/>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EEC2DF4-CD0A-864B-A4EE-D0D91A416B75}" type="datetime1">
              <a:rPr lang="en-US" smtClean="0"/>
              <a:pPr/>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3066" y="428042"/>
            <a:ext cx="1701641" cy="9119982"/>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78143" y="428042"/>
            <a:ext cx="4978876" cy="911998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18B7CA5-6B17-0742-A85D-BA953E76E854}" type="datetime1">
              <a:rPr lang="en-US" smtClean="0"/>
              <a:pPr/>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42A47DC-9E6D-994C-90D9-E168F0348D44}" type="datetime1">
              <a:rPr lang="en-US" smtClean="0"/>
              <a:pPr/>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413" y="6868440"/>
            <a:ext cx="6428423" cy="2122883"/>
          </a:xfrm>
        </p:spPr>
        <p:txBody>
          <a:bodyPr anchor="t"/>
          <a:lstStyle>
            <a:lvl1pPr algn="l">
              <a:defRPr sz="4400" b="1" cap="all"/>
            </a:lvl1pPr>
          </a:lstStyle>
          <a:p>
            <a:r>
              <a:rPr lang="en-GB" smtClean="0"/>
              <a:t>Click to edit Master title style</a:t>
            </a:r>
            <a:endParaRPr lang="en-US"/>
          </a:p>
        </p:txBody>
      </p:sp>
      <p:sp>
        <p:nvSpPr>
          <p:cNvPr id="3" name="Text Placeholder 2"/>
          <p:cNvSpPr>
            <a:spLocks noGrp="1"/>
          </p:cNvSpPr>
          <p:nvPr>
            <p:ph type="body" idx="1"/>
          </p:nvPr>
        </p:nvSpPr>
        <p:spPr>
          <a:xfrm>
            <a:off x="597413" y="4530302"/>
            <a:ext cx="6428423" cy="2338139"/>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E5D6037-9911-3346-937D-6BDB5FA87872}" type="datetime1">
              <a:rPr lang="en-US" smtClean="0"/>
              <a:pPr/>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78142" y="2494017"/>
            <a:ext cx="3340259" cy="705400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844449" y="2494017"/>
            <a:ext cx="3340259" cy="705400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39B6EA6-4901-9D49-B8F4-8726831A080B}" type="datetime1">
              <a:rPr lang="en-US" smtClean="0"/>
              <a:pPr/>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78143" y="2392573"/>
            <a:ext cx="3341572"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GB" smtClean="0"/>
              <a:t>Click to edit Master text styles</a:t>
            </a:r>
          </a:p>
        </p:txBody>
      </p:sp>
      <p:sp>
        <p:nvSpPr>
          <p:cNvPr id="4" name="Content Placeholder 3"/>
          <p:cNvSpPr>
            <a:spLocks noGrp="1"/>
          </p:cNvSpPr>
          <p:nvPr>
            <p:ph sz="half" idx="2"/>
          </p:nvPr>
        </p:nvSpPr>
        <p:spPr>
          <a:xfrm>
            <a:off x="378143" y="3389684"/>
            <a:ext cx="3341572"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841824" y="2392573"/>
            <a:ext cx="3342884"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GB" smtClean="0"/>
              <a:t>Click to edit Master text styles</a:t>
            </a:r>
          </a:p>
        </p:txBody>
      </p:sp>
      <p:sp>
        <p:nvSpPr>
          <p:cNvPr id="6" name="Content Placeholder 5"/>
          <p:cNvSpPr>
            <a:spLocks noGrp="1"/>
          </p:cNvSpPr>
          <p:nvPr>
            <p:ph sz="quarter" idx="4"/>
          </p:nvPr>
        </p:nvSpPr>
        <p:spPr>
          <a:xfrm>
            <a:off x="3841824" y="3389684"/>
            <a:ext cx="3342884"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861FB18-B636-2544-89AE-C78E6EF2B913}" type="datetime1">
              <a:rPr lang="en-US" smtClean="0"/>
              <a:pPr/>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3A4EAA9-F33D-8040-80B7-161EA4AB1267}" type="datetime1">
              <a:rPr lang="en-US" smtClean="0"/>
              <a:pPr/>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AEA32-2681-B14D-B3F9-BEC22FB8D1FC}" type="datetime1">
              <a:rPr lang="en-US" smtClean="0"/>
              <a:pPr/>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5566"/>
            <a:ext cx="2488126" cy="1811131"/>
          </a:xfrm>
        </p:spPr>
        <p:txBody>
          <a:bodyPr anchor="b"/>
          <a:lstStyle>
            <a:lvl1pPr algn="l">
              <a:defRPr sz="2200" b="1"/>
            </a:lvl1pPr>
          </a:lstStyle>
          <a:p>
            <a:r>
              <a:rPr lang="en-GB" smtClean="0"/>
              <a:t>Click to edit Master title style</a:t>
            </a:r>
            <a:endParaRPr lang="en-US"/>
          </a:p>
        </p:txBody>
      </p:sp>
      <p:sp>
        <p:nvSpPr>
          <p:cNvPr id="3" name="Content Placeholder 2"/>
          <p:cNvSpPr>
            <a:spLocks noGrp="1"/>
          </p:cNvSpPr>
          <p:nvPr>
            <p:ph idx="1"/>
          </p:nvPr>
        </p:nvSpPr>
        <p:spPr>
          <a:xfrm>
            <a:off x="2956864" y="425567"/>
            <a:ext cx="4227844" cy="9122457"/>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78143" y="2236697"/>
            <a:ext cx="2488126" cy="7311326"/>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811519B-A1E4-5F4C-9B8B-2ACE8DD1EEBD}" type="datetime1">
              <a:rPr lang="en-US" smtClean="0"/>
              <a:pPr/>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72" y="7482047"/>
            <a:ext cx="4537710" cy="883298"/>
          </a:xfrm>
        </p:spPr>
        <p:txBody>
          <a:bodyPr anchor="b"/>
          <a:lstStyle>
            <a:lvl1pPr algn="l">
              <a:defRPr sz="2200" b="1"/>
            </a:lvl1pPr>
          </a:lstStyle>
          <a:p>
            <a:r>
              <a:rPr lang="en-GB" smtClean="0"/>
              <a:t>Click to edit Master title style</a:t>
            </a:r>
            <a:endParaRPr lang="en-US"/>
          </a:p>
        </p:txBody>
      </p:sp>
      <p:sp>
        <p:nvSpPr>
          <p:cNvPr id="3" name="Picture Placeholder 2"/>
          <p:cNvSpPr>
            <a:spLocks noGrp="1"/>
          </p:cNvSpPr>
          <p:nvPr>
            <p:ph type="pic" idx="1"/>
          </p:nvPr>
        </p:nvSpPr>
        <p:spPr>
          <a:xfrm>
            <a:off x="1482372" y="955049"/>
            <a:ext cx="4537710" cy="6413183"/>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en-US"/>
          </a:p>
        </p:txBody>
      </p:sp>
      <p:sp>
        <p:nvSpPr>
          <p:cNvPr id="4" name="Text Placeholder 3"/>
          <p:cNvSpPr>
            <a:spLocks noGrp="1"/>
          </p:cNvSpPr>
          <p:nvPr>
            <p:ph type="body" sz="half" idx="2"/>
          </p:nvPr>
        </p:nvSpPr>
        <p:spPr>
          <a:xfrm>
            <a:off x="1482372" y="8365345"/>
            <a:ext cx="4537710" cy="1254429"/>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FF12B23-AD82-A944-8EB8-812AE6042383}" type="datetime1">
              <a:rPr lang="en-US" smtClean="0"/>
              <a:pPr/>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95730-CB76-5340-82DA-298C1B6ECC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143" y="428041"/>
            <a:ext cx="6806565" cy="1781440"/>
          </a:xfrm>
          <a:prstGeom prst="rect">
            <a:avLst/>
          </a:prstGeom>
        </p:spPr>
        <p:txBody>
          <a:bodyPr vert="horz" lIns="99551" tIns="49775" rIns="99551" bIns="49775"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378143" y="2494017"/>
            <a:ext cx="6806565" cy="7054007"/>
          </a:xfrm>
          <a:prstGeom prst="rect">
            <a:avLst/>
          </a:prstGeom>
        </p:spPr>
        <p:txBody>
          <a:bodyPr vert="horz" lIns="99551" tIns="49775" rIns="99551" bIns="49775"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378143" y="9906785"/>
            <a:ext cx="1764665" cy="569071"/>
          </a:xfrm>
          <a:prstGeom prst="rect">
            <a:avLst/>
          </a:prstGeom>
        </p:spPr>
        <p:txBody>
          <a:bodyPr vert="horz" lIns="99551" tIns="49775" rIns="99551" bIns="49775" rtlCol="0" anchor="ctr"/>
          <a:lstStyle>
            <a:lvl1pPr algn="l">
              <a:defRPr sz="1300">
                <a:solidFill>
                  <a:schemeClr val="tx1">
                    <a:tint val="75000"/>
                  </a:schemeClr>
                </a:solidFill>
              </a:defRPr>
            </a:lvl1pPr>
          </a:lstStyle>
          <a:p>
            <a:fld id="{B7603B54-7132-5F49-B632-60A4CA868914}" type="datetime1">
              <a:rPr lang="en-US" smtClean="0"/>
              <a:pPr/>
              <a:t>8/27/2015</a:t>
            </a:fld>
            <a:endParaRPr lang="en-US"/>
          </a:p>
        </p:txBody>
      </p:sp>
      <p:sp>
        <p:nvSpPr>
          <p:cNvPr id="5" name="Footer Placeholder 4"/>
          <p:cNvSpPr>
            <a:spLocks noGrp="1"/>
          </p:cNvSpPr>
          <p:nvPr>
            <p:ph type="ftr" sz="quarter" idx="3"/>
          </p:nvPr>
        </p:nvSpPr>
        <p:spPr>
          <a:xfrm>
            <a:off x="2583974" y="9906785"/>
            <a:ext cx="2394903" cy="569071"/>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20043" y="9906785"/>
            <a:ext cx="1764665" cy="569071"/>
          </a:xfrm>
          <a:prstGeom prst="rect">
            <a:avLst/>
          </a:prstGeom>
        </p:spPr>
        <p:txBody>
          <a:bodyPr vert="horz" lIns="99551" tIns="49775" rIns="99551" bIns="49775" rtlCol="0" anchor="ctr"/>
          <a:lstStyle>
            <a:lvl1pPr algn="r">
              <a:defRPr sz="1300">
                <a:solidFill>
                  <a:schemeClr val="tx1">
                    <a:tint val="75000"/>
                  </a:schemeClr>
                </a:solidFill>
              </a:defRPr>
            </a:lvl1pPr>
          </a:lstStyle>
          <a:p>
            <a:fld id="{A9E95730-CB76-5340-82DA-298C1B6ECC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97754" rtl="0" eaLnBrk="1" latinLnBrk="0" hangingPunct="1">
        <a:spcBef>
          <a:spcPct val="0"/>
        </a:spcBef>
        <a:buNone/>
        <a:defRPr sz="4800" kern="1200">
          <a:solidFill>
            <a:schemeClr val="tx1"/>
          </a:solidFill>
          <a:latin typeface="+mj-lt"/>
          <a:ea typeface="+mj-ea"/>
          <a:cs typeface="+mj-cs"/>
        </a:defRPr>
      </a:lvl1pPr>
    </p:titleStyle>
    <p:bodyStyle>
      <a:lvl1pPr marL="373315" indent="-373315" algn="l" defTabSz="497754" rtl="0" eaLnBrk="1" latinLnBrk="0" hangingPunct="1">
        <a:spcBef>
          <a:spcPct val="20000"/>
        </a:spcBef>
        <a:buFont typeface="Arial"/>
        <a:buChar char="•"/>
        <a:defRPr sz="3500" kern="1200">
          <a:solidFill>
            <a:schemeClr val="tx1"/>
          </a:solidFill>
          <a:latin typeface="+mn-lt"/>
          <a:ea typeface="+mn-ea"/>
          <a:cs typeface="+mn-cs"/>
        </a:defRPr>
      </a:lvl1pPr>
      <a:lvl2pPr marL="808850" indent="-311096" algn="l" defTabSz="497754" rtl="0" eaLnBrk="1" latinLnBrk="0" hangingPunct="1">
        <a:spcBef>
          <a:spcPct val="20000"/>
        </a:spcBef>
        <a:buFont typeface="Arial"/>
        <a:buChar char="–"/>
        <a:defRPr sz="3000" kern="1200">
          <a:solidFill>
            <a:schemeClr val="tx1"/>
          </a:solidFill>
          <a:latin typeface="+mn-lt"/>
          <a:ea typeface="+mn-ea"/>
          <a:cs typeface="+mn-cs"/>
        </a:defRPr>
      </a:lvl2pPr>
      <a:lvl3pPr marL="1244384" indent="-248877" algn="l" defTabSz="497754" rtl="0" eaLnBrk="1" latinLnBrk="0" hangingPunct="1">
        <a:spcBef>
          <a:spcPct val="20000"/>
        </a:spcBef>
        <a:buFont typeface="Arial"/>
        <a:buChar char="•"/>
        <a:defRPr sz="2600" kern="1200">
          <a:solidFill>
            <a:schemeClr val="tx1"/>
          </a:solidFill>
          <a:latin typeface="+mn-lt"/>
          <a:ea typeface="+mn-ea"/>
          <a:cs typeface="+mn-cs"/>
        </a:defRPr>
      </a:lvl3pPr>
      <a:lvl4pPr marL="1742138" indent="-248877" algn="l" defTabSz="497754" rtl="0" eaLnBrk="1" latinLnBrk="0" hangingPunct="1">
        <a:spcBef>
          <a:spcPct val="20000"/>
        </a:spcBef>
        <a:buFont typeface="Arial"/>
        <a:buChar char="–"/>
        <a:defRPr sz="2200" kern="1200">
          <a:solidFill>
            <a:schemeClr val="tx1"/>
          </a:solidFill>
          <a:latin typeface="+mn-lt"/>
          <a:ea typeface="+mn-ea"/>
          <a:cs typeface="+mn-cs"/>
        </a:defRPr>
      </a:lvl4pPr>
      <a:lvl5pPr marL="2239891" indent="-248877" algn="l" defTabSz="497754" rtl="0" eaLnBrk="1" latinLnBrk="0" hangingPunct="1">
        <a:spcBef>
          <a:spcPct val="20000"/>
        </a:spcBef>
        <a:buFont typeface="Arial"/>
        <a:buChar char="»"/>
        <a:defRPr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6" descr="1C1W-webWidget-1.jpg"/>
          <p:cNvPicPr>
            <a:picLocks noChangeAspect="1"/>
          </p:cNvPicPr>
          <p:nvPr/>
        </p:nvPicPr>
        <p:blipFill>
          <a:blip r:embed="rId3"/>
          <a:srcRect l="59930" t="-1263" b="2"/>
          <a:stretch>
            <a:fillRect/>
          </a:stretch>
        </p:blipFill>
        <p:spPr bwMode="auto">
          <a:xfrm rot="10800000">
            <a:off x="352424" y="924719"/>
            <a:ext cx="6847575" cy="253556"/>
          </a:xfrm>
          <a:prstGeom prst="rect">
            <a:avLst/>
          </a:prstGeom>
          <a:noFill/>
          <a:ln w="9525">
            <a:noFill/>
            <a:miter lim="800000"/>
            <a:headEnd/>
            <a:tailEnd/>
          </a:ln>
        </p:spPr>
      </p:pic>
      <p:sp>
        <p:nvSpPr>
          <p:cNvPr id="20" name="Rectangle 19"/>
          <p:cNvSpPr/>
          <p:nvPr/>
        </p:nvSpPr>
        <p:spPr>
          <a:xfrm>
            <a:off x="360000" y="360000"/>
            <a:ext cx="6840000" cy="6516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descr="CF_logo_top.png"/>
          <p:cNvPicPr>
            <a:picLocks noChangeAspect="1"/>
          </p:cNvPicPr>
          <p:nvPr/>
        </p:nvPicPr>
        <p:blipFill>
          <a:blip r:embed="rId4"/>
          <a:stretch>
            <a:fillRect/>
          </a:stretch>
        </p:blipFill>
        <p:spPr>
          <a:xfrm>
            <a:off x="720000" y="342000"/>
            <a:ext cx="1549400" cy="685800"/>
          </a:xfrm>
          <a:prstGeom prst="rect">
            <a:avLst/>
          </a:prstGeom>
        </p:spPr>
      </p:pic>
      <p:sp>
        <p:nvSpPr>
          <p:cNvPr id="23" name="TextBox 22"/>
          <p:cNvSpPr txBox="1"/>
          <p:nvPr/>
        </p:nvSpPr>
        <p:spPr>
          <a:xfrm>
            <a:off x="2638425" y="647720"/>
            <a:ext cx="4495800" cy="276999"/>
          </a:xfrm>
          <a:prstGeom prst="rect">
            <a:avLst/>
          </a:prstGeom>
          <a:noFill/>
        </p:spPr>
        <p:txBody>
          <a:bodyPr wrap="square" rtlCol="0">
            <a:spAutoFit/>
          </a:bodyPr>
          <a:lstStyle/>
          <a:p>
            <a:pPr algn="r"/>
            <a:r>
              <a:rPr lang="en-US" sz="1200" b="1" dirty="0" smtClean="0">
                <a:solidFill>
                  <a:schemeClr val="bg1"/>
                </a:solidFill>
              </a:rPr>
              <a:t>cafod.org.uk</a:t>
            </a:r>
            <a:endParaRPr lang="en-US" sz="1200" b="1" dirty="0">
              <a:solidFill>
                <a:schemeClr val="bg1"/>
              </a:solidFill>
            </a:endParaRPr>
          </a:p>
        </p:txBody>
      </p:sp>
      <p:sp>
        <p:nvSpPr>
          <p:cNvPr id="24" name="TextBox 23"/>
          <p:cNvSpPr txBox="1"/>
          <p:nvPr/>
        </p:nvSpPr>
        <p:spPr>
          <a:xfrm>
            <a:off x="276225" y="1330528"/>
            <a:ext cx="6846024" cy="523220"/>
          </a:xfrm>
          <a:prstGeom prst="rect">
            <a:avLst/>
          </a:prstGeom>
          <a:noFill/>
        </p:spPr>
        <p:txBody>
          <a:bodyPr wrap="square" rtlCol="0">
            <a:spAutoFit/>
          </a:bodyPr>
          <a:lstStyle/>
          <a:p>
            <a:r>
              <a:rPr lang="en-US" sz="2800" b="1" dirty="0" smtClean="0">
                <a:solidFill>
                  <a:srgbClr val="8EA925"/>
                </a:solidFill>
              </a:rPr>
              <a:t>Instructions for the Market </a:t>
            </a:r>
            <a:endParaRPr lang="en-US" sz="2800" b="1" dirty="0">
              <a:solidFill>
                <a:srgbClr val="8EA925"/>
              </a:solidFill>
            </a:endParaRPr>
          </a:p>
        </p:txBody>
      </p:sp>
      <p:sp>
        <p:nvSpPr>
          <p:cNvPr id="36" name="TextBox 35"/>
          <p:cNvSpPr txBox="1"/>
          <p:nvPr/>
        </p:nvSpPr>
        <p:spPr>
          <a:xfrm>
            <a:off x="720000" y="10158075"/>
            <a:ext cx="6402249" cy="215444"/>
          </a:xfrm>
          <a:prstGeom prst="rect">
            <a:avLst/>
          </a:prstGeom>
          <a:noFill/>
        </p:spPr>
        <p:txBody>
          <a:bodyPr wrap="square" rtlCol="0">
            <a:spAutoFit/>
          </a:bodyPr>
          <a:lstStyle/>
          <a:p>
            <a:r>
              <a:rPr lang="en-US" sz="800" dirty="0" smtClean="0"/>
              <a:t>Registered Charity No 285776</a:t>
            </a:r>
            <a:endParaRPr lang="en-US" sz="800" dirty="0"/>
          </a:p>
        </p:txBody>
      </p:sp>
      <p:sp>
        <p:nvSpPr>
          <p:cNvPr id="22" name="TextBox 21"/>
          <p:cNvSpPr txBox="1"/>
          <p:nvPr/>
        </p:nvSpPr>
        <p:spPr>
          <a:xfrm>
            <a:off x="360000" y="2006000"/>
            <a:ext cx="6840000" cy="8289449"/>
          </a:xfrm>
          <a:prstGeom prst="rect">
            <a:avLst/>
          </a:prstGeom>
          <a:noFill/>
        </p:spPr>
        <p:txBody>
          <a:bodyPr wrap="square" rtlCol="0">
            <a:spAutoFit/>
          </a:bodyPr>
          <a:lstStyle/>
          <a:p>
            <a:endParaRPr lang="en-GB" sz="1600" dirty="0"/>
          </a:p>
          <a:p>
            <a:pPr>
              <a:lnSpc>
                <a:spcPts val="1600"/>
              </a:lnSpc>
            </a:pPr>
            <a:r>
              <a:rPr lang="en-GB" sz="1600" b="1" dirty="0" smtClean="0"/>
              <a:t>Your role </a:t>
            </a:r>
            <a:r>
              <a:rPr lang="en-GB" sz="1600" dirty="0" smtClean="0"/>
              <a:t>is to buy the products produced by families.</a:t>
            </a:r>
          </a:p>
          <a:p>
            <a:pPr>
              <a:lnSpc>
                <a:spcPts val="1600"/>
              </a:lnSpc>
            </a:pPr>
            <a:r>
              <a:rPr lang="en-GB" sz="1600" dirty="0" smtClean="0"/>
              <a:t>	</a:t>
            </a:r>
            <a:br>
              <a:rPr lang="en-GB" sz="1600" dirty="0" smtClean="0"/>
            </a:br>
            <a:r>
              <a:rPr lang="en-GB" sz="1600" b="1" dirty="0" smtClean="0"/>
              <a:t>To do this you</a:t>
            </a:r>
            <a:r>
              <a:rPr lang="en-GB" sz="1600" dirty="0" smtClean="0"/>
              <a:t>:</a:t>
            </a:r>
            <a:br>
              <a:rPr lang="en-GB" sz="1600" dirty="0" smtClean="0"/>
            </a:br>
            <a:endParaRPr lang="en-GB" sz="1600" dirty="0" smtClean="0"/>
          </a:p>
          <a:p>
            <a:pPr marL="840654" lvl="1" indent="-342900">
              <a:lnSpc>
                <a:spcPts val="1600"/>
              </a:lnSpc>
              <a:buAutoNum type="arabicParenR"/>
            </a:pPr>
            <a:r>
              <a:rPr lang="en-GB" sz="1600" spc="40" dirty="0" smtClean="0"/>
              <a:t>Look at the products (commodities) families have produced</a:t>
            </a:r>
            <a:br>
              <a:rPr lang="en-GB" sz="1600" spc="40" dirty="0" smtClean="0"/>
            </a:br>
            <a:endParaRPr lang="en-GB" sz="1600" spc="40" dirty="0" smtClean="0"/>
          </a:p>
          <a:p>
            <a:pPr marL="840654" lvl="1" indent="-342900">
              <a:lnSpc>
                <a:spcPts val="1600"/>
              </a:lnSpc>
              <a:buAutoNum type="arabicParenR"/>
            </a:pPr>
            <a:r>
              <a:rPr lang="en-GB" sz="1600" spc="40" dirty="0" smtClean="0"/>
              <a:t>Decide what price you will give the family for the bundle of products </a:t>
            </a:r>
            <a:r>
              <a:rPr lang="en-GB" sz="1600" dirty="0"/>
              <a:t>(based on the recommended price).  If there are any problems with the commodities you can decide to pay less. </a:t>
            </a:r>
            <a:r>
              <a:rPr lang="en-GB" sz="1600" spc="40" dirty="0" smtClean="0"/>
              <a:t/>
            </a:r>
            <a:br>
              <a:rPr lang="en-GB" sz="1600" spc="40" dirty="0" smtClean="0"/>
            </a:br>
            <a:endParaRPr lang="en-GB" sz="1600" spc="40" dirty="0" smtClean="0"/>
          </a:p>
          <a:p>
            <a:pPr marL="840654" lvl="1" indent="-342900">
              <a:lnSpc>
                <a:spcPts val="1600"/>
              </a:lnSpc>
              <a:buAutoNum type="arabicParenR"/>
            </a:pPr>
            <a:r>
              <a:rPr lang="en-GB" sz="1600" spc="40" dirty="0" smtClean="0"/>
              <a:t>Add the amount you have given to the </a:t>
            </a:r>
            <a:r>
              <a:rPr lang="en-GB" sz="1600" i="1" spc="40" dirty="0" smtClean="0"/>
              <a:t>Electronic Balance Sheet</a:t>
            </a:r>
          </a:p>
          <a:p>
            <a:pPr>
              <a:lnSpc>
                <a:spcPts val="1600"/>
              </a:lnSpc>
            </a:pPr>
            <a:endParaRPr lang="en-GB" sz="1600" dirty="0" smtClean="0"/>
          </a:p>
          <a:p>
            <a:pPr>
              <a:lnSpc>
                <a:spcPts val="1600"/>
              </a:lnSpc>
            </a:pPr>
            <a:r>
              <a:rPr lang="en-GB" sz="1600" b="1" dirty="0" smtClean="0"/>
              <a:t>You will need</a:t>
            </a:r>
            <a:r>
              <a:rPr lang="en-GB" sz="1600" dirty="0" smtClean="0"/>
              <a:t>:</a:t>
            </a:r>
            <a:br>
              <a:rPr lang="en-GB" sz="1600" dirty="0" smtClean="0"/>
            </a:br>
            <a:endParaRPr lang="en-GB" sz="1600" dirty="0" smtClean="0"/>
          </a:p>
          <a:p>
            <a:pPr marL="783504" lvl="1" indent="-285750">
              <a:lnSpc>
                <a:spcPts val="1900"/>
              </a:lnSpc>
              <a:buFontTx/>
              <a:buChar char="-"/>
            </a:pPr>
            <a:r>
              <a:rPr lang="en-GB" sz="1600" dirty="0" smtClean="0"/>
              <a:t>the </a:t>
            </a:r>
            <a:r>
              <a:rPr lang="en-GB" sz="1600" i="1" dirty="0" smtClean="0"/>
              <a:t>Electronic Balance Sheet</a:t>
            </a:r>
          </a:p>
          <a:p>
            <a:pPr marL="783504" lvl="1" indent="-285750">
              <a:lnSpc>
                <a:spcPts val="1900"/>
              </a:lnSpc>
              <a:buFontTx/>
              <a:buChar char="-"/>
            </a:pPr>
            <a:r>
              <a:rPr lang="en-GB" sz="1600" dirty="0" smtClean="0"/>
              <a:t>The </a:t>
            </a:r>
            <a:r>
              <a:rPr lang="en-GB" sz="1600" i="1" dirty="0" smtClean="0"/>
              <a:t>Family Overview</a:t>
            </a:r>
            <a:r>
              <a:rPr lang="en-GB" sz="1600" dirty="0" smtClean="0"/>
              <a:t> sheet (below) with a guide list for </a:t>
            </a:r>
            <a:r>
              <a:rPr lang="en-GB" sz="1600" b="1" dirty="0" smtClean="0"/>
              <a:t>product bundle prices</a:t>
            </a:r>
            <a:r>
              <a:rPr lang="en-GB" sz="1600" dirty="0" smtClean="0"/>
              <a:t>.</a:t>
            </a:r>
          </a:p>
          <a:p>
            <a:pPr lvl="1">
              <a:lnSpc>
                <a:spcPts val="1900"/>
              </a:lnSpc>
            </a:pPr>
            <a:endParaRPr lang="en-GB" sz="1600" dirty="0" smtClean="0"/>
          </a:p>
          <a:p>
            <a:r>
              <a:rPr lang="en-GB" sz="1600" dirty="0"/>
              <a:t>You will need to open the Electronic Balance Sheet in Microsoft Excel. </a:t>
            </a:r>
            <a:r>
              <a:rPr lang="en-GB" sz="1600" b="1" dirty="0"/>
              <a:t>You MUST allow/enable macros for the Balance Sheet to work</a:t>
            </a:r>
            <a:r>
              <a:rPr lang="en-GB" sz="1600" dirty="0"/>
              <a:t> (this is given as an option when you open the spreadsheet).</a:t>
            </a:r>
          </a:p>
          <a:p>
            <a:pPr>
              <a:lnSpc>
                <a:spcPts val="1600"/>
              </a:lnSpc>
            </a:pPr>
            <a:endParaRPr lang="en-GB" sz="1600" dirty="0"/>
          </a:p>
          <a:p>
            <a:pPr>
              <a:lnSpc>
                <a:spcPts val="1600"/>
              </a:lnSpc>
            </a:pPr>
            <a:r>
              <a:rPr lang="en-GB" sz="1600" b="1" dirty="0" smtClean="0"/>
              <a:t>How it works:</a:t>
            </a:r>
            <a:br>
              <a:rPr lang="en-GB" sz="1600" b="1" dirty="0" smtClean="0"/>
            </a:br>
            <a:endParaRPr lang="en-GB" sz="1600" b="1" dirty="0" smtClean="0"/>
          </a:p>
          <a:p>
            <a:pPr marL="840654" lvl="1" indent="-342900">
              <a:lnSpc>
                <a:spcPts val="1600"/>
              </a:lnSpc>
              <a:buAutoNum type="arabicParenR"/>
            </a:pPr>
            <a:r>
              <a:rPr lang="en-GB" sz="1600" dirty="0" smtClean="0"/>
              <a:t>A member of each family will bring you batches of </a:t>
            </a:r>
            <a:r>
              <a:rPr lang="en-GB" sz="1600" b="1" dirty="0" smtClean="0"/>
              <a:t>5</a:t>
            </a:r>
            <a:r>
              <a:rPr lang="en-GB" sz="1600" dirty="0" smtClean="0"/>
              <a:t> products.</a:t>
            </a:r>
            <a:br>
              <a:rPr lang="en-GB" sz="1600" dirty="0" smtClean="0"/>
            </a:br>
            <a:endParaRPr lang="en-GB" sz="1600" dirty="0" smtClean="0"/>
          </a:p>
          <a:p>
            <a:pPr marL="840654" lvl="1" indent="-342900">
              <a:lnSpc>
                <a:spcPts val="1600"/>
              </a:lnSpc>
              <a:buAutoNum type="arabicParenR"/>
            </a:pPr>
            <a:r>
              <a:rPr lang="en-GB" sz="1600" dirty="0"/>
              <a:t>Y</a:t>
            </a:r>
            <a:r>
              <a:rPr lang="en-GB" sz="1600" dirty="0" smtClean="0"/>
              <a:t>ou decide what price you will give them. A guide price is given in the Family Overview.</a:t>
            </a:r>
            <a:br>
              <a:rPr lang="en-GB" sz="1600" dirty="0" smtClean="0"/>
            </a:br>
            <a:endParaRPr lang="en-GB" sz="1600" dirty="0" smtClean="0"/>
          </a:p>
          <a:p>
            <a:pPr marL="840654" lvl="1" indent="-342900">
              <a:lnSpc>
                <a:spcPts val="1600"/>
              </a:lnSpc>
              <a:buAutoNum type="arabicParenR"/>
            </a:pPr>
            <a:r>
              <a:rPr lang="en-GB" sz="1600" dirty="0" smtClean="0"/>
              <a:t>Once you’ve decided a price for the bundle, you add that amount onto the Electronic Balance Sheet for them.</a:t>
            </a:r>
          </a:p>
          <a:p>
            <a:endParaRPr lang="en-GB" sz="1600" dirty="0"/>
          </a:p>
        </p:txBody>
      </p:sp>
    </p:spTree>
    <p:extLst>
      <p:ext uri="{BB962C8B-B14F-4D97-AF65-F5344CB8AC3E}">
        <p14:creationId xmlns:p14="http://schemas.microsoft.com/office/powerpoint/2010/main" val="4281900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6" descr="1C1W-webWidget-1.jpg"/>
          <p:cNvPicPr>
            <a:picLocks noChangeAspect="1"/>
          </p:cNvPicPr>
          <p:nvPr/>
        </p:nvPicPr>
        <p:blipFill>
          <a:blip r:embed="rId3"/>
          <a:srcRect l="59930" t="-1263" b="2"/>
          <a:stretch>
            <a:fillRect/>
          </a:stretch>
        </p:blipFill>
        <p:spPr bwMode="auto">
          <a:xfrm rot="10800000">
            <a:off x="352424" y="924719"/>
            <a:ext cx="6847575" cy="253556"/>
          </a:xfrm>
          <a:prstGeom prst="rect">
            <a:avLst/>
          </a:prstGeom>
          <a:noFill/>
          <a:ln w="9525">
            <a:noFill/>
            <a:miter lim="800000"/>
            <a:headEnd/>
            <a:tailEnd/>
          </a:ln>
        </p:spPr>
      </p:pic>
      <p:sp>
        <p:nvSpPr>
          <p:cNvPr id="20" name="Rectangle 19"/>
          <p:cNvSpPr/>
          <p:nvPr/>
        </p:nvSpPr>
        <p:spPr>
          <a:xfrm>
            <a:off x="360000" y="360000"/>
            <a:ext cx="6840000" cy="6516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descr="CF_logo_top.png"/>
          <p:cNvPicPr>
            <a:picLocks noChangeAspect="1"/>
          </p:cNvPicPr>
          <p:nvPr/>
        </p:nvPicPr>
        <p:blipFill>
          <a:blip r:embed="rId4"/>
          <a:stretch>
            <a:fillRect/>
          </a:stretch>
        </p:blipFill>
        <p:spPr>
          <a:xfrm>
            <a:off x="720000" y="342000"/>
            <a:ext cx="1549400" cy="685800"/>
          </a:xfrm>
          <a:prstGeom prst="rect">
            <a:avLst/>
          </a:prstGeom>
        </p:spPr>
      </p:pic>
      <p:sp>
        <p:nvSpPr>
          <p:cNvPr id="23" name="TextBox 22"/>
          <p:cNvSpPr txBox="1"/>
          <p:nvPr/>
        </p:nvSpPr>
        <p:spPr>
          <a:xfrm>
            <a:off x="2638425" y="647720"/>
            <a:ext cx="4495800" cy="276999"/>
          </a:xfrm>
          <a:prstGeom prst="rect">
            <a:avLst/>
          </a:prstGeom>
          <a:noFill/>
        </p:spPr>
        <p:txBody>
          <a:bodyPr wrap="square" rtlCol="0">
            <a:spAutoFit/>
          </a:bodyPr>
          <a:lstStyle/>
          <a:p>
            <a:pPr algn="r"/>
            <a:r>
              <a:rPr lang="en-US" sz="1200" b="1" dirty="0" smtClean="0">
                <a:solidFill>
                  <a:schemeClr val="bg1"/>
                </a:solidFill>
              </a:rPr>
              <a:t>cafod.org.uk</a:t>
            </a:r>
            <a:endParaRPr lang="en-US" sz="1200" b="1" dirty="0">
              <a:solidFill>
                <a:schemeClr val="bg1"/>
              </a:solidFill>
            </a:endParaRPr>
          </a:p>
        </p:txBody>
      </p:sp>
      <p:sp>
        <p:nvSpPr>
          <p:cNvPr id="24" name="TextBox 23"/>
          <p:cNvSpPr txBox="1"/>
          <p:nvPr/>
        </p:nvSpPr>
        <p:spPr>
          <a:xfrm>
            <a:off x="602893" y="1353731"/>
            <a:ext cx="6402250" cy="523220"/>
          </a:xfrm>
          <a:prstGeom prst="rect">
            <a:avLst/>
          </a:prstGeom>
          <a:noFill/>
        </p:spPr>
        <p:txBody>
          <a:bodyPr wrap="square" rtlCol="0">
            <a:spAutoFit/>
          </a:bodyPr>
          <a:lstStyle/>
          <a:p>
            <a:r>
              <a:rPr lang="en-US" sz="2800" b="1" dirty="0" smtClean="0">
                <a:solidFill>
                  <a:srgbClr val="8EA925"/>
                </a:solidFill>
              </a:rPr>
              <a:t>Instructions for the Market </a:t>
            </a:r>
            <a:endParaRPr lang="en-US" sz="2800" b="1" dirty="0">
              <a:solidFill>
                <a:srgbClr val="8EA925"/>
              </a:solidFill>
            </a:endParaRPr>
          </a:p>
        </p:txBody>
      </p:sp>
      <p:sp>
        <p:nvSpPr>
          <p:cNvPr id="36" name="TextBox 35"/>
          <p:cNvSpPr txBox="1"/>
          <p:nvPr/>
        </p:nvSpPr>
        <p:spPr>
          <a:xfrm>
            <a:off x="719999" y="10158075"/>
            <a:ext cx="6402249" cy="215444"/>
          </a:xfrm>
          <a:prstGeom prst="rect">
            <a:avLst/>
          </a:prstGeom>
          <a:noFill/>
        </p:spPr>
        <p:txBody>
          <a:bodyPr wrap="square" rtlCol="0">
            <a:spAutoFit/>
          </a:bodyPr>
          <a:lstStyle/>
          <a:p>
            <a:r>
              <a:rPr lang="en-US" sz="800" dirty="0" smtClean="0"/>
              <a:t>Registered Charity No 285776</a:t>
            </a:r>
            <a:endParaRPr lang="en-US" sz="800" dirty="0"/>
          </a:p>
        </p:txBody>
      </p:sp>
      <p:sp>
        <p:nvSpPr>
          <p:cNvPr id="2" name="TextBox 1"/>
          <p:cNvSpPr txBox="1"/>
          <p:nvPr/>
        </p:nvSpPr>
        <p:spPr>
          <a:xfrm>
            <a:off x="602893" y="2066093"/>
            <a:ext cx="6192688" cy="6309420"/>
          </a:xfrm>
          <a:prstGeom prst="rect">
            <a:avLst/>
          </a:prstGeom>
          <a:noFill/>
        </p:spPr>
        <p:txBody>
          <a:bodyPr wrap="square" rtlCol="0">
            <a:spAutoFit/>
          </a:bodyPr>
          <a:lstStyle/>
          <a:p>
            <a:r>
              <a:rPr lang="en-GB" sz="1600" b="1" dirty="0"/>
              <a:t>You have the power!</a:t>
            </a:r>
            <a:endParaRPr lang="en-GB" sz="1600" dirty="0"/>
          </a:p>
          <a:p>
            <a:r>
              <a:rPr lang="en-GB" sz="1600" dirty="0"/>
              <a:t>As the market role you can be very picky, and if things are not made how you want, you can give a lower price for their bundle of products (commodities) than the recommended price. Depending on the quality of each individual product, you might choose to give a different price for the bundle, or you may wish to completely reject some products/bundles due to poor quality, or because you feel like it. You have the power!</a:t>
            </a:r>
          </a:p>
          <a:p>
            <a:r>
              <a:rPr lang="en-GB" sz="1600" dirty="0"/>
              <a:t>Do not let anyone push or hurry you – if they do, you can put them to the back of any queue. </a:t>
            </a:r>
          </a:p>
          <a:p>
            <a:r>
              <a:rPr lang="en-GB" sz="1600" b="1" dirty="0"/>
              <a:t> </a:t>
            </a:r>
            <a:endParaRPr lang="en-GB" sz="1600" dirty="0"/>
          </a:p>
          <a:p>
            <a:r>
              <a:rPr lang="en-GB" sz="1600" b="1" dirty="0"/>
              <a:t>When the market </a:t>
            </a:r>
            <a:r>
              <a:rPr lang="en-GB" sz="1600" b="1" dirty="0" smtClean="0"/>
              <a:t>closes</a:t>
            </a:r>
          </a:p>
          <a:p>
            <a:endParaRPr lang="en-GB" sz="1600" dirty="0"/>
          </a:p>
          <a:p>
            <a:r>
              <a:rPr lang="en-GB" sz="1600" dirty="0"/>
              <a:t>At various points in the game the facilitator will announce that the market is closed. At this point, you can complete the transaction you are currently working on</a:t>
            </a:r>
            <a:r>
              <a:rPr lang="en-GB" sz="1600" dirty="0" smtClean="0"/>
              <a:t>.</a:t>
            </a:r>
          </a:p>
          <a:p>
            <a:endParaRPr lang="en-GB" sz="1600" dirty="0"/>
          </a:p>
          <a:p>
            <a:r>
              <a:rPr lang="en-GB" sz="1600" dirty="0"/>
              <a:t>Next, open up and play one </a:t>
            </a:r>
            <a:r>
              <a:rPr lang="en-GB" sz="1600" i="1" dirty="0"/>
              <a:t>Climate Broadcast </a:t>
            </a:r>
            <a:r>
              <a:rPr lang="en-GB" sz="1600" dirty="0"/>
              <a:t>MP3</a:t>
            </a:r>
            <a:r>
              <a:rPr lang="en-GB" sz="1600" b="1" dirty="0"/>
              <a:t> </a:t>
            </a:r>
            <a:r>
              <a:rPr lang="en-GB" sz="1600" dirty="0"/>
              <a:t>(in the order they appear in the folder</a:t>
            </a:r>
            <a:r>
              <a:rPr lang="en-GB" sz="1600" dirty="0" smtClean="0"/>
              <a:t>).</a:t>
            </a:r>
          </a:p>
          <a:p>
            <a:endParaRPr lang="en-GB" sz="1600" dirty="0"/>
          </a:p>
          <a:p>
            <a:r>
              <a:rPr lang="en-GB" sz="1600" dirty="0"/>
              <a:t>When the broadcast has finished, display the family </a:t>
            </a:r>
            <a:r>
              <a:rPr lang="en-GB" sz="1600" i="1" dirty="0"/>
              <a:t>Electronic Balance Sheet </a:t>
            </a:r>
            <a:r>
              <a:rPr lang="en-GB" sz="1600" dirty="0"/>
              <a:t>for all to see.</a:t>
            </a:r>
          </a:p>
          <a:p>
            <a:r>
              <a:rPr lang="en-GB" sz="1600" dirty="0"/>
              <a:t> </a:t>
            </a:r>
          </a:p>
          <a:p>
            <a:endParaRPr lang="en-GB" dirty="0"/>
          </a:p>
        </p:txBody>
      </p:sp>
    </p:spTree>
    <p:extLst>
      <p:ext uri="{BB962C8B-B14F-4D97-AF65-F5344CB8AC3E}">
        <p14:creationId xmlns:p14="http://schemas.microsoft.com/office/powerpoint/2010/main" val="215440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6" descr="1C1W-webWidget-1.jpg"/>
          <p:cNvPicPr>
            <a:picLocks noChangeAspect="1"/>
          </p:cNvPicPr>
          <p:nvPr/>
        </p:nvPicPr>
        <p:blipFill>
          <a:blip r:embed="rId3"/>
          <a:srcRect l="59930" t="-1263" b="2"/>
          <a:stretch>
            <a:fillRect/>
          </a:stretch>
        </p:blipFill>
        <p:spPr bwMode="auto">
          <a:xfrm rot="10800000">
            <a:off x="352424" y="924719"/>
            <a:ext cx="6847575" cy="253556"/>
          </a:xfrm>
          <a:prstGeom prst="rect">
            <a:avLst/>
          </a:prstGeom>
          <a:noFill/>
          <a:ln w="9525">
            <a:noFill/>
            <a:miter lim="800000"/>
            <a:headEnd/>
            <a:tailEnd/>
          </a:ln>
        </p:spPr>
      </p:pic>
      <p:sp>
        <p:nvSpPr>
          <p:cNvPr id="20" name="Rectangle 19"/>
          <p:cNvSpPr/>
          <p:nvPr/>
        </p:nvSpPr>
        <p:spPr>
          <a:xfrm>
            <a:off x="360000" y="360000"/>
            <a:ext cx="6840000" cy="6516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descr="CF_logo_top.png"/>
          <p:cNvPicPr>
            <a:picLocks noChangeAspect="1"/>
          </p:cNvPicPr>
          <p:nvPr/>
        </p:nvPicPr>
        <p:blipFill>
          <a:blip r:embed="rId4"/>
          <a:stretch>
            <a:fillRect/>
          </a:stretch>
        </p:blipFill>
        <p:spPr>
          <a:xfrm>
            <a:off x="720000" y="342000"/>
            <a:ext cx="1549400" cy="685800"/>
          </a:xfrm>
          <a:prstGeom prst="rect">
            <a:avLst/>
          </a:prstGeom>
        </p:spPr>
      </p:pic>
      <p:sp>
        <p:nvSpPr>
          <p:cNvPr id="23" name="TextBox 22"/>
          <p:cNvSpPr txBox="1"/>
          <p:nvPr/>
        </p:nvSpPr>
        <p:spPr>
          <a:xfrm>
            <a:off x="2638425" y="647720"/>
            <a:ext cx="4495800" cy="276999"/>
          </a:xfrm>
          <a:prstGeom prst="rect">
            <a:avLst/>
          </a:prstGeom>
          <a:noFill/>
        </p:spPr>
        <p:txBody>
          <a:bodyPr wrap="square" rtlCol="0">
            <a:spAutoFit/>
          </a:bodyPr>
          <a:lstStyle/>
          <a:p>
            <a:pPr algn="r"/>
            <a:r>
              <a:rPr lang="en-US" sz="1200" b="1" dirty="0" smtClean="0">
                <a:solidFill>
                  <a:schemeClr val="bg1"/>
                </a:solidFill>
              </a:rPr>
              <a:t>cafod.org.uk</a:t>
            </a:r>
            <a:endParaRPr lang="en-US" sz="1200" b="1" dirty="0">
              <a:solidFill>
                <a:schemeClr val="bg1"/>
              </a:solidFill>
            </a:endParaRPr>
          </a:p>
        </p:txBody>
      </p:sp>
      <p:sp>
        <p:nvSpPr>
          <p:cNvPr id="36" name="TextBox 35"/>
          <p:cNvSpPr txBox="1"/>
          <p:nvPr/>
        </p:nvSpPr>
        <p:spPr>
          <a:xfrm>
            <a:off x="276225" y="10158075"/>
            <a:ext cx="6846024" cy="215444"/>
          </a:xfrm>
          <a:prstGeom prst="rect">
            <a:avLst/>
          </a:prstGeom>
          <a:noFill/>
        </p:spPr>
        <p:txBody>
          <a:bodyPr wrap="square" rtlCol="0">
            <a:spAutoFit/>
          </a:bodyPr>
          <a:lstStyle/>
          <a:p>
            <a:r>
              <a:rPr lang="en-US" sz="800" dirty="0" smtClean="0"/>
              <a:t>Registered Charity No 285776</a:t>
            </a:r>
            <a:endParaRPr lang="en-US" sz="800" dirty="0"/>
          </a:p>
        </p:txBody>
      </p:sp>
      <p:sp>
        <p:nvSpPr>
          <p:cNvPr id="4" name="TextBox 3"/>
          <p:cNvSpPr txBox="1"/>
          <p:nvPr/>
        </p:nvSpPr>
        <p:spPr>
          <a:xfrm>
            <a:off x="625318" y="1246778"/>
            <a:ext cx="6301786" cy="10002738"/>
          </a:xfrm>
          <a:prstGeom prst="rect">
            <a:avLst/>
          </a:prstGeom>
          <a:noFill/>
        </p:spPr>
        <p:txBody>
          <a:bodyPr wrap="square" rtlCol="0">
            <a:spAutoFit/>
          </a:bodyPr>
          <a:lstStyle/>
          <a:p>
            <a:r>
              <a:rPr lang="en-GB" sz="1600" b="1" dirty="0"/>
              <a:t>After a </a:t>
            </a:r>
            <a:r>
              <a:rPr lang="en-GB" sz="1600" b="1" i="1" dirty="0"/>
              <a:t>Climate Broadcast</a:t>
            </a:r>
            <a:r>
              <a:rPr lang="en-GB" sz="1600" dirty="0"/>
              <a:t/>
            </a:r>
            <a:br>
              <a:rPr lang="en-GB" sz="1600" dirty="0"/>
            </a:br>
            <a:endParaRPr lang="en-GB" sz="1600" dirty="0"/>
          </a:p>
          <a:p>
            <a:r>
              <a:rPr lang="en-GB" sz="1600" dirty="0"/>
              <a:t>Once a family has been affected by a </a:t>
            </a:r>
            <a:r>
              <a:rPr lang="en-GB" sz="1600" i="1" dirty="0"/>
              <a:t>Climate Broadcast</a:t>
            </a:r>
            <a:r>
              <a:rPr lang="en-GB" sz="1600" dirty="0"/>
              <a:t>, all of their products must come in bundles of </a:t>
            </a:r>
            <a:r>
              <a:rPr lang="en-GB" sz="1600" b="1" dirty="0"/>
              <a:t>10</a:t>
            </a:r>
            <a:r>
              <a:rPr lang="en-GB" sz="1600" dirty="0"/>
              <a:t>.</a:t>
            </a:r>
          </a:p>
          <a:p>
            <a:r>
              <a:rPr lang="en-GB" sz="1600" dirty="0"/>
              <a:t> </a:t>
            </a:r>
          </a:p>
          <a:p>
            <a:r>
              <a:rPr lang="en-GB" sz="1600" dirty="0"/>
              <a:t>This will only change if they receive a </a:t>
            </a:r>
            <a:r>
              <a:rPr lang="en-GB" sz="1600" i="1" dirty="0"/>
              <a:t>Climate Opportunity card</a:t>
            </a:r>
            <a:r>
              <a:rPr lang="en-GB" sz="1600" dirty="0"/>
              <a:t> from the facilitator. This will allow them to make bundles of </a:t>
            </a:r>
            <a:r>
              <a:rPr lang="en-GB" sz="1600" b="1" dirty="0"/>
              <a:t>3</a:t>
            </a:r>
            <a:r>
              <a:rPr lang="en-GB" sz="1600" dirty="0"/>
              <a:t> products before they can go to market.</a:t>
            </a:r>
          </a:p>
          <a:p>
            <a:r>
              <a:rPr lang="en-GB" sz="1600" dirty="0"/>
              <a:t> </a:t>
            </a:r>
          </a:p>
          <a:p>
            <a:r>
              <a:rPr lang="en-GB" sz="1600" dirty="0"/>
              <a:t>Use the </a:t>
            </a:r>
            <a:r>
              <a:rPr lang="en-GB" sz="1600" i="1" dirty="0"/>
              <a:t>Family Overview</a:t>
            </a:r>
            <a:r>
              <a:rPr lang="en-GB" sz="1600" b="1" dirty="0"/>
              <a:t> </a:t>
            </a:r>
            <a:r>
              <a:rPr lang="en-GB" sz="1600" dirty="0"/>
              <a:t>sheet below to help you keep track of the number of products per bundle a family is required to make, whether 5 (the usual number), 3 or 10. You can make a note under the final column.</a:t>
            </a:r>
          </a:p>
          <a:p>
            <a:r>
              <a:rPr lang="en-GB" sz="1600" dirty="0"/>
              <a:t> </a:t>
            </a:r>
          </a:p>
          <a:p>
            <a:r>
              <a:rPr lang="en-GB" sz="1600" dirty="0"/>
              <a:t>The facilitator will say when the game should recommence (and you go back to trading).</a:t>
            </a:r>
          </a:p>
          <a:p>
            <a:r>
              <a:rPr lang="en-GB" sz="1600" dirty="0"/>
              <a:t> </a:t>
            </a:r>
          </a:p>
          <a:p>
            <a:r>
              <a:rPr lang="en-GB" sz="1600" b="1" dirty="0"/>
              <a:t>The facilitator may choose to award/deduct a sum of money to a family (for example, they might fine the family), which you will need to enter on the </a:t>
            </a:r>
            <a:r>
              <a:rPr lang="en-GB" sz="1600" b="1" i="1" dirty="0"/>
              <a:t>Electronic Balance Sheet</a:t>
            </a:r>
            <a:r>
              <a:rPr lang="en-GB" sz="1600" b="1" dirty="0"/>
              <a:t>.</a:t>
            </a:r>
            <a:endParaRPr lang="en-GB" sz="1600" dirty="0"/>
          </a:p>
          <a:p>
            <a:r>
              <a:rPr lang="en-GB" sz="1600" dirty="0"/>
              <a:t> </a:t>
            </a:r>
          </a:p>
          <a:p>
            <a:r>
              <a:rPr lang="en-GB" sz="1600" dirty="0"/>
              <a:t>At various times during the game the facilitator will also require a ‘Pay your bills’ deduction to be made, which represents the cost of living. In order to do this, you need to display the </a:t>
            </a:r>
            <a:r>
              <a:rPr lang="en-GB" sz="1600" i="1" dirty="0"/>
              <a:t>Electronic Balance Sheet</a:t>
            </a:r>
            <a:r>
              <a:rPr lang="en-GB" sz="1600" dirty="0"/>
              <a:t> for everyone to see (scroll up) and then press the 20% ‘</a:t>
            </a:r>
            <a:r>
              <a:rPr lang="en-GB" sz="1600" b="1" dirty="0"/>
              <a:t>Pay your bills</a:t>
            </a:r>
            <a:r>
              <a:rPr lang="en-GB" sz="1600" dirty="0"/>
              <a:t>’ deduction button on the side of the </a:t>
            </a:r>
            <a:r>
              <a:rPr lang="en-GB" sz="1600" i="1" dirty="0"/>
              <a:t>Electronic Balance Sheet</a:t>
            </a:r>
            <a:r>
              <a:rPr lang="en-GB" sz="1600" dirty="0"/>
              <a:t>.</a:t>
            </a:r>
          </a:p>
          <a:p>
            <a:r>
              <a:rPr lang="en-GB" sz="1600" dirty="0"/>
              <a:t> </a:t>
            </a:r>
          </a:p>
          <a:p>
            <a:r>
              <a:rPr lang="en-GB" sz="1600" b="1" dirty="0"/>
              <a:t>If a family is below the poverty line</a:t>
            </a:r>
            <a:endParaRPr lang="en-GB" sz="1600" dirty="0"/>
          </a:p>
          <a:p>
            <a:r>
              <a:rPr lang="en-GB" sz="1600" b="1" dirty="0"/>
              <a:t> </a:t>
            </a:r>
            <a:endParaRPr lang="en-GB" sz="1600" dirty="0"/>
          </a:p>
          <a:p>
            <a:r>
              <a:rPr lang="en-GB" sz="1600" dirty="0"/>
              <a:t>You should remember that all production for these families has now stopped and so they cannot come to the market until they have completed the task given to them by the facilitator.</a:t>
            </a:r>
          </a:p>
          <a:p>
            <a:endParaRPr lang="en-GB" sz="1600" dirty="0"/>
          </a:p>
          <a:p>
            <a:endParaRPr lang="en-GB" sz="1600" dirty="0"/>
          </a:p>
          <a:p>
            <a:r>
              <a:rPr lang="en-GB" sz="1600" dirty="0"/>
              <a:t> </a:t>
            </a:r>
          </a:p>
          <a:p>
            <a:endParaRPr lang="en-GB" dirty="0"/>
          </a:p>
        </p:txBody>
      </p:sp>
    </p:spTree>
    <p:extLst>
      <p:ext uri="{BB962C8B-B14F-4D97-AF65-F5344CB8AC3E}">
        <p14:creationId xmlns:p14="http://schemas.microsoft.com/office/powerpoint/2010/main" val="389894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nvSpPr>
        <p:spPr>
          <a:xfrm>
            <a:off x="395858" y="375767"/>
            <a:ext cx="6806565" cy="1781175"/>
          </a:xfrm>
          <a:prstGeom prst="rect">
            <a:avLst/>
          </a:prstGeom>
          <a:solidFill>
            <a:srgbClr val="8EA925"/>
          </a:solidFill>
        </p:spPr>
        <p:txBody>
          <a:bodyPr vert="horz" lIns="99551" tIns="49775" rIns="99551" bIns="49775" rtlCol="0" anchor="ctr">
            <a:normAutofit/>
          </a:bodyPr>
          <a:lstStyle/>
          <a:p>
            <a:pPr algn="ctr">
              <a:spcAft>
                <a:spcPts val="0"/>
              </a:spcAft>
            </a:pPr>
            <a:r>
              <a:rPr lang="en-GB" sz="4800" kern="12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Family </a:t>
            </a:r>
            <a:r>
              <a:rPr lang="en-GB" sz="4800" kern="1200"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Overview</a:t>
            </a:r>
            <a:endParaRPr lang="en-GB" sz="1200" dirty="0">
              <a:effectLst/>
              <a:latin typeface="Times New Roman" panose="02020603050405020304" pitchFamily="18" charset="0"/>
              <a:ea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579313042"/>
              </p:ext>
            </p:extLst>
          </p:nvPr>
        </p:nvGraphicFramePr>
        <p:xfrm>
          <a:off x="372660" y="2536007"/>
          <a:ext cx="6807200" cy="4884576"/>
        </p:xfrm>
        <a:graphic>
          <a:graphicData uri="http://schemas.openxmlformats.org/drawingml/2006/table">
            <a:tbl>
              <a:tblPr firstRow="1" bandRow="1"/>
              <a:tblGrid>
                <a:gridCol w="816477"/>
                <a:gridCol w="1008112"/>
                <a:gridCol w="1152128"/>
                <a:gridCol w="1296144"/>
                <a:gridCol w="1152128"/>
                <a:gridCol w="1382211"/>
              </a:tblGrid>
              <a:tr h="1728192">
                <a:tc>
                  <a:txBody>
                    <a:bodyPr/>
                    <a:lstStyle/>
                    <a:p>
                      <a:pPr algn="ctr">
                        <a:lnSpc>
                          <a:spcPct val="115000"/>
                        </a:lnSpc>
                        <a:spcAft>
                          <a:spcPts val="0"/>
                        </a:spcAft>
                      </a:pPr>
                      <a:r>
                        <a:rPr lang="en-GB" sz="1200" b="1"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Family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5319" marR="75319" marT="37976" marB="37976">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GB" sz="1200" b="1" kern="120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Country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5319" marR="75319" marT="37976" marB="37976">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GB" sz="1200" b="1" kern="120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Commodity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5319" marR="75319" marT="37976" marB="37976">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GB" sz="1200" b="1" kern="120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Climate Broadcast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5319" marR="75319" marT="37976" marB="37976">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GB" sz="1200" b="1"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Commodity </a:t>
                      </a:r>
                      <a:r>
                        <a:rPr lang="en-GB" sz="1200" b="1" kern="1200" dirty="0" smtClean="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price per bundle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5319" marR="75319" marT="37976" marB="37976">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GB" sz="1200" b="1" kern="1200" dirty="0" smtClean="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Number </a:t>
                      </a:r>
                      <a:r>
                        <a:rPr lang="en-GB" sz="1200" b="1"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 </a:t>
                      </a:r>
                      <a:r>
                        <a:rPr lang="en-GB" sz="1200" b="1" kern="1200" dirty="0" smtClean="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commodities </a:t>
                      </a:r>
                      <a:r>
                        <a:rPr lang="en-GB" sz="1200" b="1"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they need to produce </a:t>
                      </a:r>
                      <a:r>
                        <a:rPr lang="en-GB" sz="1200" b="1" kern="1200" dirty="0" smtClean="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per bundle 3/5/10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5319" marR="75319" marT="37976" marB="37976">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549228">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Chenge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w="12700" cap="flat" cmpd="sng" algn="ctr">
                      <a:solidFill>
                        <a:srgbClr val="9BBB59"/>
                      </a:solidFill>
                      <a:prstDash val="solid"/>
                      <a:round/>
                      <a:headEnd type="none" w="med" len="med"/>
                      <a:tailEnd type="none" w="med" len="med"/>
                    </a:lnT>
                    <a:lnB>
                      <a:noFill/>
                    </a:lnB>
                    <a:solidFill>
                      <a:srgbClr val="EFF3EA"/>
                    </a:solidFill>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Tanzania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w="12700" cap="flat" cmpd="sng" algn="ctr">
                      <a:solidFill>
                        <a:srgbClr val="9BBB59"/>
                      </a:solidFill>
                      <a:prstDash val="solid"/>
                      <a:round/>
                      <a:headEnd type="none" w="med" len="med"/>
                      <a:tailEnd type="none" w="med" len="med"/>
                    </a:lnT>
                    <a:lnB>
                      <a:noFill/>
                    </a:lnB>
                    <a:solidFill>
                      <a:srgbClr val="EFF3EA"/>
                    </a:solidFill>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Coffee beans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w="12700" cap="flat" cmpd="sng" algn="ctr">
                      <a:solidFill>
                        <a:srgbClr val="9BBB59"/>
                      </a:solidFill>
                      <a:prstDash val="solid"/>
                      <a:round/>
                      <a:headEnd type="none" w="med" len="med"/>
                      <a:tailEnd type="none" w="med" len="med"/>
                    </a:lnT>
                    <a:lnB>
                      <a:noFill/>
                    </a:lnB>
                    <a:solidFill>
                      <a:srgbClr val="EFF3EA"/>
                    </a:solidFill>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Irregular rainfall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357" marR="68357" marT="9494" marB="0">
                    <a:lnL>
                      <a:noFill/>
                    </a:lnL>
                    <a:lnR>
                      <a:noFill/>
                    </a:lnR>
                    <a:lnT w="12700" cap="flat" cmpd="sng" algn="ctr">
                      <a:solidFill>
                        <a:srgbClr val="9BBB59"/>
                      </a:solidFill>
                      <a:prstDash val="solid"/>
                      <a:round/>
                      <a:headEnd type="none" w="med" len="med"/>
                      <a:tailEnd type="none" w="med" len="med"/>
                    </a:lnT>
                    <a:lnB>
                      <a:noFill/>
                    </a:lnB>
                    <a:solidFill>
                      <a:srgbClr val="EFF3EA"/>
                    </a:solidFill>
                  </a:tcPr>
                </a:tc>
                <a:tc>
                  <a:txBody>
                    <a:bodyPr/>
                    <a:lstStyle/>
                    <a:p>
                      <a:pPr algn="ctr">
                        <a:lnSpc>
                          <a:spcPct val="115000"/>
                        </a:lnSpc>
                        <a:spcAft>
                          <a:spcPts val="0"/>
                        </a:spcAft>
                      </a:pPr>
                      <a:r>
                        <a:rPr lang="en-GB" sz="1300" kern="120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w="12700" cap="flat" cmpd="sng" algn="ctr">
                      <a:solidFill>
                        <a:srgbClr val="9BBB59"/>
                      </a:solidFill>
                      <a:prstDash val="solid"/>
                      <a:round/>
                      <a:headEnd type="none" w="med" len="med"/>
                      <a:tailEnd type="none" w="med" len="med"/>
                    </a:lnT>
                    <a:lnB>
                      <a:noFill/>
                    </a:lnB>
                    <a:solidFill>
                      <a:srgbClr val="EFF3EA"/>
                    </a:solidFill>
                  </a:tcPr>
                </a:tc>
                <a:tc>
                  <a:txBody>
                    <a:bodyPr/>
                    <a:lstStyle/>
                    <a:p>
                      <a:pPr algn="ctr">
                        <a:lnSpc>
                          <a:spcPct val="115000"/>
                        </a:lnSpc>
                      </a:pPr>
                      <a:endParaRPr lang="en-GB" sz="1100" dirty="0">
                        <a:effectLst/>
                        <a:latin typeface="Calibri" panose="020F0502020204030204" pitchFamily="34" charset="0"/>
                        <a:cs typeface="Times New Roman" panose="02020603050405020304" pitchFamily="18" charset="0"/>
                      </a:endParaRPr>
                    </a:p>
                  </a:txBody>
                  <a:tcPr marL="75319" marR="75319" marT="37976" marB="37976">
                    <a:lnL>
                      <a:noFill/>
                    </a:lnL>
                    <a:lnR>
                      <a:noFill/>
                    </a:lnR>
                    <a:lnT w="12700" cap="flat" cmpd="sng" algn="ctr">
                      <a:solidFill>
                        <a:srgbClr val="9BBB59"/>
                      </a:solidFill>
                      <a:prstDash val="solid"/>
                      <a:round/>
                      <a:headEnd type="none" w="med" len="med"/>
                      <a:tailEnd type="none" w="med" len="med"/>
                    </a:lnT>
                    <a:lnB>
                      <a:noFill/>
                    </a:lnB>
                    <a:solidFill>
                      <a:srgbClr val="EFF3EA"/>
                    </a:solidFill>
                  </a:tcPr>
                </a:tc>
              </a:tr>
              <a:tr h="549228">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Chukwa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Niger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Goat hides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Desertification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357" marR="68357" marT="9494" marB="0">
                    <a:lnL>
                      <a:noFill/>
                    </a:lnL>
                    <a:lnR>
                      <a:noFill/>
                    </a:lnR>
                    <a:lnT>
                      <a:noFill/>
                    </a:lnT>
                    <a:lnB>
                      <a:noFill/>
                    </a:lnB>
                  </a:tcPr>
                </a:tc>
                <a:tc>
                  <a:txBody>
                    <a:bodyPr/>
                    <a:lstStyle/>
                    <a:p>
                      <a:pPr algn="ctr">
                        <a:lnSpc>
                          <a:spcPct val="115000"/>
                        </a:lnSpc>
                        <a:spcAft>
                          <a:spcPts val="0"/>
                        </a:spcAft>
                      </a:pPr>
                      <a:r>
                        <a:rPr lang="en-GB" sz="13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tcPr>
                </a:tc>
                <a:tc>
                  <a:txBody>
                    <a:bodyPr/>
                    <a:lstStyle/>
                    <a:p>
                      <a:pPr algn="ctr">
                        <a:lnSpc>
                          <a:spcPct val="115000"/>
                        </a:lnSpc>
                      </a:pPr>
                      <a:endParaRPr lang="en-GB" sz="1100">
                        <a:effectLst/>
                        <a:latin typeface="Calibri" panose="020F0502020204030204" pitchFamily="34" charset="0"/>
                        <a:cs typeface="Times New Roman" panose="02020603050405020304" pitchFamily="18" charset="0"/>
                      </a:endParaRPr>
                    </a:p>
                  </a:txBody>
                  <a:tcPr marL="75319" marR="75319" marT="37976" marB="37976">
                    <a:lnL>
                      <a:noFill/>
                    </a:lnL>
                    <a:lnR>
                      <a:noFill/>
                    </a:lnR>
                    <a:lnT>
                      <a:noFill/>
                    </a:lnT>
                    <a:lnB>
                      <a:noFill/>
                    </a:lnB>
                  </a:tcPr>
                </a:tc>
              </a:tr>
              <a:tr h="479736">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Dhali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solidFill>
                      <a:srgbClr val="EFF3EA"/>
                    </a:solidFill>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Bangladesh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solidFill>
                      <a:srgbClr val="EFF3EA"/>
                    </a:solidFill>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Rice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solidFill>
                      <a:srgbClr val="EFF3EA"/>
                    </a:solidFill>
                  </a:tcPr>
                </a:tc>
                <a:tc>
                  <a:txBody>
                    <a:bodyPr/>
                    <a:lstStyle/>
                    <a:p>
                      <a:pPr algn="ctr">
                        <a:lnSpc>
                          <a:spcPct val="115000"/>
                        </a:lnSpc>
                        <a:spcAft>
                          <a:spcPts val="0"/>
                        </a:spcAft>
                      </a:pPr>
                      <a:r>
                        <a:rPr lang="en-GB" sz="13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Flooding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357" marR="68357" marT="9494" marB="0">
                    <a:lnL>
                      <a:noFill/>
                    </a:lnL>
                    <a:lnR>
                      <a:noFill/>
                    </a:lnR>
                    <a:lnT>
                      <a:noFill/>
                    </a:lnT>
                    <a:lnB>
                      <a:noFill/>
                    </a:lnB>
                    <a:solidFill>
                      <a:srgbClr val="EFF3EA"/>
                    </a:solidFill>
                  </a:tcPr>
                </a:tc>
                <a:tc>
                  <a:txBody>
                    <a:bodyPr/>
                    <a:lstStyle/>
                    <a:p>
                      <a:pPr algn="ctr">
                        <a:lnSpc>
                          <a:spcPct val="115000"/>
                        </a:lnSpc>
                        <a:spcAft>
                          <a:spcPts val="0"/>
                        </a:spcAft>
                      </a:pPr>
                      <a:r>
                        <a:rPr lang="en-GB" sz="13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$7.50</a:t>
                      </a:r>
                    </a:p>
                    <a:p>
                      <a:pPr algn="ct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solidFill>
                      <a:srgbClr val="EFF3EA"/>
                    </a:solidFill>
                  </a:tcPr>
                </a:tc>
                <a:tc>
                  <a:txBody>
                    <a:bodyPr/>
                    <a:lstStyle/>
                    <a:p>
                      <a:pPr algn="ctr">
                        <a:lnSpc>
                          <a:spcPct val="115000"/>
                        </a:lnSpc>
                      </a:pPr>
                      <a:endParaRPr lang="en-GB" sz="1100" dirty="0">
                        <a:effectLst/>
                        <a:latin typeface="Calibri" panose="020F0502020204030204" pitchFamily="34" charset="0"/>
                        <a:cs typeface="Times New Roman" panose="02020603050405020304" pitchFamily="18" charset="0"/>
                      </a:endParaRPr>
                    </a:p>
                  </a:txBody>
                  <a:tcPr marL="75319" marR="75319" marT="37976" marB="37976">
                    <a:lnL>
                      <a:noFill/>
                    </a:lnL>
                    <a:lnR>
                      <a:noFill/>
                    </a:lnR>
                    <a:lnT>
                      <a:noFill/>
                    </a:lnT>
                    <a:lnB>
                      <a:noFill/>
                    </a:lnB>
                    <a:solidFill>
                      <a:srgbClr val="EFF3EA"/>
                    </a:solidFill>
                  </a:tcPr>
                </a:tc>
              </a:tr>
              <a:tr h="549228">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Lopez</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Bolivia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Alpaca wool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Melting glaciers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357" marR="68357" marT="9494" marB="0">
                    <a:lnL>
                      <a:noFill/>
                    </a:lnL>
                    <a:lnR>
                      <a:noFill/>
                    </a:lnR>
                    <a:lnT>
                      <a:noFill/>
                    </a:lnT>
                    <a:lnB>
                      <a:noFill/>
                    </a:lnB>
                  </a:tcPr>
                </a:tc>
                <a:tc>
                  <a:txBody>
                    <a:bodyPr/>
                    <a:lstStyle/>
                    <a:p>
                      <a:pPr algn="ctr">
                        <a:lnSpc>
                          <a:spcPct val="115000"/>
                        </a:lnSpc>
                        <a:spcAft>
                          <a:spcPts val="0"/>
                        </a:spcAft>
                      </a:pPr>
                      <a:r>
                        <a:rPr lang="en-GB" sz="13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tcPr>
                </a:tc>
                <a:tc>
                  <a:txBody>
                    <a:bodyPr/>
                    <a:lstStyle/>
                    <a:p>
                      <a:pPr algn="ctr">
                        <a:lnSpc>
                          <a:spcPct val="115000"/>
                        </a:lnSpc>
                      </a:pPr>
                      <a:endParaRPr lang="en-GB" sz="1100">
                        <a:effectLst/>
                        <a:latin typeface="Calibri" panose="020F0502020204030204" pitchFamily="34" charset="0"/>
                        <a:cs typeface="Times New Roman" panose="02020603050405020304" pitchFamily="18" charset="0"/>
                      </a:endParaRPr>
                    </a:p>
                  </a:txBody>
                  <a:tcPr marL="75319" marR="75319" marT="37976" marB="37976">
                    <a:lnL>
                      <a:noFill/>
                    </a:lnL>
                    <a:lnR>
                      <a:noFill/>
                    </a:lnR>
                    <a:lnT>
                      <a:noFill/>
                    </a:lnT>
                    <a:lnB>
                      <a:noFill/>
                    </a:lnB>
                  </a:tcPr>
                </a:tc>
              </a:tr>
              <a:tr h="549228">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Mendez</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solidFill>
                      <a:srgbClr val="EFF3EA"/>
                    </a:solidFill>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Ecuador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solidFill>
                      <a:srgbClr val="EFF3EA"/>
                    </a:solidFill>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Latex</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solidFill>
                      <a:srgbClr val="EFF3EA"/>
                    </a:solidFill>
                  </a:tcPr>
                </a:tc>
                <a:tc>
                  <a:txBody>
                    <a:bodyPr/>
                    <a:lstStyle/>
                    <a:p>
                      <a:pPr algn="ctr">
                        <a:lnSpc>
                          <a:spcPct val="115000"/>
                        </a:lnSpc>
                        <a:spcAft>
                          <a:spcPts val="0"/>
                        </a:spcAft>
                      </a:pPr>
                      <a:r>
                        <a:rPr lang="en-GB" sz="13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Deforestation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357" marR="68357" marT="9494" marB="0">
                    <a:lnL>
                      <a:noFill/>
                    </a:lnL>
                    <a:lnR>
                      <a:noFill/>
                    </a:lnR>
                    <a:lnT>
                      <a:noFill/>
                    </a:lnT>
                    <a:lnB>
                      <a:noFill/>
                    </a:lnB>
                    <a:solidFill>
                      <a:srgbClr val="EFF3EA"/>
                    </a:solidFill>
                  </a:tcPr>
                </a:tc>
                <a:tc>
                  <a:txBody>
                    <a:bodyPr/>
                    <a:lstStyle/>
                    <a:p>
                      <a:pPr algn="ctr">
                        <a:lnSpc>
                          <a:spcPct val="115000"/>
                        </a:lnSpc>
                        <a:spcAft>
                          <a:spcPts val="0"/>
                        </a:spcAft>
                      </a:pPr>
                      <a:r>
                        <a:rPr lang="en-GB" sz="13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a:noFill/>
                    </a:lnB>
                    <a:solidFill>
                      <a:srgbClr val="EFF3EA"/>
                    </a:solidFill>
                  </a:tcPr>
                </a:tc>
                <a:tc>
                  <a:txBody>
                    <a:bodyPr/>
                    <a:lstStyle/>
                    <a:p>
                      <a:pPr algn="ctr">
                        <a:lnSpc>
                          <a:spcPct val="115000"/>
                        </a:lnSpc>
                      </a:pPr>
                      <a:endParaRPr lang="en-GB" sz="1100">
                        <a:effectLst/>
                        <a:latin typeface="Calibri" panose="020F0502020204030204" pitchFamily="34" charset="0"/>
                        <a:cs typeface="Times New Roman" panose="02020603050405020304" pitchFamily="18" charset="0"/>
                      </a:endParaRPr>
                    </a:p>
                  </a:txBody>
                  <a:tcPr marL="75319" marR="75319" marT="37976" marB="37976">
                    <a:lnL>
                      <a:noFill/>
                    </a:lnL>
                    <a:lnR>
                      <a:noFill/>
                    </a:lnR>
                    <a:lnT>
                      <a:noFill/>
                    </a:lnT>
                    <a:lnB>
                      <a:noFill/>
                    </a:lnB>
                    <a:solidFill>
                      <a:srgbClr val="EFF3EA"/>
                    </a:solidFill>
                  </a:tcPr>
                </a:tc>
              </a:tr>
              <a:tr h="479736">
                <a:tc>
                  <a:txBody>
                    <a:bodyPr/>
                    <a:lstStyle/>
                    <a:p>
                      <a:pPr algn="ctr">
                        <a:lnSpc>
                          <a:spcPct val="115000"/>
                        </a:lnSpc>
                        <a:spcAft>
                          <a:spcPts val="0"/>
                        </a:spcAft>
                      </a:pPr>
                      <a:r>
                        <a:rPr lang="en-GB" sz="13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Navarro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GB" sz="13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Philippines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GB" sz="13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Flip flops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GB" sz="13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Storms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357" marR="68357" marT="9494"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GB" sz="13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$7.50</a:t>
                      </a:r>
                    </a:p>
                    <a:p>
                      <a:pPr algn="ct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6331" marR="56331" marT="9494"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pPr>
                      <a:endParaRPr lang="en-GB" sz="1100" dirty="0">
                        <a:effectLst/>
                        <a:latin typeface="Calibri" panose="020F0502020204030204" pitchFamily="34" charset="0"/>
                        <a:cs typeface="Times New Roman" panose="02020603050405020304" pitchFamily="18" charset="0"/>
                      </a:endParaRPr>
                    </a:p>
                  </a:txBody>
                  <a:tcPr marL="75319" marR="75319" marT="37976" marB="37976">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28661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1322</TotalTime>
  <Words>216</Words>
  <Application>Microsoft Office PowerPoint</Application>
  <PresentationFormat>Custom</PresentationFormat>
  <Paragraphs>93</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Times New Roman</vt:lpstr>
      <vt:lpstr>Verdana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David</dc:creator>
  <cp:lastModifiedBy>Lucy Jardine</cp:lastModifiedBy>
  <cp:revision>352</cp:revision>
  <cp:lastPrinted>2015-02-10T15:41:37Z</cp:lastPrinted>
  <dcterms:created xsi:type="dcterms:W3CDTF">2014-10-25T11:44:40Z</dcterms:created>
  <dcterms:modified xsi:type="dcterms:W3CDTF">2015-08-27T16:01:31Z</dcterms:modified>
</cp:coreProperties>
</file>