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7" r:id="rId6"/>
    <p:sldId id="264" r:id="rId7"/>
    <p:sldId id="261" r:id="rId8"/>
    <p:sldId id="265" r:id="rId9"/>
    <p:sldId id="263" r:id="rId10"/>
    <p:sldId id="262" r:id="rId11"/>
    <p:sldId id="259" r:id="rId12"/>
    <p:sldId id="266"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447A"/>
    <a:srgbClr val="E70033"/>
    <a:srgbClr val="00B1AC"/>
    <a:srgbClr val="8FD400"/>
    <a:srgbClr val="FFC82E"/>
    <a:srgbClr val="047AAE"/>
    <a:srgbClr val="0727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0713" autoAdjust="0"/>
  </p:normalViewPr>
  <p:slideViewPr>
    <p:cSldViewPr>
      <p:cViewPr>
        <p:scale>
          <a:sx n="66" d="100"/>
          <a:sy n="66" d="100"/>
        </p:scale>
        <p:origin x="-954"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8D4283-3C69-4E3E-BB0C-6C58EFC5103C}" type="datetimeFigureOut">
              <a:rPr lang="en-GB"/>
              <a:pPr>
                <a:defRPr/>
              </a:pPr>
              <a:t>29/02/2012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85D8A4-F96E-41F4-86F2-DBED536B98A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eaLnBrk="1" hangingPunct="1">
              <a:spcBef>
                <a:spcPct val="0"/>
              </a:spcBef>
            </a:pPr>
            <a:endParaRPr lang="en-GB" smtClean="0"/>
          </a:p>
          <a:p>
            <a:pPr eaLnBrk="1" hangingPunct="1">
              <a:spcBef>
                <a:spcPct val="0"/>
              </a:spcBef>
            </a:pPr>
            <a:endParaRPr lang="en-GB"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8AF73-F0FB-4064-A89D-13FC7459D415}"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D4091-96F0-4A1D-8841-897B20BA5C9C}"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lnSpcReduction="10000"/>
          </a:bodyPr>
          <a:lstStyle/>
          <a:p>
            <a:pPr eaLnBrk="1" fontAlgn="auto" hangingPunct="1">
              <a:spcBef>
                <a:spcPts val="0"/>
              </a:spcBef>
              <a:spcAft>
                <a:spcPts val="0"/>
              </a:spcAft>
              <a:defRPr/>
            </a:pPr>
            <a:r>
              <a:rPr lang="en-GB" dirty="0" smtClean="0"/>
              <a:t>CAFOD works with all people because God made all people equal.</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Mozambique </a:t>
            </a:r>
          </a:p>
          <a:p>
            <a:pPr eaLnBrk="1" fontAlgn="auto" hangingPunct="1">
              <a:spcBef>
                <a:spcPts val="0"/>
              </a:spcBef>
              <a:spcAft>
                <a:spcPts val="0"/>
              </a:spcAft>
              <a:defRPr/>
            </a:pPr>
            <a:r>
              <a:rPr lang="en-GB" dirty="0" smtClean="0"/>
              <a:t>PHOTOGRAPHER: Annie </a:t>
            </a:r>
            <a:r>
              <a:rPr lang="en-GB" dirty="0" err="1" smtClean="0"/>
              <a:t>Bungeroth</a:t>
            </a:r>
            <a:r>
              <a:rPr lang="en-GB" dirty="0" smtClean="0"/>
              <a:t> </a:t>
            </a:r>
          </a:p>
          <a:p>
            <a:pPr eaLnBrk="1" fontAlgn="auto" hangingPunct="1">
              <a:spcBef>
                <a:spcPts val="0"/>
              </a:spcBef>
              <a:spcAft>
                <a:spcPts val="0"/>
              </a:spcAft>
              <a:defRPr/>
            </a:pPr>
            <a:r>
              <a:rPr lang="en-GB" dirty="0" smtClean="0"/>
              <a:t>Sister Susannah with children from the play school. The resettlement project </a:t>
            </a:r>
            <a:r>
              <a:rPr lang="en-GB" dirty="0" err="1" smtClean="0"/>
              <a:t>rehoused</a:t>
            </a:r>
            <a:r>
              <a:rPr lang="en-GB" dirty="0" smtClean="0"/>
              <a:t> 1,777 families from </a:t>
            </a:r>
            <a:r>
              <a:rPr lang="en-GB" dirty="0" err="1" smtClean="0"/>
              <a:t>Chamanculo</a:t>
            </a:r>
            <a:r>
              <a:rPr lang="en-GB" dirty="0" smtClean="0"/>
              <a:t> to a higher ground after the floods. The programme introduced homes, trees, plants, fields, electricity supply, wells &amp; 3 schools. These are a kindergarten, primary &amp; "professional" school for learning trades.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Sri Lanka </a:t>
            </a:r>
          </a:p>
          <a:p>
            <a:pPr eaLnBrk="1" fontAlgn="auto" hangingPunct="1">
              <a:spcBef>
                <a:spcPts val="0"/>
              </a:spcBef>
              <a:spcAft>
                <a:spcPts val="0"/>
              </a:spcAft>
              <a:defRPr/>
            </a:pPr>
            <a:r>
              <a:rPr lang="en-GB" dirty="0" smtClean="0"/>
              <a:t>PHOTOGRAPHER: David Snyder </a:t>
            </a:r>
          </a:p>
          <a:p>
            <a:pPr eaLnBrk="1" fontAlgn="auto" hangingPunct="1">
              <a:spcBef>
                <a:spcPts val="0"/>
              </a:spcBef>
              <a:spcAft>
                <a:spcPts val="0"/>
              </a:spcAft>
              <a:defRPr/>
            </a:pPr>
            <a:r>
              <a:rPr lang="en-GB" dirty="0" smtClean="0"/>
              <a:t>Young students in one of the older classrooms of the </a:t>
            </a:r>
            <a:r>
              <a:rPr lang="en-GB" dirty="0" err="1" smtClean="0"/>
              <a:t>Zahira</a:t>
            </a:r>
            <a:r>
              <a:rPr lang="en-GB" dirty="0" smtClean="0"/>
              <a:t> Muslim College. Caritas Sri Lanka supported the school with both a new classroom building and leadership training for its older students after the tsunami destroyed several buildings on the campus.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Brazil </a:t>
            </a:r>
          </a:p>
          <a:p>
            <a:pPr eaLnBrk="1" fontAlgn="auto" hangingPunct="1">
              <a:spcBef>
                <a:spcPts val="0"/>
              </a:spcBef>
              <a:spcAft>
                <a:spcPts val="0"/>
              </a:spcAft>
              <a:defRPr/>
            </a:pPr>
            <a:r>
              <a:rPr lang="en-GB" dirty="0" smtClean="0"/>
              <a:t>PHOTOGRAPHER: CAFOD Staff Photographer </a:t>
            </a:r>
          </a:p>
          <a:p>
            <a:pPr eaLnBrk="1" fontAlgn="auto" hangingPunct="1">
              <a:spcBef>
                <a:spcPts val="0"/>
              </a:spcBef>
              <a:spcAft>
                <a:spcPts val="0"/>
              </a:spcAft>
              <a:defRPr/>
            </a:pPr>
            <a:r>
              <a:rPr lang="en-GB" dirty="0" smtClean="0"/>
              <a:t>CAFOD and partner CIMI </a:t>
            </a:r>
            <a:r>
              <a:rPr lang="en-GB" dirty="0" err="1" smtClean="0"/>
              <a:t>Tefé</a:t>
            </a:r>
            <a:r>
              <a:rPr lang="en-GB" dirty="0" smtClean="0"/>
              <a:t> train indigenous participants from the community of Porto Praia how to plan, film and direct films about the issues that are affecting their community, which will be used to lobby local decision makers.</a:t>
            </a: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C77833-4987-422D-A217-0E3F6801D269}"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spcBef>
                <a:spcPct val="50000"/>
              </a:spcBef>
            </a:pPr>
            <a:r>
              <a:rPr lang="en-GB" smtClean="0">
                <a:latin typeface="Verdana" pitchFamily="34" charset="0"/>
              </a:rPr>
              <a:t> Carmen and her family live in Haiti. They survived the earthquake in January 2010. CAFOD is working to make sure they have the things they need.</a:t>
            </a:r>
          </a:p>
          <a:p>
            <a:pPr eaLnBrk="1" hangingPunct="1">
              <a:spcBef>
                <a:spcPct val="50000"/>
              </a:spcBef>
            </a:pPr>
            <a:r>
              <a:rPr lang="en-GB" smtClean="0"/>
              <a:t>PHOTOGRAPHER: CAFOD Staff Photographer</a:t>
            </a:r>
            <a:endParaRPr lang="en-GB" smtClean="0">
              <a:latin typeface="Verdana" pitchFamily="34" charset="0"/>
            </a:endParaRP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C7DBB-95A9-4DB8-9816-B81993209761}"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r>
              <a:rPr lang="en-GB" smtClean="0"/>
              <a:t>Children holding hands at Glory Primary School, Kibera, Nairobi (Kenya). CAFOD funds an after-school Peace Club in Glory Primary School, Laini Saba, where the children do songs, poetry and drama around the issue of peace, as part of our Youth Building Bridges for Peace in Kibera project.</a:t>
            </a:r>
          </a:p>
          <a:p>
            <a:pPr eaLnBrk="1" hangingPunct="1">
              <a:spcBef>
                <a:spcPct val="0"/>
              </a:spcBef>
            </a:pPr>
            <a:r>
              <a:rPr lang="en-GB" smtClean="0"/>
              <a:t>PHOTOGRAPHER: Riccardo Gangale</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C3772-78B9-40EE-8378-EBA0AD57FE1E}"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r>
              <a:rPr lang="en-GB" smtClean="0"/>
              <a:t>Pictures of our brothers and sisters taking care of God’s world:</a:t>
            </a:r>
          </a:p>
          <a:p>
            <a:pPr eaLnBrk="1" hangingPunct="1">
              <a:spcBef>
                <a:spcPct val="0"/>
              </a:spcBef>
            </a:pPr>
            <a:endParaRPr lang="en-GB" smtClean="0"/>
          </a:p>
          <a:p>
            <a:pPr eaLnBrk="1" hangingPunct="1">
              <a:spcBef>
                <a:spcPct val="0"/>
              </a:spcBef>
            </a:pPr>
            <a:r>
              <a:rPr lang="en-GB" smtClean="0"/>
              <a:t>In Bolivia Aurelia Mamani, 33yrs, and her daughter Daisy, 7yrs, preparing alpaca for shearing. The wool is sold at market in La Paz to earn money to buy rice, sugar and oil, although Aurelia keeps some wool to weave into clothes and blankets.PHOTOGRAPHER: Luis Eduardo Galdieri </a:t>
            </a:r>
          </a:p>
          <a:p>
            <a:pPr eaLnBrk="1" hangingPunct="1">
              <a:spcBef>
                <a:spcPct val="0"/>
              </a:spcBef>
            </a:pPr>
            <a:endParaRPr lang="en-GB" smtClean="0"/>
          </a:p>
          <a:p>
            <a:pPr eaLnBrk="1" hangingPunct="1">
              <a:spcBef>
                <a:spcPct val="0"/>
              </a:spcBef>
            </a:pPr>
            <a:r>
              <a:rPr lang="en-GB" smtClean="0"/>
              <a:t>Azmera, 4 years old, gets water with her mother in Biera village, North Ethiopia. Photo credit: Ataklti Mulu</a:t>
            </a:r>
          </a:p>
          <a:p>
            <a:pPr eaLnBrk="1" hangingPunct="1">
              <a:spcBef>
                <a:spcPct val="0"/>
              </a:spcBef>
            </a:pPr>
            <a:r>
              <a:rPr lang="en-GB" smtClean="0"/>
              <a:t> </a:t>
            </a:r>
          </a:p>
          <a:p>
            <a:pPr eaLnBrk="1" hangingPunct="1">
              <a:spcBef>
                <a:spcPct val="0"/>
              </a:spcBef>
            </a:pPr>
            <a:r>
              <a:rPr lang="en-GB" smtClean="0"/>
              <a:t>Two girls holding chickens in Florencia, Colombia. Photo credit: Paul Smith</a:t>
            </a:r>
          </a:p>
          <a:p>
            <a:pPr eaLnBrk="1" hangingPunct="1">
              <a:spcBef>
                <a:spcPct val="0"/>
              </a:spcBef>
            </a:pPr>
            <a:endParaRPr lang="en-GB" smtClean="0"/>
          </a:p>
          <a:p>
            <a:pPr eaLnBrk="1" hangingPunct="1">
              <a:spcBef>
                <a:spcPct val="0"/>
              </a:spcBef>
            </a:pPr>
            <a:r>
              <a:rPr lang="en-GB" smtClean="0"/>
              <a:t>In Brazil, children and young people prepare for the Christmas celebrations with workshops in stilt walking, dance, singing, music and costume making. The children will perform a Nativity display for parents and people in the community, using traditional songs, costumes, dances and music from the region. The aim of this is to encourage the local community to celebrate their local culture and take pride in the positive aspects of their community. PHOTOGRAPHER: CAFOD Staff Photographer</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30FAB-166F-4476-BD8C-4C073C4718A7}"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r>
              <a:rPr lang="en-GB" smtClean="0"/>
              <a:t>Mexico </a:t>
            </a:r>
          </a:p>
          <a:p>
            <a:pPr eaLnBrk="1" hangingPunct="1">
              <a:spcBef>
                <a:spcPct val="0"/>
              </a:spcBef>
            </a:pPr>
            <a:r>
              <a:rPr lang="en-GB" smtClean="0"/>
              <a:t>PHOTOGRAPHER: Marcella Haddad </a:t>
            </a:r>
          </a:p>
          <a:p>
            <a:pPr eaLnBrk="1" hangingPunct="1">
              <a:spcBef>
                <a:spcPct val="0"/>
              </a:spcBef>
            </a:pPr>
            <a:r>
              <a:rPr lang="en-GB" smtClean="0"/>
              <a:t>Prayers every morning in church of Virgin of Guadelupe during 3 day village fiesta. Indigenous Tseltal Mexicans, from Maya group. Catholics. Livelihoods threatened by coffee price collapse. People suffer discrimination + violence. Fomento educational work includes farming, human rights, health, protecting indigenous culture, women.</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91A69E-6814-436B-A967-71C5DE6D142D}"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en-GB" smtClean="0"/>
          </a:p>
          <a:p>
            <a:pPr eaLnBrk="1" hangingPunct="1">
              <a:spcBef>
                <a:spcPct val="0"/>
              </a:spcBef>
            </a:pPr>
            <a:endParaRPr lang="en-GB"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1C27C8-5849-4B89-BB71-922D9A79D332}" type="slidenum">
              <a:rPr lang="en-GB" smtClean="0"/>
              <a:pPr fontAlgn="base">
                <a:spcBef>
                  <a:spcPct val="0"/>
                </a:spcBef>
                <a:spcAft>
                  <a:spcPct val="0"/>
                </a:spcAft>
                <a:defRPr/>
              </a:pPr>
              <a:t>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98F7F75-7E9C-484F-947E-81A4718BF114}" type="datetimeFigureOut">
              <a:rPr lang="en-GB"/>
              <a:pPr>
                <a:defRPr/>
              </a:pPr>
              <a:t>29/02/2012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CE850E-12E6-4E6E-A3D1-14D4B99458D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2E50782-09D7-41C7-A5A8-9E0AAA263116}" type="datetimeFigureOut">
              <a:rPr lang="en-GB"/>
              <a:pPr>
                <a:defRPr/>
              </a:pPr>
              <a:t>29/02/2012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6ED078-E551-41C4-84F0-AA8D561C0DA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B745754-824D-4086-AD5A-A750940BA285}" type="datetimeFigureOut">
              <a:rPr lang="en-GB"/>
              <a:pPr>
                <a:defRPr/>
              </a:pPr>
              <a:t>29/02/2012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778F3E-DF02-48ED-90D6-239C64AD485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D424D6-6F3F-49F9-833E-67344E175E48}" type="datetimeFigureOut">
              <a:rPr lang="en-GB"/>
              <a:pPr>
                <a:defRPr/>
              </a:pPr>
              <a:t>29/02/2012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71D16E-64E3-4086-9102-0B0FB0C58AC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4AA3802-3C9A-4E5F-A118-D3643CE7C8A7}" type="datetimeFigureOut">
              <a:rPr lang="en-GB"/>
              <a:pPr>
                <a:defRPr/>
              </a:pPr>
              <a:t>29/02/2012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7E8BA9-BFB9-4475-89CA-14783EC4BE2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DFC66FC-315C-4F2E-BDD1-A46684FD1B2B}" type="datetimeFigureOut">
              <a:rPr lang="en-GB"/>
              <a:pPr>
                <a:defRPr/>
              </a:pPr>
              <a:t>29/02/2012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2C3B9C-969B-43C5-BD13-FA3136D6A58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0A37EEB-7DC8-4E3D-8AAB-D55BBD1E6AEB}" type="datetimeFigureOut">
              <a:rPr lang="en-GB"/>
              <a:pPr>
                <a:defRPr/>
              </a:pPr>
              <a:t>29/02/2012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6D02B3-57AE-44D3-9410-3C58E8C95DB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0AB7F0-8732-4048-96B6-DF5DBDC1C900}" type="datetimeFigureOut">
              <a:rPr lang="en-GB"/>
              <a:pPr>
                <a:defRPr/>
              </a:pPr>
              <a:t>29/02/2012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A31F451-10FA-44C8-8E69-6E0B2CB01F5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DF74D0-8325-4284-BD7B-17BED5455799}" type="datetimeFigureOut">
              <a:rPr lang="en-GB"/>
              <a:pPr>
                <a:defRPr/>
              </a:pPr>
              <a:t>29/02/2012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53C549F-AC55-42AD-A315-AAAAB612341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478D07-E2A4-480D-A539-17CFA5B7DDD5}" type="datetimeFigureOut">
              <a:rPr lang="en-GB"/>
              <a:pPr>
                <a:defRPr/>
              </a:pPr>
              <a:t>29/02/2012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B33D9BD-3A57-4788-8361-769B58EA96E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82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A9BE15-11C6-4475-9678-33C70116057D}" type="datetimeFigureOut">
              <a:rPr lang="en-GB"/>
              <a:pPr>
                <a:defRPr/>
              </a:pPr>
              <a:t>29/02/2012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E357C4-F658-41D2-A428-4193C0EA3B5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2.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airtrade recipes title page red2.jpg"/>
          <p:cNvPicPr>
            <a:picLocks noChangeAspect="1"/>
          </p:cNvPicPr>
          <p:nvPr/>
        </p:nvPicPr>
        <p:blipFill>
          <a:blip r:embed="rId3" cstate="print"/>
          <a:stretch>
            <a:fillRect/>
          </a:stretch>
        </p:blipFill>
        <p:spPr>
          <a:xfrm>
            <a:off x="0" y="0"/>
            <a:ext cx="9144000" cy="6848892"/>
          </a:xfrm>
          <a:prstGeom prst="rect">
            <a:avLst/>
          </a:prstGeom>
        </p:spPr>
      </p:pic>
      <p:pic>
        <p:nvPicPr>
          <p:cNvPr id="2051" name="Picture 31"/>
          <p:cNvPicPr>
            <a:picLocks noChangeAspect="1" noChangeArrowheads="1"/>
          </p:cNvPicPr>
          <p:nvPr/>
        </p:nvPicPr>
        <p:blipFill>
          <a:blip r:embed="rId4" cstate="print"/>
          <a:srcRect/>
          <a:stretch>
            <a:fillRect/>
          </a:stretch>
        </p:blipFill>
        <p:spPr bwMode="auto">
          <a:xfrm>
            <a:off x="0" y="0"/>
            <a:ext cx="9144000" cy="1038225"/>
          </a:xfrm>
          <a:prstGeom prst="rect">
            <a:avLst/>
          </a:prstGeom>
          <a:noFill/>
          <a:ln w="9525">
            <a:noFill/>
            <a:miter lim="800000"/>
            <a:headEnd/>
            <a:tailEnd/>
          </a:ln>
        </p:spPr>
      </p:pic>
      <p:pic>
        <p:nvPicPr>
          <p:cNvPr id="9" name="Picture 8" descr="little-guy-3.png"/>
          <p:cNvPicPr>
            <a:picLocks noChangeAspect="1"/>
          </p:cNvPicPr>
          <p:nvPr/>
        </p:nvPicPr>
        <p:blipFill>
          <a:blip r:embed="rId5" cstate="print"/>
          <a:stretch>
            <a:fillRect/>
          </a:stretch>
        </p:blipFill>
        <p:spPr>
          <a:xfrm>
            <a:off x="7092280" y="4581128"/>
            <a:ext cx="1826041" cy="2093753"/>
          </a:xfrm>
          <a:prstGeom prst="rect">
            <a:avLst/>
          </a:prstGeom>
        </p:spPr>
      </p:pic>
      <p:pic>
        <p:nvPicPr>
          <p:cNvPr id="12" name="Picture 11" descr="white-star.png"/>
          <p:cNvPicPr>
            <a:picLocks noChangeAspect="1"/>
          </p:cNvPicPr>
          <p:nvPr/>
        </p:nvPicPr>
        <p:blipFill>
          <a:blip r:embed="rId6" cstate="print"/>
          <a:stretch>
            <a:fillRect/>
          </a:stretch>
        </p:blipFill>
        <p:spPr>
          <a:xfrm>
            <a:off x="251520" y="908720"/>
            <a:ext cx="1667556" cy="1933739"/>
          </a:xfrm>
          <a:prstGeom prst="rect">
            <a:avLst/>
          </a:prstGeom>
        </p:spPr>
      </p:pic>
      <p:pic>
        <p:nvPicPr>
          <p:cNvPr id="16" name="Picture 15" descr="white-star.png"/>
          <p:cNvPicPr>
            <a:picLocks noChangeAspect="1"/>
          </p:cNvPicPr>
          <p:nvPr/>
        </p:nvPicPr>
        <p:blipFill>
          <a:blip r:embed="rId6" cstate="print"/>
          <a:stretch>
            <a:fillRect/>
          </a:stretch>
        </p:blipFill>
        <p:spPr>
          <a:xfrm>
            <a:off x="6300192" y="1196752"/>
            <a:ext cx="1348036" cy="1563216"/>
          </a:xfrm>
          <a:prstGeom prst="rect">
            <a:avLst/>
          </a:prstGeom>
        </p:spPr>
      </p:pic>
      <p:pic>
        <p:nvPicPr>
          <p:cNvPr id="8" name="Picture 7" descr="little-guy.png"/>
          <p:cNvPicPr>
            <a:picLocks noChangeAspect="1"/>
          </p:cNvPicPr>
          <p:nvPr/>
        </p:nvPicPr>
        <p:blipFill>
          <a:blip r:embed="rId7" cstate="print"/>
          <a:stretch>
            <a:fillRect/>
          </a:stretch>
        </p:blipFill>
        <p:spPr>
          <a:xfrm>
            <a:off x="0" y="4581128"/>
            <a:ext cx="2576927" cy="2093753"/>
          </a:xfrm>
          <a:prstGeom prst="rect">
            <a:avLst/>
          </a:prstGeom>
        </p:spPr>
      </p:pic>
      <p:sp>
        <p:nvSpPr>
          <p:cNvPr id="10" name="TextBox 9"/>
          <p:cNvSpPr txBox="1"/>
          <p:nvPr/>
        </p:nvSpPr>
        <p:spPr>
          <a:xfrm>
            <a:off x="7263076" y="6496316"/>
            <a:ext cx="2664296" cy="261610"/>
          </a:xfrm>
          <a:prstGeom prst="rect">
            <a:avLst/>
          </a:prstGeom>
          <a:noFill/>
        </p:spPr>
        <p:txBody>
          <a:bodyPr wrap="square" rtlCol="0">
            <a:spAutoFit/>
          </a:bodyPr>
          <a:lstStyle/>
          <a:p>
            <a:r>
              <a:rPr lang="en-GB" sz="1100" dirty="0" smtClean="0">
                <a:latin typeface="Verdana" pitchFamily="34" charset="0"/>
                <a:ea typeface="Verdana" pitchFamily="34" charset="0"/>
                <a:cs typeface="Verdana" pitchFamily="34" charset="0"/>
              </a:rPr>
              <a:t>Reception  Our World</a:t>
            </a:r>
            <a:endParaRPr lang="en-GB" sz="110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35225"/>
          <p:cNvPicPr>
            <a:picLocks noChangeAspect="1" noChangeArrowheads="1"/>
          </p:cNvPicPr>
          <p:nvPr/>
        </p:nvPicPr>
        <p:blipFill>
          <a:blip r:embed="rId3" cstate="print"/>
          <a:srcRect r="7421"/>
          <a:stretch>
            <a:fillRect/>
          </a:stretch>
        </p:blipFill>
        <p:spPr bwMode="auto">
          <a:xfrm>
            <a:off x="5045040" y="0"/>
            <a:ext cx="4098960" cy="3192463"/>
          </a:xfrm>
          <a:prstGeom prst="rect">
            <a:avLst/>
          </a:prstGeom>
          <a:noFill/>
          <a:ln w="9525">
            <a:noFill/>
            <a:miter lim="800000"/>
            <a:headEnd/>
            <a:tailEnd/>
          </a:ln>
        </p:spPr>
      </p:pic>
      <p:pic>
        <p:nvPicPr>
          <p:cNvPr id="24" name="Picture 23" descr="Peru_Simon Rawles"/>
          <p:cNvPicPr>
            <a:picLocks noChangeAspect="1" noChangeArrowheads="1"/>
          </p:cNvPicPr>
          <p:nvPr/>
        </p:nvPicPr>
        <p:blipFill>
          <a:blip r:embed="rId4" cstate="print"/>
          <a:srcRect t="5867"/>
          <a:stretch>
            <a:fillRect/>
          </a:stretch>
        </p:blipFill>
        <p:spPr bwMode="auto">
          <a:xfrm>
            <a:off x="0" y="0"/>
            <a:ext cx="3352800" cy="4701194"/>
          </a:xfrm>
          <a:prstGeom prst="rect">
            <a:avLst/>
          </a:prstGeom>
          <a:noFill/>
          <a:ln w="9525">
            <a:noFill/>
            <a:miter lim="800000"/>
            <a:headEnd/>
            <a:tailEnd/>
          </a:ln>
        </p:spPr>
      </p:pic>
      <p:pic>
        <p:nvPicPr>
          <p:cNvPr id="25" name="Picture 16" descr="PMW_C5_day4home__0044"/>
          <p:cNvPicPr>
            <a:picLocks noChangeAspect="1" noChangeArrowheads="1"/>
          </p:cNvPicPr>
          <p:nvPr/>
        </p:nvPicPr>
        <p:blipFill>
          <a:blip r:embed="rId5" cstate="print"/>
          <a:srcRect/>
          <a:stretch>
            <a:fillRect/>
          </a:stretch>
        </p:blipFill>
        <p:spPr bwMode="auto">
          <a:xfrm>
            <a:off x="3571868" y="4132263"/>
            <a:ext cx="3635375" cy="2725737"/>
          </a:xfrm>
          <a:prstGeom prst="rect">
            <a:avLst/>
          </a:prstGeom>
          <a:noFill/>
          <a:ln w="9525">
            <a:noFill/>
            <a:miter lim="800000"/>
            <a:headEnd/>
            <a:tailEnd/>
          </a:ln>
        </p:spPr>
      </p:pic>
      <p:pic>
        <p:nvPicPr>
          <p:cNvPr id="26" name="Picture 17" descr="KMW_C16_day2home_0015"/>
          <p:cNvPicPr>
            <a:picLocks noChangeAspect="1" noChangeArrowheads="1"/>
          </p:cNvPicPr>
          <p:nvPr/>
        </p:nvPicPr>
        <p:blipFill>
          <a:blip r:embed="rId6" cstate="print"/>
          <a:srcRect/>
          <a:stretch>
            <a:fillRect/>
          </a:stretch>
        </p:blipFill>
        <p:spPr bwMode="auto">
          <a:xfrm>
            <a:off x="6072198" y="2703537"/>
            <a:ext cx="3116309" cy="4154487"/>
          </a:xfrm>
          <a:prstGeom prst="rect">
            <a:avLst/>
          </a:prstGeom>
          <a:noFill/>
          <a:ln w="9525">
            <a:noFill/>
            <a:miter lim="800000"/>
            <a:headEnd/>
            <a:tailEnd/>
          </a:ln>
        </p:spPr>
      </p:pic>
      <p:pic>
        <p:nvPicPr>
          <p:cNvPr id="27" name="Picture 18" descr="KMW_C05 Home Jessica (1)"/>
          <p:cNvPicPr>
            <a:picLocks noChangeAspect="1" noChangeArrowheads="1"/>
          </p:cNvPicPr>
          <p:nvPr/>
        </p:nvPicPr>
        <p:blipFill>
          <a:blip r:embed="rId7" cstate="print"/>
          <a:srcRect l="12402" r="21451"/>
          <a:stretch>
            <a:fillRect/>
          </a:stretch>
        </p:blipFill>
        <p:spPr bwMode="auto">
          <a:xfrm>
            <a:off x="3286116" y="0"/>
            <a:ext cx="2286016" cy="2698750"/>
          </a:xfrm>
          <a:prstGeom prst="rect">
            <a:avLst/>
          </a:prstGeom>
          <a:noFill/>
          <a:ln w="9525">
            <a:noFill/>
            <a:miter lim="800000"/>
            <a:headEnd/>
            <a:tailEnd/>
          </a:ln>
        </p:spPr>
      </p:pic>
      <p:pic>
        <p:nvPicPr>
          <p:cNvPr id="28" name="Picture 22" descr="33220"/>
          <p:cNvPicPr>
            <a:picLocks noChangeAspect="1" noChangeArrowheads="1"/>
          </p:cNvPicPr>
          <p:nvPr/>
        </p:nvPicPr>
        <p:blipFill>
          <a:blip r:embed="rId8" cstate="print"/>
          <a:srcRect t="20374"/>
          <a:stretch>
            <a:fillRect/>
          </a:stretch>
        </p:blipFill>
        <p:spPr bwMode="auto">
          <a:xfrm>
            <a:off x="0" y="4214818"/>
            <a:ext cx="3743325" cy="2643182"/>
          </a:xfrm>
          <a:prstGeom prst="rect">
            <a:avLst/>
          </a:prstGeom>
          <a:noFill/>
          <a:ln w="9525">
            <a:noFill/>
            <a:miter lim="800000"/>
            <a:headEnd/>
            <a:tailEnd/>
          </a:ln>
        </p:spPr>
      </p:pic>
      <p:pic>
        <p:nvPicPr>
          <p:cNvPr id="10" name="Picture 9" descr="small-border.png"/>
          <p:cNvPicPr>
            <a:picLocks noChangeAspect="1"/>
          </p:cNvPicPr>
          <p:nvPr/>
        </p:nvPicPr>
        <p:blipFill>
          <a:blip r:embed="rId9" cstate="print"/>
          <a:srcRect l="33594" t="31225" r="31250" b="31225"/>
          <a:stretch>
            <a:fillRect/>
          </a:stretch>
        </p:blipFill>
        <p:spPr>
          <a:xfrm>
            <a:off x="2771800" y="2060848"/>
            <a:ext cx="3589745" cy="2871796"/>
          </a:xfrm>
          <a:prstGeom prst="rect">
            <a:avLst/>
          </a:prstGeom>
        </p:spPr>
      </p:pic>
      <p:sp>
        <p:nvSpPr>
          <p:cNvPr id="3082" name="Rectangle 14"/>
          <p:cNvSpPr>
            <a:spLocks noChangeArrowheads="1"/>
          </p:cNvSpPr>
          <p:nvPr/>
        </p:nvSpPr>
        <p:spPr bwMode="auto">
          <a:xfrm>
            <a:off x="1913130" y="2564904"/>
            <a:ext cx="5467182" cy="1871957"/>
          </a:xfrm>
          <a:prstGeom prst="rect">
            <a:avLst/>
          </a:prstGeom>
          <a:noFill/>
          <a:ln w="9525">
            <a:noFill/>
            <a:miter lim="800000"/>
            <a:headEnd/>
            <a:tailEnd/>
          </a:ln>
        </p:spPr>
        <p:txBody>
          <a:bodyPr>
            <a:spAutoFit/>
          </a:bodyPr>
          <a:lstStyle/>
          <a:p>
            <a:pPr algn="ctr">
              <a:spcBef>
                <a:spcPct val="50000"/>
              </a:spcBef>
            </a:pPr>
            <a:r>
              <a:rPr lang="en-GB" sz="2800" b="1" dirty="0">
                <a:latin typeface="Verdana" pitchFamily="34" charset="0"/>
                <a:ea typeface="Verdana" pitchFamily="34" charset="0"/>
                <a:cs typeface="Verdana" pitchFamily="34" charset="0"/>
              </a:rPr>
              <a:t>We are all </a:t>
            </a:r>
            <a:r>
              <a:rPr lang="en-GB" sz="2800" b="1" dirty="0" smtClean="0">
                <a:latin typeface="Verdana" pitchFamily="34" charset="0"/>
                <a:ea typeface="Verdana" pitchFamily="34" charset="0"/>
                <a:cs typeface="Verdana" pitchFamily="34" charset="0"/>
              </a:rPr>
              <a:t/>
            </a:r>
            <a:br>
              <a:rPr lang="en-GB" sz="2800" b="1" dirty="0" smtClean="0">
                <a:latin typeface="Verdana" pitchFamily="34" charset="0"/>
                <a:ea typeface="Verdana" pitchFamily="34" charset="0"/>
                <a:cs typeface="Verdana" pitchFamily="34" charset="0"/>
              </a:rPr>
            </a:br>
            <a:r>
              <a:rPr lang="en-GB" sz="2800" b="1" dirty="0" smtClean="0">
                <a:latin typeface="Verdana" pitchFamily="34" charset="0"/>
                <a:ea typeface="Verdana" pitchFamily="34" charset="0"/>
                <a:cs typeface="Verdana" pitchFamily="34" charset="0"/>
              </a:rPr>
              <a:t>part of God’s </a:t>
            </a:r>
            <a:r>
              <a:rPr lang="en-GB" sz="2800" b="1" dirty="0">
                <a:latin typeface="Verdana" pitchFamily="34" charset="0"/>
                <a:ea typeface="Verdana" pitchFamily="34" charset="0"/>
                <a:cs typeface="Verdana" pitchFamily="34" charset="0"/>
              </a:rPr>
              <a:t/>
            </a:r>
            <a:br>
              <a:rPr lang="en-GB" sz="2800" b="1" dirty="0">
                <a:latin typeface="Verdana" pitchFamily="34" charset="0"/>
                <a:ea typeface="Verdana" pitchFamily="34" charset="0"/>
                <a:cs typeface="Verdana" pitchFamily="34" charset="0"/>
              </a:rPr>
            </a:br>
            <a:r>
              <a:rPr lang="en-GB" sz="2800" b="1" dirty="0">
                <a:solidFill>
                  <a:srgbClr val="E70033"/>
                </a:solidFill>
                <a:latin typeface="Verdana" pitchFamily="34" charset="0"/>
                <a:ea typeface="Verdana" pitchFamily="34" charset="0"/>
                <a:cs typeface="Verdana" pitchFamily="34" charset="0"/>
              </a:rPr>
              <a:t>GLOBAL</a:t>
            </a:r>
            <a:r>
              <a:rPr lang="en-GB" sz="2800" b="1" dirty="0">
                <a:latin typeface="Verdana" pitchFamily="34" charset="0"/>
                <a:ea typeface="Verdana" pitchFamily="34" charset="0"/>
                <a:cs typeface="Verdana" pitchFamily="34" charset="0"/>
              </a:rPr>
              <a:t> </a:t>
            </a:r>
            <a:br>
              <a:rPr lang="en-GB" sz="2800" b="1" dirty="0">
                <a:latin typeface="Verdana" pitchFamily="34" charset="0"/>
                <a:ea typeface="Verdana" pitchFamily="34" charset="0"/>
                <a:cs typeface="Verdana" pitchFamily="34" charset="0"/>
              </a:rPr>
            </a:br>
            <a:r>
              <a:rPr lang="en-GB" sz="2800" b="1" dirty="0">
                <a:latin typeface="Verdana" pitchFamily="34" charset="0"/>
                <a:ea typeface="Verdana" pitchFamily="34" charset="0"/>
                <a:cs typeface="Verdana" pitchFamily="34" charset="0"/>
              </a:rPr>
              <a:t>Family!</a:t>
            </a:r>
            <a:r>
              <a:rPr lang="en-GB" sz="2800" dirty="0">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Users\gsalter\AppData\Local\Microsoft\Windows\Temporary Internet Files\Content.IE5\JEZE5IVD\49366[1].jpg"/>
          <p:cNvPicPr>
            <a:picLocks noChangeAspect="1" noChangeArrowheads="1"/>
          </p:cNvPicPr>
          <p:nvPr/>
        </p:nvPicPr>
        <p:blipFill>
          <a:blip r:embed="rId3" cstate="print"/>
          <a:stretch>
            <a:fillRect/>
          </a:stretch>
        </p:blipFill>
        <p:spPr bwMode="auto">
          <a:xfrm>
            <a:off x="971600" y="3584872"/>
            <a:ext cx="3434400" cy="2292400"/>
          </a:xfrm>
          <a:prstGeom prst="rect">
            <a:avLst/>
          </a:prstGeom>
          <a:noFill/>
          <a:ln>
            <a:noFill/>
          </a:ln>
        </p:spPr>
      </p:pic>
      <p:sp>
        <p:nvSpPr>
          <p:cNvPr id="2" name="Title 1"/>
          <p:cNvSpPr>
            <a:spLocks noGrp="1"/>
          </p:cNvSpPr>
          <p:nvPr>
            <p:ph type="title"/>
          </p:nvPr>
        </p:nvSpPr>
        <p:spPr>
          <a:xfrm>
            <a:off x="0" y="142852"/>
            <a:ext cx="9144000" cy="765868"/>
          </a:xfrm>
        </p:spPr>
        <p:txBody>
          <a:bodyPr rtlCol="0">
            <a:noAutofit/>
          </a:bodyPr>
          <a:lstStyle/>
          <a:p>
            <a:pPr eaLnBrk="1" fontAlgn="auto" hangingPunct="1">
              <a:spcAft>
                <a:spcPts val="0"/>
              </a:spcAft>
              <a:defRPr/>
            </a:pPr>
            <a:r>
              <a:rPr lang="en-GB" sz="3200" b="1" spc="-150" dirty="0" smtClean="0">
                <a:solidFill>
                  <a:srgbClr val="FF0000"/>
                </a:solidFill>
                <a:latin typeface="Verdana" pitchFamily="34" charset="0"/>
                <a:ea typeface="Verdana" pitchFamily="34" charset="0"/>
                <a:cs typeface="Verdana" pitchFamily="34" charset="0"/>
              </a:rPr>
              <a:t>We all share God’s wonderful world.</a:t>
            </a:r>
            <a:r>
              <a:rPr lang="en-GB" sz="3200" b="1" dirty="0" smtClean="0">
                <a:solidFill>
                  <a:srgbClr val="FF0000"/>
                </a:solidFill>
                <a:latin typeface="Verdana" pitchFamily="34" charset="0"/>
                <a:ea typeface="Verdana" pitchFamily="34" charset="0"/>
                <a:cs typeface="Verdana" pitchFamily="34" charset="0"/>
              </a:rPr>
              <a:t> </a:t>
            </a:r>
            <a:r>
              <a:rPr lang="en-GB" sz="2800" b="1" dirty="0" smtClean="0">
                <a:solidFill>
                  <a:srgbClr val="FF0000"/>
                </a:solidFill>
                <a:latin typeface="Verdana" pitchFamily="34" charset="0"/>
                <a:ea typeface="Verdana" pitchFamily="34" charset="0"/>
                <a:cs typeface="Verdana" pitchFamily="34" charset="0"/>
              </a:rPr>
              <a:t/>
            </a:r>
            <a:br>
              <a:rPr lang="en-GB" sz="2800" b="1" dirty="0" smtClean="0">
                <a:solidFill>
                  <a:srgbClr val="FF0000"/>
                </a:solidFill>
                <a:latin typeface="Verdana" pitchFamily="34" charset="0"/>
                <a:ea typeface="Verdana" pitchFamily="34" charset="0"/>
                <a:cs typeface="Verdana" pitchFamily="34" charset="0"/>
              </a:rPr>
            </a:br>
            <a:endParaRPr lang="en-GB" sz="2800" b="1" dirty="0">
              <a:solidFill>
                <a:srgbClr val="FF0000"/>
              </a:solidFill>
              <a:latin typeface="Verdana" pitchFamily="34" charset="0"/>
              <a:ea typeface="Verdana" pitchFamily="34" charset="0"/>
              <a:cs typeface="Verdana" pitchFamily="34" charset="0"/>
            </a:endParaRPr>
          </a:p>
        </p:txBody>
      </p:sp>
      <p:pic>
        <p:nvPicPr>
          <p:cNvPr id="4100" name="Picture 3" descr="C:\Users\gsalter\AppData\Local\Microsoft\Windows\Temporary Internet Files\Content.IE5\VHK1R5KS\38530[2].JPG"/>
          <p:cNvPicPr>
            <a:picLocks noGrp="1" noChangeAspect="1" noChangeArrowheads="1"/>
          </p:cNvPicPr>
          <p:nvPr>
            <p:ph idx="1"/>
          </p:nvPr>
        </p:nvPicPr>
        <p:blipFill>
          <a:blip r:embed="rId4" cstate="print"/>
          <a:stretch>
            <a:fillRect/>
          </a:stretch>
        </p:blipFill>
        <p:spPr>
          <a:xfrm>
            <a:off x="4860032" y="980728"/>
            <a:ext cx="3229300" cy="4863823"/>
          </a:xfrm>
          <a:prstGeom prst="rect">
            <a:avLst/>
          </a:prstGeom>
          <a:noFill/>
          <a:ln>
            <a:noFill/>
          </a:ln>
        </p:spPr>
      </p:pic>
      <p:pic>
        <p:nvPicPr>
          <p:cNvPr id="4101" name="Picture 4" descr="C:\Users\gsalter\AppData\Local\Microsoft\Windows\Temporary Internet Files\Content.IE5\3ZTL26EF\35546[2].jpg"/>
          <p:cNvPicPr>
            <a:picLocks noChangeAspect="1" noChangeArrowheads="1"/>
          </p:cNvPicPr>
          <p:nvPr/>
        </p:nvPicPr>
        <p:blipFill>
          <a:blip r:embed="rId5" cstate="print"/>
          <a:stretch>
            <a:fillRect/>
          </a:stretch>
        </p:blipFill>
        <p:spPr bwMode="auto">
          <a:xfrm>
            <a:off x="971600" y="980728"/>
            <a:ext cx="3435423" cy="2284702"/>
          </a:xfrm>
          <a:prstGeom prst="rect">
            <a:avLst/>
          </a:prstGeom>
          <a:noFill/>
          <a:ln>
            <a:noFill/>
          </a:ln>
        </p:spPr>
      </p:pic>
      <p:sp>
        <p:nvSpPr>
          <p:cNvPr id="17" name="Rectangle 16"/>
          <p:cNvSpPr>
            <a:spLocks noChangeArrowheads="1"/>
          </p:cNvSpPr>
          <p:nvPr/>
        </p:nvSpPr>
        <p:spPr bwMode="auto">
          <a:xfrm>
            <a:off x="0" y="6074182"/>
            <a:ext cx="9144000" cy="1569660"/>
          </a:xfrm>
          <a:prstGeom prst="rect">
            <a:avLst/>
          </a:prstGeom>
          <a:noFill/>
          <a:ln w="9525">
            <a:noFill/>
            <a:miter lim="800000"/>
            <a:headEnd/>
            <a:tailEnd/>
          </a:ln>
        </p:spPr>
        <p:txBody>
          <a:bodyPr wrap="square">
            <a:spAutoFit/>
          </a:bodyPr>
          <a:lstStyle/>
          <a:p>
            <a:pPr algn="ctr"/>
            <a:r>
              <a:rPr lang="en-GB" sz="4000" b="1" spc="-150" dirty="0">
                <a:latin typeface="Verdana" pitchFamily="34" charset="0"/>
                <a:ea typeface="Verdana" pitchFamily="34" charset="0"/>
                <a:cs typeface="Verdana" pitchFamily="34" charset="0"/>
              </a:rPr>
              <a:t>CAFOD </a:t>
            </a:r>
            <a:r>
              <a:rPr lang="en-GB" sz="4000" b="1" spc="-150" dirty="0" smtClean="0">
                <a:latin typeface="Verdana" pitchFamily="34" charset="0"/>
                <a:ea typeface="Verdana" pitchFamily="34" charset="0"/>
                <a:cs typeface="Verdana" pitchFamily="34" charset="0"/>
              </a:rPr>
              <a:t>works with all people. </a:t>
            </a:r>
            <a:r>
              <a:rPr lang="en-GB" sz="2800" b="1" spc="-150" dirty="0" smtClean="0">
                <a:latin typeface="Verdana" pitchFamily="34" charset="0"/>
                <a:ea typeface="Verdana" pitchFamily="34" charset="0"/>
                <a:cs typeface="Verdana" pitchFamily="34" charset="0"/>
              </a:rPr>
              <a:t/>
            </a:r>
            <a:br>
              <a:rPr lang="en-GB" sz="2800" b="1" spc="-150" dirty="0" smtClean="0">
                <a:latin typeface="Verdana" pitchFamily="34" charset="0"/>
                <a:ea typeface="Verdana" pitchFamily="34" charset="0"/>
                <a:cs typeface="Verdana" pitchFamily="34" charset="0"/>
              </a:rPr>
            </a:br>
            <a:endParaRPr lang="en-GB" sz="2800" b="1" spc="-150" dirty="0" smtClean="0">
              <a:latin typeface="Verdana" pitchFamily="34" charset="0"/>
              <a:ea typeface="Verdana" pitchFamily="34" charset="0"/>
              <a:cs typeface="Verdana" pitchFamily="34" charset="0"/>
            </a:endParaRPr>
          </a:p>
          <a:p>
            <a:pPr algn="ctr"/>
            <a:endParaRPr lang="en-GB" sz="2800" b="1" spc="-150" dirty="0">
              <a:solidFill>
                <a:srgbClr val="5B447A"/>
              </a:solidFill>
              <a:latin typeface="Verdana" pitchFamily="34" charset="0"/>
              <a:ea typeface="Verdana" pitchFamily="34" charset="0"/>
              <a:cs typeface="Verdana" pitchFamily="34" charset="0"/>
            </a:endParaRPr>
          </a:p>
        </p:txBody>
      </p:sp>
      <p:pic>
        <p:nvPicPr>
          <p:cNvPr id="10" name="Picture 9" descr="border black.png"/>
          <p:cNvPicPr>
            <a:picLocks noChangeAspect="1"/>
          </p:cNvPicPr>
          <p:nvPr/>
        </p:nvPicPr>
        <p:blipFill>
          <a:blip r:embed="rId6" cstate="print"/>
          <a:srcRect t="40949"/>
          <a:stretch>
            <a:fillRect/>
          </a:stretch>
        </p:blipFill>
        <p:spPr>
          <a:xfrm>
            <a:off x="4653533" y="558205"/>
            <a:ext cx="3636008" cy="5336216"/>
          </a:xfrm>
          <a:prstGeom prst="rect">
            <a:avLst/>
          </a:prstGeom>
        </p:spPr>
      </p:pic>
      <p:pic>
        <p:nvPicPr>
          <p:cNvPr id="13" name="Picture 12" descr="border black.png"/>
          <p:cNvPicPr>
            <a:picLocks noChangeAspect="1"/>
          </p:cNvPicPr>
          <p:nvPr/>
        </p:nvPicPr>
        <p:blipFill>
          <a:blip r:embed="rId6" cstate="print"/>
          <a:srcRect r="-14475" b="62600"/>
          <a:stretch>
            <a:fillRect/>
          </a:stretch>
        </p:blipFill>
        <p:spPr>
          <a:xfrm>
            <a:off x="971600" y="961678"/>
            <a:ext cx="3960440" cy="2448272"/>
          </a:xfrm>
          <a:prstGeom prst="rect">
            <a:avLst/>
          </a:prstGeom>
        </p:spPr>
      </p:pic>
      <p:pic>
        <p:nvPicPr>
          <p:cNvPr id="14" name="Picture 13" descr="border black.png"/>
          <p:cNvPicPr>
            <a:picLocks noChangeAspect="1"/>
          </p:cNvPicPr>
          <p:nvPr/>
        </p:nvPicPr>
        <p:blipFill>
          <a:blip r:embed="rId6" cstate="print"/>
          <a:srcRect r="-14475" b="62600"/>
          <a:stretch>
            <a:fillRect/>
          </a:stretch>
        </p:blipFill>
        <p:spPr>
          <a:xfrm>
            <a:off x="943025" y="3558955"/>
            <a:ext cx="3960440" cy="2482180"/>
          </a:xfrm>
          <a:prstGeom prst="rect">
            <a:avLst/>
          </a:prstGeom>
        </p:spPr>
      </p:pic>
      <p:grpSp>
        <p:nvGrpSpPr>
          <p:cNvPr id="12" name="Group 11"/>
          <p:cNvGrpSpPr/>
          <p:nvPr/>
        </p:nvGrpSpPr>
        <p:grpSpPr>
          <a:xfrm>
            <a:off x="3059832" y="2708920"/>
            <a:ext cx="2612451" cy="1799762"/>
            <a:chOff x="3111677" y="2708920"/>
            <a:chExt cx="2612451" cy="1799762"/>
          </a:xfrm>
        </p:grpSpPr>
        <p:pic>
          <p:nvPicPr>
            <p:cNvPr id="9" name="Picture 8" descr="small-border.png"/>
            <p:cNvPicPr>
              <a:picLocks noChangeAspect="1"/>
            </p:cNvPicPr>
            <p:nvPr/>
          </p:nvPicPr>
          <p:blipFill>
            <a:blip r:embed="rId7" cstate="print"/>
            <a:srcRect l="34375" t="33311" r="29687" b="32268"/>
            <a:stretch>
              <a:fillRect/>
            </a:stretch>
          </p:blipFill>
          <p:spPr>
            <a:xfrm>
              <a:off x="3131840" y="2708920"/>
              <a:ext cx="2592288" cy="1799762"/>
            </a:xfrm>
            <a:prstGeom prst="rect">
              <a:avLst/>
            </a:prstGeom>
          </p:spPr>
        </p:pic>
        <p:sp>
          <p:nvSpPr>
            <p:cNvPr id="20" name="Rectangle 19"/>
            <p:cNvSpPr>
              <a:spLocks noChangeArrowheads="1"/>
            </p:cNvSpPr>
            <p:nvPr/>
          </p:nvSpPr>
          <p:spPr bwMode="auto">
            <a:xfrm rot="21568866">
              <a:off x="3111677" y="2864057"/>
              <a:ext cx="2462213" cy="1384995"/>
            </a:xfrm>
            <a:prstGeom prst="rect">
              <a:avLst/>
            </a:prstGeom>
            <a:noFill/>
            <a:ln w="9525">
              <a:noFill/>
              <a:miter lim="800000"/>
              <a:headEnd/>
              <a:tailEnd/>
            </a:ln>
          </p:spPr>
          <p:txBody>
            <a:bodyPr>
              <a:spAutoFit/>
            </a:bodyPr>
            <a:lstStyle/>
            <a:p>
              <a:pPr algn="ctr"/>
              <a:r>
                <a:rPr lang="en-GB" sz="2800" b="1" spc="-150" dirty="0">
                  <a:solidFill>
                    <a:srgbClr val="8FD400"/>
                  </a:solidFill>
                  <a:latin typeface="Verdana" pitchFamily="34" charset="0"/>
                  <a:ea typeface="Verdana" pitchFamily="34" charset="0"/>
                  <a:cs typeface="Verdana" pitchFamily="34" charset="0"/>
                </a:rPr>
                <a:t>God</a:t>
              </a:r>
              <a:r>
                <a:rPr lang="en-GB" sz="2800" b="1" spc="-150" dirty="0">
                  <a:latin typeface="Verdana" pitchFamily="34" charset="0"/>
                  <a:ea typeface="Verdana" pitchFamily="34" charset="0"/>
                  <a:cs typeface="Verdana" pitchFamily="34" charset="0"/>
                </a:rPr>
                <a:t> made all </a:t>
              </a:r>
              <a:r>
                <a:rPr lang="en-GB" sz="2800" b="1" spc="-150" dirty="0">
                  <a:solidFill>
                    <a:srgbClr val="00B1AC"/>
                  </a:solidFill>
                  <a:latin typeface="Verdana" pitchFamily="34" charset="0"/>
                  <a:ea typeface="Verdana" pitchFamily="34" charset="0"/>
                  <a:cs typeface="Verdana" pitchFamily="34" charset="0"/>
                </a:rPr>
                <a:t>people</a:t>
              </a:r>
              <a:r>
                <a:rPr lang="en-GB" sz="2800" b="1" spc="-150" dirty="0">
                  <a:latin typeface="Verdana" pitchFamily="34" charset="0"/>
                  <a:ea typeface="Verdana" pitchFamily="34" charset="0"/>
                  <a:cs typeface="Verdana" pitchFamily="34" charset="0"/>
                </a:rPr>
                <a:t> </a:t>
              </a:r>
              <a:r>
                <a:rPr lang="en-GB" sz="2800" b="1" spc="-150" dirty="0">
                  <a:solidFill>
                    <a:srgbClr val="FF0000"/>
                  </a:solidFill>
                  <a:latin typeface="Verdana" pitchFamily="34" charset="0"/>
                  <a:ea typeface="Verdana" pitchFamily="34" charset="0"/>
                  <a:cs typeface="Verdana" pitchFamily="34" charset="0"/>
                </a:rPr>
                <a:t>equal</a:t>
              </a:r>
              <a:r>
                <a:rPr lang="en-GB" sz="2800" b="1" spc="-150" dirty="0">
                  <a:latin typeface="Verdana" pitchFamily="34" charset="0"/>
                  <a:ea typeface="Verdana" pitchFamily="34" charset="0"/>
                  <a:cs typeface="Verdana" pitchFamily="34" charset="0"/>
                </a:rPr>
                <a:t>.</a:t>
              </a:r>
            </a:p>
          </p:txBody>
        </p:sp>
      </p:grpSp>
      <p:pic>
        <p:nvPicPr>
          <p:cNvPr id="15" name="Picture 14" descr="little-girl-and-world.png"/>
          <p:cNvPicPr>
            <a:picLocks noChangeAspect="1"/>
          </p:cNvPicPr>
          <p:nvPr/>
        </p:nvPicPr>
        <p:blipFill>
          <a:blip r:embed="rId8" cstate="print"/>
          <a:stretch>
            <a:fillRect/>
          </a:stretch>
        </p:blipFill>
        <p:spPr>
          <a:xfrm>
            <a:off x="-252536" y="3861048"/>
            <a:ext cx="2386681" cy="2996952"/>
          </a:xfrm>
          <a:prstGeom prst="rect">
            <a:avLst/>
          </a:prstGeom>
        </p:spPr>
      </p:pic>
      <p:pic>
        <p:nvPicPr>
          <p:cNvPr id="16" name="Picture 15" descr="butterfly.png"/>
          <p:cNvPicPr>
            <a:picLocks noChangeAspect="1"/>
          </p:cNvPicPr>
          <p:nvPr/>
        </p:nvPicPr>
        <p:blipFill>
          <a:blip r:embed="rId9" cstate="print"/>
          <a:stretch>
            <a:fillRect/>
          </a:stretch>
        </p:blipFill>
        <p:spPr>
          <a:xfrm>
            <a:off x="-1458686" y="1124744"/>
            <a:ext cx="1458686" cy="1118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0" presetClass="path" presetSubtype="0" accel="50000" decel="50000" fill="hold" nodeType="withEffect">
                                  <p:stCondLst>
                                    <p:cond delay="0"/>
                                  </p:stCondLst>
                                  <p:childTnLst>
                                    <p:animMotion origin="layout" path="M -0.1526 -0.00509 C -0.14791 -0.01156 -0.14826 -0.0148 -0.14149 -0.01781 C -0.12743 -0.037 -0.10659 -0.04046 -0.0875 -0.04324 C -0.0717 -0.04185 -0.06632 -0.04463 -0.05538 -0.03468 C -0.05243 -0.02359 -0.05347 -0.02266 -0.04462 -0.01989 C -0.03281 0.00323 -0.0375 -0.00139 -0.01111 0.00115 C 0.00122 -0.00023 0.00417 0.00208 0.01268 -0.00509 C 0.02552 -0.01619 0.03316 -0.03792 0.04757 -0.0474 C 0.05799 -0.05434 0.07101 -0.05596 0.08229 -0.05804 C 0.08229 -0.05781 0.10521 -0.05596 0.1092 -0.05387 C 0.11059 -0.05318 0.11094 -0.05018 0.1125 -0.04948 C 0.11806 -0.04717 0.12413 -0.04671 0.12986 -0.04532 C 0.14045 -0.04671 0.15122 -0.04694 0.16163 -0.04948 C 0.1632 -0.04994 0.16337 -0.05295 0.16476 -0.05387 C 0.17101 -0.05827 0.179 -0.05942 0.18542 -0.06428 C 0.19306 -0.07006 0.19931 -0.07977 0.20764 -0.08347 C 0.2125 -0.08555 0.22205 -0.08971 0.22205 -0.08948 C 0.22917 -0.09619 0.23907 -0.09896 0.2474 -0.10243 C 0.25486 -0.10058 0.26302 -0.10104 0.26962 -0.09596 C 0.27847 -0.08902 0.28386 -0.08601 0.29341 -0.08116 C 0.29983 -0.07283 0.30712 -0.0659 0.31563 -0.0622 C 0.31945 -0.04717 0.33091 -0.05434 0.34097 -0.06012 C 0.35712 -0.06914 0.37379 -0.07376 0.39028 -0.08116 C 0.39948 -0.08532 0.40782 -0.09179 0.41719 -0.09596 C 0.43577 -0.09434 0.45434 -0.09457 0.47275 -0.09179 C 0.48386 -0.09018 0.49306 -0.08255 0.50295 -0.077 C 0.51997 -0.06752 0.53785 -0.05942 0.55538 -0.05156 C 0.57518 -0.04278 0.59983 -0.04416 0.62032 -0.04116 C 0.63299 -0.04185 0.64584 -0.04139 0.65851 -0.04324 C 0.66077 -0.04347 0.6625 -0.04648 0.66476 -0.0474 C 0.66667 -0.04809 0.6842 -0.05133 0.68542 -0.05156 C 0.69792 -0.06012 0.68959 -0.0548 0.71094 -0.06636 C 0.71858 -0.07052 0.72222 -0.07954 0.72986 -0.08347 C 0.74202 -0.08971 0.75695 -0.09596 0.76962 -0.09827 C 0.78229 -0.09688 0.79497 -0.09572 0.80764 -0.09387 C 0.81511 -0.09272 0.82934 -0.08185 0.83472 -0.07908 C 0.85365 -0.0689 0.87413 -0.06636 0.89341 -0.05804 C 0.92431 -0.05942 0.93646 -0.06012 0.96163 -0.06428 C 0.96702 -0.06659 0.97222 -0.06867 0.97761 -0.07075 C 0.97917 -0.07145 0.98229 -0.07283 0.98229 -0.0726 " pathEditMode="relative" rAng="0" ptsTypes="fffffffffffffffffffffffffffffffffffffffA">
                                      <p:cBhvr>
                                        <p:cTn id="9" dur="5000" fill="hold"/>
                                        <p:tgtEl>
                                          <p:spTgt spid="16"/>
                                        </p:tgtEl>
                                        <p:attrNameLst>
                                          <p:attrName>ppt_x</p:attrName>
                                          <p:attrName>ppt_y</p:attrName>
                                        </p:attrNameLst>
                                      </p:cBhvr>
                                      <p:rCtr x="567" y="-45"/>
                                    </p:animMotion>
                                  </p:childTnLst>
                                </p:cTn>
                              </p:par>
                            </p:childTnLst>
                          </p:cTn>
                        </p:par>
                        <p:par>
                          <p:cTn id="10" fill="hold">
                            <p:stCondLst>
                              <p:cond delay="5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46930"/>
          <p:cNvPicPr>
            <a:picLocks noChangeAspect="1" noChangeArrowheads="1"/>
          </p:cNvPicPr>
          <p:nvPr/>
        </p:nvPicPr>
        <p:blipFill>
          <a:blip r:embed="rId3" cstate="print"/>
          <a:srcRect l="12400" r="15456"/>
          <a:stretch>
            <a:fillRect/>
          </a:stretch>
        </p:blipFill>
        <p:spPr bwMode="auto">
          <a:xfrm>
            <a:off x="0" y="0"/>
            <a:ext cx="9144000" cy="7129463"/>
          </a:xfrm>
          <a:prstGeom prst="rect">
            <a:avLst/>
          </a:prstGeom>
          <a:noFill/>
          <a:ln w="9525">
            <a:noFill/>
            <a:miter lim="800000"/>
            <a:headEnd/>
            <a:tailEnd/>
          </a:ln>
        </p:spPr>
      </p:pic>
      <p:grpSp>
        <p:nvGrpSpPr>
          <p:cNvPr id="8" name="Group 7"/>
          <p:cNvGrpSpPr/>
          <p:nvPr/>
        </p:nvGrpSpPr>
        <p:grpSpPr>
          <a:xfrm>
            <a:off x="0" y="357166"/>
            <a:ext cx="4500594" cy="2714644"/>
            <a:chOff x="0" y="500042"/>
            <a:chExt cx="4500594" cy="2714644"/>
          </a:xfrm>
        </p:grpSpPr>
        <p:pic>
          <p:nvPicPr>
            <p:cNvPr id="7" name="Picture 6" descr="medium-border.png"/>
            <p:cNvPicPr>
              <a:picLocks noChangeAspect="1"/>
            </p:cNvPicPr>
            <p:nvPr/>
          </p:nvPicPr>
          <p:blipFill>
            <a:blip r:embed="rId4" cstate="print"/>
            <a:srcRect l="22657" t="32268" r="28124" b="28096"/>
            <a:stretch>
              <a:fillRect/>
            </a:stretch>
          </p:blipFill>
          <p:spPr>
            <a:xfrm>
              <a:off x="0" y="500042"/>
              <a:ext cx="4500594" cy="2714644"/>
            </a:xfrm>
            <a:prstGeom prst="rect">
              <a:avLst/>
            </a:prstGeom>
          </p:spPr>
        </p:pic>
        <p:sp>
          <p:nvSpPr>
            <p:cNvPr id="5124" name="Text Box 13"/>
            <p:cNvSpPr txBox="1">
              <a:spLocks noChangeArrowheads="1"/>
            </p:cNvSpPr>
            <p:nvPr/>
          </p:nvSpPr>
          <p:spPr bwMode="auto">
            <a:xfrm>
              <a:off x="428596" y="1000108"/>
              <a:ext cx="3854826" cy="1815882"/>
            </a:xfrm>
            <a:prstGeom prst="rect">
              <a:avLst/>
            </a:prstGeom>
            <a:noFill/>
            <a:ln w="9525">
              <a:noFill/>
              <a:miter lim="800000"/>
              <a:headEnd/>
              <a:tailEnd/>
            </a:ln>
          </p:spPr>
          <p:txBody>
            <a:bodyPr wrap="square">
              <a:spAutoFit/>
            </a:bodyPr>
            <a:lstStyle/>
            <a:p>
              <a:pPr algn="ctr">
                <a:spcBef>
                  <a:spcPct val="50000"/>
                </a:spcBef>
              </a:pPr>
              <a:r>
                <a:rPr lang="en-GB" sz="2800" b="1" dirty="0">
                  <a:solidFill>
                    <a:srgbClr val="8FD400"/>
                  </a:solidFill>
                  <a:latin typeface="Verdana" pitchFamily="34" charset="0"/>
                </a:rPr>
                <a:t>CAFOD</a:t>
              </a:r>
              <a:r>
                <a:rPr lang="en-GB" sz="2800" b="1" dirty="0">
                  <a:latin typeface="Verdana" pitchFamily="34" charset="0"/>
                </a:rPr>
                <a:t> is helping </a:t>
              </a:r>
              <a:r>
                <a:rPr lang="en-GB" sz="2800" b="1" dirty="0">
                  <a:solidFill>
                    <a:srgbClr val="E70033"/>
                  </a:solidFill>
                  <a:latin typeface="Verdana" pitchFamily="34" charset="0"/>
                </a:rPr>
                <a:t>Carmen</a:t>
              </a:r>
              <a:r>
                <a:rPr lang="en-GB" sz="2800" b="1" dirty="0">
                  <a:latin typeface="Verdana" pitchFamily="34" charset="0"/>
                </a:rPr>
                <a:t> and her </a:t>
              </a:r>
              <a:r>
                <a:rPr lang="en-GB" sz="2800" b="1" dirty="0">
                  <a:solidFill>
                    <a:srgbClr val="00B1AC"/>
                  </a:solidFill>
                  <a:latin typeface="Verdana" pitchFamily="34" charset="0"/>
                </a:rPr>
                <a:t>family</a:t>
              </a:r>
              <a:r>
                <a:rPr lang="en-GB" sz="2800" b="1" dirty="0">
                  <a:latin typeface="Verdana" pitchFamily="34" charset="0"/>
                </a:rPr>
                <a:t> to have the things </a:t>
              </a:r>
              <a:r>
                <a:rPr lang="en-GB" sz="2800" b="1" dirty="0" smtClean="0">
                  <a:latin typeface="Verdana" pitchFamily="34" charset="0"/>
                </a:rPr>
                <a:t>they </a:t>
              </a:r>
              <a:r>
                <a:rPr lang="en-GB" sz="2800" b="1" dirty="0" smtClean="0">
                  <a:solidFill>
                    <a:srgbClr val="E70033"/>
                  </a:solidFill>
                  <a:latin typeface="Verdana" pitchFamily="34" charset="0"/>
                </a:rPr>
                <a:t>need</a:t>
              </a:r>
              <a:r>
                <a:rPr lang="en-GB" sz="2800" b="1" dirty="0">
                  <a:latin typeface="Verdana" pitchFamily="34" charset="0"/>
                </a:rPr>
                <a:t>.</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064"/>
            <a:ext cx="9144000" cy="692696"/>
          </a:xfrm>
        </p:spPr>
        <p:txBody>
          <a:bodyPr rtlCol="0">
            <a:normAutofit fontScale="90000"/>
          </a:bodyPr>
          <a:lstStyle/>
          <a:p>
            <a:pPr eaLnBrk="1" fontAlgn="auto" hangingPunct="1">
              <a:spcAft>
                <a:spcPts val="0"/>
              </a:spcAft>
              <a:defRPr/>
            </a:pPr>
            <a:r>
              <a:rPr lang="en-GB" sz="3600" b="1" spc="-150" dirty="0" smtClean="0">
                <a:solidFill>
                  <a:srgbClr val="FF0000"/>
                </a:solidFill>
                <a:latin typeface="Verdana" pitchFamily="34" charset="0"/>
                <a:ea typeface="Verdana" pitchFamily="34" charset="0"/>
                <a:cs typeface="Verdana" pitchFamily="34" charset="0"/>
              </a:rPr>
              <a:t>We all share God’s wonderful world. </a:t>
            </a:r>
            <a:r>
              <a:rPr lang="en-GB" b="1" dirty="0" smtClean="0">
                <a:solidFill>
                  <a:srgbClr val="FF0000"/>
                </a:solidFill>
              </a:rPr>
              <a:t/>
            </a:r>
            <a:br>
              <a:rPr lang="en-GB" b="1" dirty="0" smtClean="0">
                <a:solidFill>
                  <a:srgbClr val="FF0000"/>
                </a:solidFill>
              </a:rPr>
            </a:br>
            <a:r>
              <a:rPr lang="en-GB" dirty="0" smtClean="0">
                <a:solidFill>
                  <a:schemeClr val="bg1"/>
                </a:solidFill>
              </a:rPr>
              <a:t/>
            </a:r>
            <a:br>
              <a:rPr lang="en-GB" dirty="0" smtClean="0">
                <a:solidFill>
                  <a:schemeClr val="bg1"/>
                </a:solidFill>
              </a:rPr>
            </a:br>
            <a:endParaRPr lang="en-GB" dirty="0">
              <a:solidFill>
                <a:schemeClr val="bg1"/>
              </a:solidFill>
            </a:endParaRPr>
          </a:p>
        </p:txBody>
      </p:sp>
      <p:sp>
        <p:nvSpPr>
          <p:cNvPr id="5" name="Rectangle 4"/>
          <p:cNvSpPr>
            <a:spLocks noChangeArrowheads="1"/>
          </p:cNvSpPr>
          <p:nvPr/>
        </p:nvSpPr>
        <p:spPr bwMode="auto">
          <a:xfrm>
            <a:off x="0" y="6150114"/>
            <a:ext cx="9144000" cy="707886"/>
          </a:xfrm>
          <a:prstGeom prst="rect">
            <a:avLst/>
          </a:prstGeom>
          <a:noFill/>
          <a:ln w="9525">
            <a:noFill/>
            <a:miter lim="800000"/>
            <a:headEnd/>
            <a:tailEnd/>
          </a:ln>
        </p:spPr>
        <p:txBody>
          <a:bodyPr wrap="square">
            <a:spAutoFit/>
          </a:bodyPr>
          <a:lstStyle/>
          <a:p>
            <a:pPr algn="ctr"/>
            <a:r>
              <a:rPr lang="en-GB" sz="4000" b="1" spc="-150" dirty="0">
                <a:latin typeface="Verdana" pitchFamily="34" charset="0"/>
                <a:ea typeface="Verdana" pitchFamily="34" charset="0"/>
                <a:cs typeface="Verdana" pitchFamily="34" charset="0"/>
              </a:rPr>
              <a:t>We should all care for it.</a:t>
            </a:r>
          </a:p>
        </p:txBody>
      </p:sp>
      <p:pic>
        <p:nvPicPr>
          <p:cNvPr id="6147" name="Picture 2" descr="C:\Users\gsalter\AppData\Local\Microsoft\Windows\Temporary Internet Files\Content.IE5\VHK1R5KS\53051[1].jpg"/>
          <p:cNvPicPr>
            <a:picLocks noChangeAspect="1" noChangeArrowheads="1"/>
          </p:cNvPicPr>
          <p:nvPr/>
        </p:nvPicPr>
        <p:blipFill>
          <a:blip r:embed="rId3" cstate="print"/>
          <a:stretch>
            <a:fillRect/>
          </a:stretch>
        </p:blipFill>
        <p:spPr bwMode="auto">
          <a:xfrm rot="21480000">
            <a:off x="538473" y="771957"/>
            <a:ext cx="8055028" cy="5356831"/>
          </a:xfrm>
          <a:prstGeom prst="rect">
            <a:avLst/>
          </a:prstGeom>
          <a:noFill/>
          <a:ln>
            <a:noFill/>
          </a:ln>
        </p:spPr>
      </p:pic>
      <p:pic>
        <p:nvPicPr>
          <p:cNvPr id="7" name="Picture 6" descr="border black.png"/>
          <p:cNvPicPr>
            <a:picLocks noChangeAspect="1"/>
          </p:cNvPicPr>
          <p:nvPr/>
        </p:nvPicPr>
        <p:blipFill>
          <a:blip r:embed="rId4" cstate="print"/>
          <a:srcRect t="37400"/>
          <a:stretch>
            <a:fillRect/>
          </a:stretch>
        </p:blipFill>
        <p:spPr>
          <a:xfrm rot="5280000">
            <a:off x="2122411" y="-1207934"/>
            <a:ext cx="6035438" cy="9283838"/>
          </a:xfrm>
          <a:prstGeom prst="rect">
            <a:avLst/>
          </a:prstGeom>
        </p:spPr>
      </p:pic>
      <p:pic>
        <p:nvPicPr>
          <p:cNvPr id="9" name="Picture 8" descr="rainbow.png"/>
          <p:cNvPicPr>
            <a:picLocks noChangeAspect="1"/>
          </p:cNvPicPr>
          <p:nvPr/>
        </p:nvPicPr>
        <p:blipFill>
          <a:blip r:embed="rId5" cstate="print"/>
          <a:stretch>
            <a:fillRect/>
          </a:stretch>
        </p:blipFill>
        <p:spPr>
          <a:xfrm>
            <a:off x="6948264" y="6525344"/>
            <a:ext cx="2453613" cy="2088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4" presetClass="path" presetSubtype="0" accel="50000" decel="50000" fill="hold" nodeType="withEffect">
                                  <p:stCondLst>
                                    <p:cond delay="0"/>
                                  </p:stCondLst>
                                  <p:childTnLst>
                                    <p:animMotion origin="layout" path="M 1.11022E-16 -8.67052E-7 L 1.11022E-16 -0.87052 " pathEditMode="relative" rAng="0" ptsTypes="AA">
                                      <p:cBhvr>
                                        <p:cTn id="9" dur="2000" fill="hold"/>
                                        <p:tgtEl>
                                          <p:spTgt spid="9"/>
                                        </p:tgtEl>
                                        <p:attrNameLst>
                                          <p:attrName>ppt_x</p:attrName>
                                          <p:attrName>ppt_y</p:attrName>
                                        </p:attrNameLst>
                                      </p:cBhvr>
                                      <p:rCtr x="0" y="-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hildren and young people prepare for the Christmas celebrations with workshops in stilt walking, dance, singing, music and costume making. The children will perform a Nativity display for parents and people in the community, using traditional songs, costumes, dances and music from the region. The aim of this is to encourage the local community to celebrate their local culture and take pride in the positive aspects of their community."/>
          <p:cNvPicPr>
            <a:picLocks noChangeAspect="1" noChangeArrowheads="1"/>
          </p:cNvPicPr>
          <p:nvPr/>
        </p:nvPicPr>
        <p:blipFill>
          <a:blip r:embed="rId3" cstate="print"/>
          <a:srcRect l="9930"/>
          <a:stretch>
            <a:fillRect/>
          </a:stretch>
        </p:blipFill>
        <p:spPr bwMode="auto">
          <a:xfrm>
            <a:off x="4572000" y="0"/>
            <a:ext cx="4572000" cy="3420000"/>
          </a:xfrm>
          <a:prstGeom prst="rect">
            <a:avLst/>
          </a:prstGeom>
          <a:ln>
            <a:noFill/>
          </a:ln>
          <a:effectLst/>
        </p:spPr>
      </p:pic>
      <p:pic>
        <p:nvPicPr>
          <p:cNvPr id="17" name="Picture 2" descr="C:\Users\gsalter\AppData\Local\Microsoft\Windows\Temporary Internet Files\Content.IE5\CNHUO62G\44013[1].jpg"/>
          <p:cNvPicPr>
            <a:picLocks noChangeAspect="1" noChangeArrowheads="1"/>
          </p:cNvPicPr>
          <p:nvPr/>
        </p:nvPicPr>
        <p:blipFill>
          <a:blip r:embed="rId4" cstate="print"/>
          <a:srcRect l="9930"/>
          <a:stretch>
            <a:fillRect/>
          </a:stretch>
        </p:blipFill>
        <p:spPr bwMode="auto">
          <a:xfrm>
            <a:off x="4572000" y="3356992"/>
            <a:ext cx="4572000" cy="3501008"/>
          </a:xfrm>
          <a:prstGeom prst="rect">
            <a:avLst/>
          </a:prstGeom>
          <a:ln>
            <a:noFill/>
          </a:ln>
          <a:effectLst/>
        </p:spPr>
      </p:pic>
      <p:grpSp>
        <p:nvGrpSpPr>
          <p:cNvPr id="28" name="Group 27"/>
          <p:cNvGrpSpPr/>
          <p:nvPr/>
        </p:nvGrpSpPr>
        <p:grpSpPr>
          <a:xfrm>
            <a:off x="323528" y="-78302"/>
            <a:ext cx="3830608" cy="2643206"/>
            <a:chOff x="323528" y="-78302"/>
            <a:chExt cx="3830608" cy="2643206"/>
          </a:xfrm>
        </p:grpSpPr>
        <p:pic>
          <p:nvPicPr>
            <p:cNvPr id="9" name="Picture 8" descr="small-border.png"/>
            <p:cNvPicPr>
              <a:picLocks noChangeAspect="1"/>
            </p:cNvPicPr>
            <p:nvPr/>
          </p:nvPicPr>
          <p:blipFill>
            <a:blip r:embed="rId5" cstate="print"/>
            <a:srcRect l="32813" t="30182" r="29687" b="31225"/>
            <a:stretch>
              <a:fillRect/>
            </a:stretch>
          </p:blipFill>
          <p:spPr>
            <a:xfrm>
              <a:off x="323528" y="-78302"/>
              <a:ext cx="3830608" cy="2643206"/>
            </a:xfrm>
            <a:prstGeom prst="rect">
              <a:avLst/>
            </a:prstGeom>
          </p:spPr>
        </p:pic>
        <p:sp>
          <p:nvSpPr>
            <p:cNvPr id="12" name="TextBox 11"/>
            <p:cNvSpPr txBox="1">
              <a:spLocks noChangeArrowheads="1"/>
            </p:cNvSpPr>
            <p:nvPr/>
          </p:nvSpPr>
          <p:spPr bwMode="auto">
            <a:xfrm>
              <a:off x="784066" y="548680"/>
              <a:ext cx="2808288" cy="1384995"/>
            </a:xfrm>
            <a:prstGeom prst="rect">
              <a:avLst/>
            </a:prstGeom>
            <a:noFill/>
            <a:ln w="9525">
              <a:noFill/>
              <a:miter lim="800000"/>
              <a:headEnd/>
              <a:tailEnd/>
            </a:ln>
          </p:spPr>
          <p:txBody>
            <a:bodyPr>
              <a:spAutoFit/>
            </a:bodyPr>
            <a:lstStyle/>
            <a:p>
              <a:pPr algn="ctr"/>
              <a:r>
                <a:rPr lang="en-GB" sz="2800" b="1" dirty="0">
                  <a:solidFill>
                    <a:srgbClr val="00B1AC"/>
                  </a:solidFill>
                  <a:latin typeface="Verdana" pitchFamily="34" charset="0"/>
                  <a:ea typeface="Verdana" pitchFamily="34" charset="0"/>
                  <a:cs typeface="Verdana" pitchFamily="34" charset="0"/>
                </a:rPr>
                <a:t>How</a:t>
              </a:r>
              <a:r>
                <a:rPr lang="en-GB" sz="2800" b="1" dirty="0">
                  <a:latin typeface="Verdana" pitchFamily="34" charset="0"/>
                  <a:ea typeface="Verdana" pitchFamily="34" charset="0"/>
                  <a:cs typeface="Verdana" pitchFamily="34" charset="0"/>
                </a:rPr>
                <a:t> can </a:t>
              </a:r>
              <a:r>
                <a:rPr lang="en-GB" sz="2800" b="1" dirty="0">
                  <a:solidFill>
                    <a:srgbClr val="E70033"/>
                  </a:solidFill>
                  <a:latin typeface="Verdana" pitchFamily="34" charset="0"/>
                  <a:ea typeface="Verdana" pitchFamily="34" charset="0"/>
                  <a:cs typeface="Verdana" pitchFamily="34" charset="0"/>
                </a:rPr>
                <a:t>we</a:t>
              </a:r>
              <a:r>
                <a:rPr lang="en-GB" sz="2800" b="1" dirty="0">
                  <a:latin typeface="Verdana" pitchFamily="34" charset="0"/>
                  <a:ea typeface="Verdana" pitchFamily="34" charset="0"/>
                  <a:cs typeface="Verdana" pitchFamily="34" charset="0"/>
                </a:rPr>
                <a:t> take care of </a:t>
              </a:r>
              <a:r>
                <a:rPr lang="en-GB" sz="2800" b="1" dirty="0">
                  <a:solidFill>
                    <a:srgbClr val="8FD400"/>
                  </a:solidFill>
                  <a:latin typeface="Verdana" pitchFamily="34" charset="0"/>
                  <a:ea typeface="Verdana" pitchFamily="34" charset="0"/>
                  <a:cs typeface="Verdana" pitchFamily="34" charset="0"/>
                </a:rPr>
                <a:t>God’s world?</a:t>
              </a:r>
            </a:p>
          </p:txBody>
        </p:sp>
      </p:grpSp>
      <p:grpSp>
        <p:nvGrpSpPr>
          <p:cNvPr id="27" name="Group 26"/>
          <p:cNvGrpSpPr/>
          <p:nvPr/>
        </p:nvGrpSpPr>
        <p:grpSpPr>
          <a:xfrm>
            <a:off x="2921929" y="2337722"/>
            <a:ext cx="3290044" cy="4385277"/>
            <a:chOff x="2921929" y="2337722"/>
            <a:chExt cx="3290044" cy="4385277"/>
          </a:xfrm>
        </p:grpSpPr>
        <p:pic>
          <p:nvPicPr>
            <p:cNvPr id="15" name="Picture 1" descr="http://cafodportal/sites/CSD/Education/comeandsee/Universal%20Church%20Units/Children%20in%20Florencia,%20Columbia,%20Nursery,%20Reveal%20focus%20week%202.jpg"/>
            <p:cNvPicPr>
              <a:picLocks noChangeAspect="1" noChangeArrowheads="1"/>
            </p:cNvPicPr>
            <p:nvPr/>
          </p:nvPicPr>
          <p:blipFill>
            <a:blip r:embed="rId6" cstate="print"/>
            <a:srcRect b="5922"/>
            <a:stretch>
              <a:fillRect/>
            </a:stretch>
          </p:blipFill>
          <p:spPr bwMode="auto">
            <a:xfrm rot="379302">
              <a:off x="3062088" y="2583184"/>
              <a:ext cx="2925681" cy="4126287"/>
            </a:xfrm>
            <a:prstGeom prst="rect">
              <a:avLst/>
            </a:prstGeom>
            <a:noFill/>
            <a:ln>
              <a:noFill/>
            </a:ln>
          </p:spPr>
        </p:pic>
        <p:pic>
          <p:nvPicPr>
            <p:cNvPr id="21" name="Picture 20" descr="border black.png"/>
            <p:cNvPicPr>
              <a:picLocks noChangeAspect="1"/>
            </p:cNvPicPr>
            <p:nvPr/>
          </p:nvPicPr>
          <p:blipFill>
            <a:blip r:embed="rId7" cstate="print"/>
            <a:srcRect t="41600"/>
            <a:stretch>
              <a:fillRect/>
            </a:stretch>
          </p:blipFill>
          <p:spPr>
            <a:xfrm rot="360000">
              <a:off x="2921929" y="2337722"/>
              <a:ext cx="3290044" cy="4385277"/>
            </a:xfrm>
            <a:prstGeom prst="rect">
              <a:avLst/>
            </a:prstGeom>
          </p:spPr>
        </p:pic>
      </p:grpSp>
      <p:grpSp>
        <p:nvGrpSpPr>
          <p:cNvPr id="26" name="Group 25"/>
          <p:cNvGrpSpPr/>
          <p:nvPr/>
        </p:nvGrpSpPr>
        <p:grpSpPr>
          <a:xfrm>
            <a:off x="-180528" y="2204864"/>
            <a:ext cx="3475069" cy="4442669"/>
            <a:chOff x="-91600" y="2234536"/>
            <a:chExt cx="3475069" cy="4442669"/>
          </a:xfrm>
        </p:grpSpPr>
        <p:pic>
          <p:nvPicPr>
            <p:cNvPr id="20" name="Picture 5" descr="Q:\Data\SCANS\VISUAL COMMUNICATIONS TEAM PROJECTS\2011_LN_Come and See_June\Early Years\Biere 282_retouched.jpg"/>
            <p:cNvPicPr>
              <a:picLocks noChangeAspect="1" noChangeArrowheads="1"/>
            </p:cNvPicPr>
            <p:nvPr/>
          </p:nvPicPr>
          <p:blipFill>
            <a:blip r:embed="rId8" cstate="print"/>
            <a:stretch>
              <a:fillRect/>
            </a:stretch>
          </p:blipFill>
          <p:spPr bwMode="auto">
            <a:xfrm rot="-240000">
              <a:off x="101535" y="2530436"/>
              <a:ext cx="3092951" cy="4125600"/>
            </a:xfrm>
            <a:prstGeom prst="rect">
              <a:avLst/>
            </a:prstGeom>
            <a:noFill/>
            <a:ln>
              <a:noFill/>
            </a:ln>
          </p:spPr>
        </p:pic>
        <p:pic>
          <p:nvPicPr>
            <p:cNvPr id="25" name="Picture 24" descr="border black.png"/>
            <p:cNvPicPr>
              <a:picLocks noChangeAspect="1"/>
            </p:cNvPicPr>
            <p:nvPr/>
          </p:nvPicPr>
          <p:blipFill>
            <a:blip r:embed="rId7" cstate="print"/>
            <a:srcRect t="41600"/>
            <a:stretch>
              <a:fillRect/>
            </a:stretch>
          </p:blipFill>
          <p:spPr>
            <a:xfrm rot="-240000">
              <a:off x="-91600" y="2234536"/>
              <a:ext cx="3475069" cy="444266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4282" y="-71462"/>
            <a:ext cx="8713788" cy="1143000"/>
          </a:xfrm>
        </p:spPr>
        <p:txBody>
          <a:bodyPr/>
          <a:lstStyle/>
          <a:p>
            <a:pPr eaLnBrk="1" hangingPunct="1"/>
            <a:r>
              <a:rPr lang="en-GB" sz="3200" b="1" spc="-150" dirty="0" smtClean="0">
                <a:solidFill>
                  <a:srgbClr val="FF0000"/>
                </a:solidFill>
                <a:latin typeface="Verdana" pitchFamily="34" charset="0"/>
                <a:ea typeface="Verdana" pitchFamily="34" charset="0"/>
                <a:cs typeface="Verdana" pitchFamily="34" charset="0"/>
              </a:rPr>
              <a:t>Let’s praise God together</a:t>
            </a:r>
          </a:p>
        </p:txBody>
      </p:sp>
      <p:sp>
        <p:nvSpPr>
          <p:cNvPr id="5" name="TextBox 4"/>
          <p:cNvSpPr txBox="1"/>
          <p:nvPr/>
        </p:nvSpPr>
        <p:spPr>
          <a:xfrm>
            <a:off x="5076056" y="2060848"/>
            <a:ext cx="4572032" cy="3323987"/>
          </a:xfrm>
          <a:prstGeom prst="rect">
            <a:avLst/>
          </a:prstGeom>
          <a:noFill/>
        </p:spPr>
        <p:txBody>
          <a:bodyPr wrap="square" rtlCol="0">
            <a:spAutoFit/>
          </a:bodyPr>
          <a:lstStyle/>
          <a:p>
            <a:pPr>
              <a:lnSpc>
                <a:spcPct val="150000"/>
              </a:lnSpc>
            </a:pPr>
            <a:r>
              <a:rPr lang="en-GB" sz="2800" b="1" dirty="0" smtClean="0">
                <a:solidFill>
                  <a:srgbClr val="5B447A"/>
                </a:solidFill>
                <a:latin typeface="Verdana" pitchFamily="34" charset="0"/>
                <a:ea typeface="Verdana" pitchFamily="34" charset="0"/>
                <a:cs typeface="Verdana" pitchFamily="34" charset="0"/>
              </a:rPr>
              <a:t>Loving God,</a:t>
            </a:r>
          </a:p>
          <a:p>
            <a:pPr>
              <a:lnSpc>
                <a:spcPct val="150000"/>
              </a:lnSpc>
            </a:pPr>
            <a:r>
              <a:rPr lang="en-GB" sz="2800" b="1" dirty="0" smtClean="0">
                <a:solidFill>
                  <a:srgbClr val="5B447A"/>
                </a:solidFill>
                <a:latin typeface="Verdana" pitchFamily="34" charset="0"/>
                <a:ea typeface="Verdana" pitchFamily="34" charset="0"/>
                <a:cs typeface="Verdana" pitchFamily="34" charset="0"/>
              </a:rPr>
              <a:t>we praise and</a:t>
            </a:r>
          </a:p>
          <a:p>
            <a:pPr>
              <a:lnSpc>
                <a:spcPct val="150000"/>
              </a:lnSpc>
            </a:pPr>
            <a:r>
              <a:rPr lang="en-GB" sz="2800" b="1" dirty="0" smtClean="0">
                <a:solidFill>
                  <a:srgbClr val="5B447A"/>
                </a:solidFill>
                <a:latin typeface="Verdana" pitchFamily="34" charset="0"/>
                <a:ea typeface="Verdana" pitchFamily="34" charset="0"/>
                <a:cs typeface="Verdana" pitchFamily="34" charset="0"/>
              </a:rPr>
              <a:t>thank you for your</a:t>
            </a:r>
          </a:p>
          <a:p>
            <a:pPr>
              <a:lnSpc>
                <a:spcPct val="150000"/>
              </a:lnSpc>
            </a:pPr>
            <a:r>
              <a:rPr lang="en-GB" sz="2800" b="1" dirty="0" smtClean="0">
                <a:solidFill>
                  <a:srgbClr val="5B447A"/>
                </a:solidFill>
                <a:latin typeface="Verdana" pitchFamily="34" charset="0"/>
                <a:ea typeface="Verdana" pitchFamily="34" charset="0"/>
                <a:cs typeface="Verdana" pitchFamily="34" charset="0"/>
              </a:rPr>
              <a:t>wonderful world.</a:t>
            </a:r>
          </a:p>
          <a:p>
            <a:pPr>
              <a:lnSpc>
                <a:spcPct val="150000"/>
              </a:lnSpc>
            </a:pPr>
            <a:r>
              <a:rPr lang="en-GB" sz="2800" b="1" dirty="0" smtClean="0">
                <a:solidFill>
                  <a:srgbClr val="5B447A"/>
                </a:solidFill>
                <a:latin typeface="Verdana" pitchFamily="34" charset="0"/>
                <a:ea typeface="Verdana" pitchFamily="34" charset="0"/>
                <a:cs typeface="Verdana" pitchFamily="34" charset="0"/>
              </a:rPr>
              <a:t>Amen</a:t>
            </a:r>
            <a:endParaRPr lang="en-GB" sz="2800" b="1" dirty="0">
              <a:solidFill>
                <a:srgbClr val="5B447A"/>
              </a:solidFill>
              <a:latin typeface="Verdana" pitchFamily="34" charset="0"/>
              <a:ea typeface="Verdana" pitchFamily="34" charset="0"/>
              <a:cs typeface="Verdana" pitchFamily="34" charset="0"/>
            </a:endParaRPr>
          </a:p>
        </p:txBody>
      </p:sp>
      <p:grpSp>
        <p:nvGrpSpPr>
          <p:cNvPr id="8" name="Group 7"/>
          <p:cNvGrpSpPr/>
          <p:nvPr/>
        </p:nvGrpSpPr>
        <p:grpSpPr>
          <a:xfrm>
            <a:off x="323528" y="459940"/>
            <a:ext cx="4350072" cy="6569460"/>
            <a:chOff x="581392" y="1000304"/>
            <a:chExt cx="3600000" cy="5436705"/>
          </a:xfrm>
        </p:grpSpPr>
        <p:pic>
          <p:nvPicPr>
            <p:cNvPr id="1026" name="Picture 2" descr="C:\Users\gsalter\AppData\Local\Microsoft\Windows\Temporary Internet Files\Content.IE5\3ZTL26EF\12520[1].jpg"/>
            <p:cNvPicPr>
              <a:picLocks noChangeAspect="1" noChangeArrowheads="1"/>
            </p:cNvPicPr>
            <p:nvPr/>
          </p:nvPicPr>
          <p:blipFill>
            <a:blip r:embed="rId3" cstate="print"/>
            <a:stretch>
              <a:fillRect/>
            </a:stretch>
          </p:blipFill>
          <p:spPr bwMode="auto">
            <a:xfrm rot="21261970">
              <a:off x="739629" y="1428734"/>
              <a:ext cx="3276600" cy="5008275"/>
            </a:xfrm>
            <a:prstGeom prst="rect">
              <a:avLst/>
            </a:prstGeom>
            <a:noFill/>
            <a:ln>
              <a:noFill/>
            </a:ln>
          </p:spPr>
        </p:pic>
        <p:pic>
          <p:nvPicPr>
            <p:cNvPr id="6" name="Picture 5" descr="border black.png"/>
            <p:cNvPicPr>
              <a:picLocks noChangeAspect="1"/>
            </p:cNvPicPr>
            <p:nvPr/>
          </p:nvPicPr>
          <p:blipFill>
            <a:blip r:embed="rId4" cstate="print"/>
            <a:srcRect t="40949"/>
            <a:stretch>
              <a:fillRect/>
            </a:stretch>
          </p:blipFill>
          <p:spPr>
            <a:xfrm rot="21261970">
              <a:off x="581392" y="1000304"/>
              <a:ext cx="3600000" cy="5430512"/>
            </a:xfrm>
            <a:prstGeom prst="rect">
              <a:avLst/>
            </a:prstGeom>
          </p:spPr>
        </p:pic>
      </p:grpSp>
      <p:pic>
        <p:nvPicPr>
          <p:cNvPr id="7" name="Picture 6" descr="bird-1.png"/>
          <p:cNvPicPr>
            <a:picLocks noChangeAspect="1"/>
          </p:cNvPicPr>
          <p:nvPr/>
        </p:nvPicPr>
        <p:blipFill>
          <a:blip r:embed="rId5" cstate="print"/>
          <a:stretch>
            <a:fillRect/>
          </a:stretch>
        </p:blipFill>
        <p:spPr>
          <a:xfrm>
            <a:off x="7020272" y="692696"/>
            <a:ext cx="1748363" cy="16194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79925" y="2967038"/>
            <a:ext cx="184150" cy="923925"/>
          </a:xfrm>
          <a:prstGeom prst="rect">
            <a:avLst/>
          </a:prstGeom>
          <a:noFill/>
        </p:spPr>
        <p:txBody>
          <a:bodyPr wrap="none">
            <a:spAutoFit/>
          </a:bodyPr>
          <a:lstStyle/>
          <a:p>
            <a:pPr algn="ctr" fontAlgn="auto">
              <a:spcBef>
                <a:spcPts val="0"/>
              </a:spcBef>
              <a:spcAft>
                <a:spcPts val="0"/>
              </a:spcAft>
              <a:defRPr/>
            </a:pPr>
            <a:endParaRPr lang="en-GB"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pic>
        <p:nvPicPr>
          <p:cNvPr id="7" name="Picture 6" descr="Fairtrade recipes title page red2.jpg"/>
          <p:cNvPicPr>
            <a:picLocks noChangeAspect="1"/>
          </p:cNvPicPr>
          <p:nvPr/>
        </p:nvPicPr>
        <p:blipFill>
          <a:blip r:embed="rId3" cstate="print"/>
          <a:stretch>
            <a:fillRect/>
          </a:stretch>
        </p:blipFill>
        <p:spPr>
          <a:xfrm>
            <a:off x="0" y="9108"/>
            <a:ext cx="9144000" cy="6848892"/>
          </a:xfrm>
          <a:prstGeom prst="rect">
            <a:avLst/>
          </a:prstGeom>
        </p:spPr>
      </p:pic>
      <p:sp>
        <p:nvSpPr>
          <p:cNvPr id="9220" name="TextBox 5"/>
          <p:cNvSpPr txBox="1">
            <a:spLocks noChangeArrowheads="1"/>
          </p:cNvSpPr>
          <p:nvPr/>
        </p:nvSpPr>
        <p:spPr bwMode="auto">
          <a:xfrm>
            <a:off x="0" y="5709156"/>
            <a:ext cx="9144000" cy="600164"/>
          </a:xfrm>
          <a:prstGeom prst="rect">
            <a:avLst/>
          </a:prstGeom>
          <a:noFill/>
          <a:ln w="9525">
            <a:noFill/>
            <a:miter lim="800000"/>
            <a:headEnd/>
            <a:tailEnd/>
          </a:ln>
        </p:spPr>
        <p:txBody>
          <a:bodyPr wrap="square">
            <a:spAutoFit/>
          </a:bodyPr>
          <a:lstStyle/>
          <a:p>
            <a:pPr algn="ctr"/>
            <a:r>
              <a:rPr lang="en-GB" sz="1100" dirty="0">
                <a:latin typeface="Verdana" pitchFamily="34" charset="0"/>
                <a:ea typeface="Verdana" pitchFamily="34" charset="0"/>
                <a:cs typeface="Verdana" pitchFamily="34" charset="0"/>
              </a:rPr>
              <a:t>Picture credits: Paul Smith, </a:t>
            </a:r>
            <a:r>
              <a:rPr lang="en-GB" sz="1100" dirty="0" err="1">
                <a:latin typeface="Verdana" pitchFamily="34" charset="0"/>
                <a:ea typeface="Verdana" pitchFamily="34" charset="0"/>
                <a:cs typeface="Verdana" pitchFamily="34" charset="0"/>
              </a:rPr>
              <a:t>Ataklti</a:t>
            </a:r>
            <a:r>
              <a:rPr lang="en-GB" sz="1100" dirty="0">
                <a:latin typeface="Verdana" pitchFamily="34" charset="0"/>
                <a:ea typeface="Verdana" pitchFamily="34" charset="0"/>
                <a:cs typeface="Verdana" pitchFamily="34" charset="0"/>
              </a:rPr>
              <a:t> </a:t>
            </a:r>
            <a:r>
              <a:rPr lang="en-GB" sz="1100" dirty="0" err="1">
                <a:latin typeface="Verdana" pitchFamily="34" charset="0"/>
                <a:ea typeface="Verdana" pitchFamily="34" charset="0"/>
                <a:cs typeface="Verdana" pitchFamily="34" charset="0"/>
              </a:rPr>
              <a:t>Mulu</a:t>
            </a:r>
            <a:r>
              <a:rPr lang="en-GB" sz="1100" dirty="0">
                <a:latin typeface="Verdana" pitchFamily="34" charset="0"/>
                <a:ea typeface="Verdana" pitchFamily="34" charset="0"/>
                <a:cs typeface="Verdana" pitchFamily="34" charset="0"/>
              </a:rPr>
              <a:t>, Luis Eduardo </a:t>
            </a:r>
            <a:r>
              <a:rPr lang="en-GB" sz="1100" dirty="0" err="1">
                <a:latin typeface="Verdana" pitchFamily="34" charset="0"/>
                <a:ea typeface="Verdana" pitchFamily="34" charset="0"/>
                <a:cs typeface="Verdana" pitchFamily="34" charset="0"/>
              </a:rPr>
              <a:t>Galdieri</a:t>
            </a:r>
            <a:r>
              <a:rPr lang="en-GB" sz="1100" dirty="0">
                <a:latin typeface="Verdana" pitchFamily="34" charset="0"/>
                <a:ea typeface="Verdana" pitchFamily="34" charset="0"/>
                <a:cs typeface="Verdana" pitchFamily="34" charset="0"/>
              </a:rPr>
              <a:t>, </a:t>
            </a:r>
            <a:r>
              <a:rPr lang="en-GB" sz="1100" dirty="0" err="1">
                <a:latin typeface="Verdana" pitchFamily="34" charset="0"/>
                <a:ea typeface="Verdana" pitchFamily="34" charset="0"/>
                <a:cs typeface="Verdana" pitchFamily="34" charset="0"/>
              </a:rPr>
              <a:t>Riccardo</a:t>
            </a:r>
            <a:r>
              <a:rPr lang="en-GB" sz="1100" dirty="0">
                <a:latin typeface="Verdana" pitchFamily="34" charset="0"/>
                <a:ea typeface="Verdana" pitchFamily="34" charset="0"/>
                <a:cs typeface="Verdana" pitchFamily="34" charset="0"/>
              </a:rPr>
              <a:t> </a:t>
            </a:r>
            <a:r>
              <a:rPr lang="en-GB" sz="1100" dirty="0" err="1">
                <a:latin typeface="Verdana" pitchFamily="34" charset="0"/>
                <a:ea typeface="Verdana" pitchFamily="34" charset="0"/>
                <a:cs typeface="Verdana" pitchFamily="34" charset="0"/>
              </a:rPr>
              <a:t>Gangale</a:t>
            </a:r>
            <a:r>
              <a:rPr lang="en-GB" sz="1100" dirty="0">
                <a:latin typeface="Verdana" pitchFamily="34" charset="0"/>
                <a:ea typeface="Verdana" pitchFamily="34" charset="0"/>
                <a:cs typeface="Verdana" pitchFamily="34" charset="0"/>
              </a:rPr>
              <a:t>, Annie </a:t>
            </a:r>
            <a:r>
              <a:rPr lang="en-GB" sz="1100" dirty="0" err="1">
                <a:latin typeface="Verdana" pitchFamily="34" charset="0"/>
                <a:ea typeface="Verdana" pitchFamily="34" charset="0"/>
                <a:cs typeface="Verdana" pitchFamily="34" charset="0"/>
              </a:rPr>
              <a:t>Bungeroth</a:t>
            </a:r>
            <a:r>
              <a:rPr lang="en-GB" sz="1100" dirty="0">
                <a:latin typeface="Verdana" pitchFamily="34" charset="0"/>
                <a:ea typeface="Verdana" pitchFamily="34" charset="0"/>
                <a:cs typeface="Verdana" pitchFamily="34" charset="0"/>
              </a:rPr>
              <a:t>, </a:t>
            </a:r>
            <a:r>
              <a:rPr lang="en-GB" sz="1100" dirty="0" smtClean="0">
                <a:latin typeface="Verdana" pitchFamily="34" charset="0"/>
                <a:ea typeface="Verdana" pitchFamily="34" charset="0"/>
                <a:cs typeface="Verdana" pitchFamily="34" charset="0"/>
              </a:rPr>
              <a:t/>
            </a:r>
            <a:br>
              <a:rPr lang="en-GB" sz="1100" dirty="0" smtClean="0">
                <a:latin typeface="Verdana" pitchFamily="34" charset="0"/>
                <a:ea typeface="Verdana" pitchFamily="34" charset="0"/>
                <a:cs typeface="Verdana" pitchFamily="34" charset="0"/>
              </a:rPr>
            </a:br>
            <a:r>
              <a:rPr lang="en-GB" sz="1100" dirty="0" smtClean="0">
                <a:latin typeface="Verdana" pitchFamily="34" charset="0"/>
                <a:ea typeface="Verdana" pitchFamily="34" charset="0"/>
                <a:cs typeface="Verdana" pitchFamily="34" charset="0"/>
              </a:rPr>
              <a:t>David </a:t>
            </a:r>
            <a:r>
              <a:rPr lang="en-GB" sz="1100" dirty="0">
                <a:latin typeface="Verdana" pitchFamily="34" charset="0"/>
                <a:ea typeface="Verdana" pitchFamily="34" charset="0"/>
                <a:cs typeface="Verdana" pitchFamily="34" charset="0"/>
              </a:rPr>
              <a:t>Snyder, Marcella Haddad, Paul Jeffrey, Simon </a:t>
            </a:r>
            <a:r>
              <a:rPr lang="en-GB" sz="1100" dirty="0" err="1">
                <a:latin typeface="Verdana" pitchFamily="34" charset="0"/>
                <a:ea typeface="Verdana" pitchFamily="34" charset="0"/>
                <a:cs typeface="Verdana" pitchFamily="34" charset="0"/>
              </a:rPr>
              <a:t>Rawles</a:t>
            </a:r>
            <a:r>
              <a:rPr lang="en-GB" sz="1100" dirty="0">
                <a:latin typeface="Verdana" pitchFamily="34" charset="0"/>
                <a:ea typeface="Verdana" pitchFamily="34" charset="0"/>
                <a:cs typeface="Verdana" pitchFamily="34" charset="0"/>
              </a:rPr>
              <a:t>, Caritas </a:t>
            </a:r>
            <a:r>
              <a:rPr lang="en-GB" sz="1100" dirty="0" err="1">
                <a:latin typeface="Verdana" pitchFamily="34" charset="0"/>
                <a:ea typeface="Verdana" pitchFamily="34" charset="0"/>
                <a:cs typeface="Verdana" pitchFamily="34" charset="0"/>
              </a:rPr>
              <a:t>Internationalis</a:t>
            </a:r>
            <a:r>
              <a:rPr lang="en-GB" sz="1100" dirty="0">
                <a:latin typeface="Verdana" pitchFamily="34" charset="0"/>
                <a:ea typeface="Verdana" pitchFamily="34" charset="0"/>
                <a:cs typeface="Verdana" pitchFamily="34" charset="0"/>
              </a:rPr>
              <a:t>, CAFOD</a:t>
            </a:r>
            <a:r>
              <a:rPr lang="en-GB" sz="1100" dirty="0" smtClean="0">
                <a:latin typeface="Verdana" pitchFamily="34" charset="0"/>
                <a:ea typeface="Verdana" pitchFamily="34" charset="0"/>
                <a:cs typeface="Verdana" pitchFamily="34" charset="0"/>
              </a:rPr>
              <a:t>.</a:t>
            </a:r>
          </a:p>
          <a:p>
            <a:pPr algn="ctr"/>
            <a:r>
              <a:rPr lang="en-GB" sz="1100" dirty="0" smtClean="0">
                <a:latin typeface="Verdana" pitchFamily="34" charset="0"/>
                <a:ea typeface="Verdana" pitchFamily="34" charset="0"/>
                <a:cs typeface="Verdana" pitchFamily="34" charset="0"/>
              </a:rPr>
              <a:t>Illustrations: Per </a:t>
            </a:r>
            <a:r>
              <a:rPr lang="en-GB" sz="1100" dirty="0" err="1" smtClean="0">
                <a:latin typeface="Verdana" pitchFamily="34" charset="0"/>
                <a:ea typeface="Verdana" pitchFamily="34" charset="0"/>
                <a:cs typeface="Verdana" pitchFamily="34" charset="0"/>
              </a:rPr>
              <a:t>Karlen</a:t>
            </a:r>
            <a:endParaRPr lang="en-GB" sz="1100" dirty="0">
              <a:latin typeface="Verdana" pitchFamily="34" charset="0"/>
              <a:ea typeface="Verdana" pitchFamily="34" charset="0"/>
              <a:cs typeface="Verdana" pitchFamily="34" charset="0"/>
            </a:endParaRPr>
          </a:p>
        </p:txBody>
      </p:sp>
      <p:pic>
        <p:nvPicPr>
          <p:cNvPr id="6" name="Picture 143"/>
          <p:cNvPicPr>
            <a:picLocks noChangeAspect="1" noChangeArrowheads="1"/>
          </p:cNvPicPr>
          <p:nvPr/>
        </p:nvPicPr>
        <p:blipFill>
          <a:blip r:embed="rId4" cstate="print"/>
          <a:srcRect/>
          <a:stretch>
            <a:fillRect/>
          </a:stretch>
        </p:blipFill>
        <p:spPr bwMode="auto">
          <a:xfrm>
            <a:off x="0" y="6321425"/>
            <a:ext cx="9144000" cy="536575"/>
          </a:xfrm>
          <a:prstGeom prst="rect">
            <a:avLst/>
          </a:prstGeom>
          <a:noFill/>
          <a:ln w="9525">
            <a:noFill/>
            <a:miter lim="800000"/>
            <a:headEnd/>
            <a:tailEnd/>
          </a:ln>
        </p:spPr>
      </p:pic>
      <p:pic>
        <p:nvPicPr>
          <p:cNvPr id="8" name="Picture 7" descr="little-guy-3.png"/>
          <p:cNvPicPr>
            <a:picLocks noChangeAspect="1"/>
          </p:cNvPicPr>
          <p:nvPr/>
        </p:nvPicPr>
        <p:blipFill>
          <a:blip r:embed="rId5" cstate="print"/>
          <a:stretch>
            <a:fillRect/>
          </a:stretch>
        </p:blipFill>
        <p:spPr>
          <a:xfrm>
            <a:off x="7092280" y="3861048"/>
            <a:ext cx="1826041" cy="2093753"/>
          </a:xfrm>
          <a:prstGeom prst="rect">
            <a:avLst/>
          </a:prstGeom>
        </p:spPr>
      </p:pic>
      <p:pic>
        <p:nvPicPr>
          <p:cNvPr id="9" name="Picture 8" descr="white-star.png"/>
          <p:cNvPicPr>
            <a:picLocks noChangeAspect="1"/>
          </p:cNvPicPr>
          <p:nvPr/>
        </p:nvPicPr>
        <p:blipFill>
          <a:blip r:embed="rId6" cstate="print"/>
          <a:stretch>
            <a:fillRect/>
          </a:stretch>
        </p:blipFill>
        <p:spPr>
          <a:xfrm>
            <a:off x="539552" y="0"/>
            <a:ext cx="1667556" cy="1933739"/>
          </a:xfrm>
          <a:prstGeom prst="rect">
            <a:avLst/>
          </a:prstGeom>
        </p:spPr>
      </p:pic>
      <p:pic>
        <p:nvPicPr>
          <p:cNvPr id="10" name="Picture 9" descr="white-star.png"/>
          <p:cNvPicPr>
            <a:picLocks noChangeAspect="1"/>
          </p:cNvPicPr>
          <p:nvPr/>
        </p:nvPicPr>
        <p:blipFill>
          <a:blip r:embed="rId6" cstate="print"/>
          <a:stretch>
            <a:fillRect/>
          </a:stretch>
        </p:blipFill>
        <p:spPr>
          <a:xfrm>
            <a:off x="7092280" y="188640"/>
            <a:ext cx="1348036" cy="1563216"/>
          </a:xfrm>
          <a:prstGeom prst="rect">
            <a:avLst/>
          </a:prstGeom>
        </p:spPr>
      </p:pic>
      <p:pic>
        <p:nvPicPr>
          <p:cNvPr id="11" name="Picture 10" descr="little-guy.png"/>
          <p:cNvPicPr>
            <a:picLocks noChangeAspect="1"/>
          </p:cNvPicPr>
          <p:nvPr/>
        </p:nvPicPr>
        <p:blipFill>
          <a:blip r:embed="rId7" cstate="print"/>
          <a:stretch>
            <a:fillRect/>
          </a:stretch>
        </p:blipFill>
        <p:spPr>
          <a:xfrm>
            <a:off x="-180528" y="3855527"/>
            <a:ext cx="2576927" cy="20937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t’s praise God togetherReceptionReveal Focu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45FD418062994BAD02B81705B0A392" ma:contentTypeVersion="2" ma:contentTypeDescription="Create a new document." ma:contentTypeScope="" ma:versionID="40ca19b3da171e0f58036710ef055153">
  <xsd:schema xmlns:xsd="http://www.w3.org/2001/XMLSchema" xmlns:p="http://schemas.microsoft.com/office/2006/metadata/properties" xmlns:ns2="aa71144c-eb0d-41a5-a5a8-072cd86d28db" targetNamespace="http://schemas.microsoft.com/office/2006/metadata/properties" ma:root="true" ma:fieldsID="41e99588b10a4ffbdfe32965f726beec" ns2:_="">
    <xsd:import namespace="aa71144c-eb0d-41a5-a5a8-072cd86d28db"/>
    <xsd:element name="properties">
      <xsd:complexType>
        <xsd:sequence>
          <xsd:element name="documentManagement">
            <xsd:complexType>
              <xsd:all>
                <xsd:element ref="ns2:Year_x0020_group"/>
                <xsd:element ref="ns2:Document_x0020_type" minOccurs="0"/>
              </xsd:all>
            </xsd:complexType>
          </xsd:element>
        </xsd:sequence>
      </xsd:complexType>
    </xsd:element>
  </xsd:schema>
  <xsd:schema xmlns:xsd="http://www.w3.org/2001/XMLSchema" xmlns:dms="http://schemas.microsoft.com/office/2006/documentManagement/types" targetNamespace="aa71144c-eb0d-41a5-a5a8-072cd86d28db" elementFormDefault="qualified">
    <xsd:import namespace="http://schemas.microsoft.com/office/2006/documentManagement/types"/>
    <xsd:element name="Year_x0020_group" ma:index="8" ma:displayName="Year group" ma:default="Year 6" ma:format="Dropdown" ma:internalName="Year_x0020_group">
      <xsd:simpleType>
        <xsd:restriction base="dms:Choice">
          <xsd:enumeration value="EYFS"/>
          <xsd:enumeration value="Year 1"/>
          <xsd:enumeration value="Year 2"/>
          <xsd:enumeration value="Year 3"/>
          <xsd:enumeration value="Year 4"/>
          <xsd:enumeration value="Year 5"/>
          <xsd:enumeration value="Year 6"/>
          <xsd:enumeration value="All years"/>
        </xsd:restriction>
      </xsd:simpleType>
    </xsd:element>
    <xsd:element name="Document_x0020_type" ma:index="9" nillable="true" ma:displayName="Document type" ma:default="Resource" ma:format="Dropdown" ma:internalName="Document_x0020_type">
      <xsd:simpleType>
        <xsd:restriction base="dms:Choice">
          <xsd:enumeration value="Planning"/>
          <xsd:enumeration value="Resource"/>
          <xsd:enumeration value="Topic 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type xmlns="aa71144c-eb0d-41a5-a5a8-072cd86d28db">Resource</Document_x0020_type>
    <Year_x0020_group xmlns="aa71144c-eb0d-41a5-a5a8-072cd86d28db">EYFS</Year_x0020_group>
  </documentManagement>
</p:properties>
</file>

<file path=customXml/itemProps1.xml><?xml version="1.0" encoding="utf-8"?>
<ds:datastoreItem xmlns:ds="http://schemas.openxmlformats.org/officeDocument/2006/customXml" ds:itemID="{088FF275-5F5E-447A-A178-99290BEEC722}">
  <ds:schemaRefs>
    <ds:schemaRef ds:uri="http://schemas.microsoft.com/sharepoint/v3/contenttype/forms"/>
  </ds:schemaRefs>
</ds:datastoreItem>
</file>

<file path=customXml/itemProps2.xml><?xml version="1.0" encoding="utf-8"?>
<ds:datastoreItem xmlns:ds="http://schemas.openxmlformats.org/officeDocument/2006/customXml" ds:itemID="{5F07137C-A6D6-4636-8FF0-F7C133A7C77F}">
  <ds:schemaRefs>
    <ds:schemaRef ds:uri="http://schemas.microsoft.com/office/2006/metadata/longProperties"/>
  </ds:schemaRefs>
</ds:datastoreItem>
</file>

<file path=customXml/itemProps3.xml><?xml version="1.0" encoding="utf-8"?>
<ds:datastoreItem xmlns:ds="http://schemas.openxmlformats.org/officeDocument/2006/customXml" ds:itemID="{A7015513-5DA1-4F6A-B310-05341AA28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1144c-eb0d-41a5-a5a8-072cd86d28d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30304871-E4BB-45BE-A952-A722EB0A93D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aa71144c-eb0d-41a5-a5a8-072cd86d28d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Let’s praise God togetherReceptionReveal Focus 2</Template>
  <TotalTime>719</TotalTime>
  <Words>523</Words>
  <Application>Microsoft Office PowerPoint</Application>
  <PresentationFormat>On-screen Show (4:3)</PresentationFormat>
  <Paragraphs>59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Let’s praise God togetherReceptionReveal Focus 2</vt:lpstr>
      <vt:lpstr>Slide 1</vt:lpstr>
      <vt:lpstr>Slide 2</vt:lpstr>
      <vt:lpstr>We all share God’s wonderful world.  </vt:lpstr>
      <vt:lpstr>Slide 4</vt:lpstr>
      <vt:lpstr>We all share God’s wonderful world.   </vt:lpstr>
      <vt:lpstr>Slide 6</vt:lpstr>
      <vt:lpstr>Let’s praise God together</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dc:creator>
  <cp:lastModifiedBy>gsalter</cp:lastModifiedBy>
  <cp:revision>73</cp:revision>
  <dcterms:created xsi:type="dcterms:W3CDTF">2011-11-30T16:59:02Z</dcterms:created>
  <dcterms:modified xsi:type="dcterms:W3CDTF">2012-02-29T14:08:56Z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0x010100B945FD418062994BAD02B81705B0A392</vt:lpwstr>
  </property>
  <property fmtid="{D5CDD505-2E9C-101B-9397-08002B2CF9AE}" pid="3" name="Document type">
    <vt:lpwstr>Resource</vt:lpwstr>
  </property>
  <property fmtid="{D5CDD505-2E9C-101B-9397-08002B2CF9AE}" pid="4" name="Year group">
    <vt:lpwstr>EYFS</vt:lpwstr>
  </property>
  <property fmtid="{D5CDD505-2E9C-101B-9397-08002B2CF9AE}" pid="5" name="ContentType">
    <vt:lpwstr>Document</vt:lpwstr>
  </property>
</Properties>
</file>