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28" r:id="rId5"/>
    <p:sldId id="300" r:id="rId6"/>
    <p:sldId id="318" r:id="rId7"/>
    <p:sldId id="320" r:id="rId8"/>
    <p:sldId id="330" r:id="rId9"/>
    <p:sldId id="329" r:id="rId10"/>
    <p:sldId id="331" r:id="rId11"/>
    <p:sldId id="323" r:id="rId12"/>
    <p:sldId id="324" r:id="rId13"/>
    <p:sldId id="326" r:id="rId14"/>
    <p:sldId id="327" r:id="rId15"/>
  </p:sldIdLst>
  <p:sldSz cx="12192000" cy="6858000"/>
  <p:notesSz cx="6858000" cy="91440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C0018"/>
    <a:srgbClr val="FF6309"/>
    <a:srgbClr val="5C5900"/>
    <a:srgbClr val="E6CF04"/>
    <a:srgbClr val="620000"/>
    <a:srgbClr val="B30005"/>
    <a:srgbClr val="0727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0790" autoAdjust="0"/>
  </p:normalViewPr>
  <p:slideViewPr>
    <p:cSldViewPr snapToGrid="0">
      <p:cViewPr>
        <p:scale>
          <a:sx n="50" d="100"/>
          <a:sy n="50" d="100"/>
        </p:scale>
        <p:origin x="684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0225" y="280988"/>
            <a:ext cx="244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249238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42925" y="8686800"/>
            <a:ext cx="491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51488" y="8686800"/>
            <a:ext cx="757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A1A83D07-A50A-44B5-8806-6068B0E8E140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364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14400" y="152400"/>
            <a:ext cx="327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267200" y="1524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4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14400" y="8686800"/>
            <a:ext cx="419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34000" y="8686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8E5B38DD-995D-4B1F-96CD-CBCB1E085883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632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Why is November 19 such a special</a:t>
            </a:r>
            <a:r>
              <a:rPr lang="en-GB" baseline="0" dirty="0" smtClean="0"/>
              <a:t> day? Because it is World Toilet Day.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38DD-995D-4B1F-96CD-CBCB1E085883}" type="slidenum">
              <a:rPr lang="en-US" smtClean="0"/>
              <a:pPr>
                <a:defRPr/>
              </a:pPr>
              <a:t>1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475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 can build a toilet for a community like Zimi and </a:t>
            </a:r>
            <a:r>
              <a:rPr lang="en-GB" dirty="0" err="1" smtClean="0"/>
              <a:t>Thando’s</a:t>
            </a:r>
            <a:r>
              <a:rPr lang="en-GB" dirty="0" smtClean="0"/>
              <a:t>.</a:t>
            </a:r>
            <a:r>
              <a:rPr lang="en-GB" baseline="0" dirty="0" smtClean="0"/>
              <a:t> A community toilet can be bought for £85 through CAFOD World Gifts. Could you raise £85 in your school to buy a toilet? </a:t>
            </a:r>
          </a:p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38DD-995D-4B1F-96CD-CBCB1E085883}" type="slidenum">
              <a:rPr lang="en-US" smtClean="0"/>
              <a:pPr>
                <a:defRPr/>
              </a:pPr>
              <a:t>10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629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cafod.org.uk/</a:t>
            </a:r>
            <a:r>
              <a:rPr lang="en-GB" dirty="0" err="1" smtClean="0"/>
              <a:t>schoolsworldgifts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Picture credits: Simon </a:t>
            </a:r>
            <a:r>
              <a:rPr lang="en-GB" dirty="0" err="1" smtClean="0"/>
              <a:t>Rawles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38DD-995D-4B1F-96CD-CBCB1E085883}" type="slidenum">
              <a:rPr lang="en-US" smtClean="0"/>
              <a:pPr>
                <a:defRPr/>
              </a:pPr>
              <a:t>11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731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38DD-995D-4B1F-96CD-CBCB1E085883}" type="slidenum">
              <a:rPr lang="en-US" smtClean="0"/>
              <a:pPr>
                <a:defRPr/>
              </a:pPr>
              <a:t>2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357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Verdana" pitchFamily="34" charset="0"/>
                <a:ea typeface="+mn-ea"/>
                <a:cs typeface="+mn-cs"/>
              </a:rPr>
              <a:t>Raise your hand if you have a bathroom/toilet at home? Raise your hand if you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Verdana" pitchFamily="34" charset="0"/>
                <a:ea typeface="+mn-ea"/>
                <a:cs typeface="+mn-cs"/>
              </a:rPr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Verdana" pitchFamily="34" charset="0"/>
                <a:ea typeface="+mn-ea"/>
                <a:cs typeface="+mn-cs"/>
              </a:rPr>
              <a:t>have a mobile phone? Did you know that more people own a mobile phone than a toilet? Think for a moment - how would you manage if you did not have a toilet at home? </a:t>
            </a:r>
          </a:p>
          <a:p>
            <a:endParaRPr lang="en-GB" sz="1200" kern="1200" dirty="0" smtClean="0">
              <a:solidFill>
                <a:schemeClr val="tx1"/>
              </a:solidFill>
              <a:effectLst/>
              <a:latin typeface="Verdana" pitchFamily="34" charset="0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Verdana" pitchFamily="34" charset="0"/>
                <a:ea typeface="+mn-ea"/>
                <a:cs typeface="+mn-cs"/>
              </a:rPr>
              <a:t>1 billion* people in the world do not have a toilet in their house or even outside to use. This means they have to go to the toilet in the bushes or in a field. What do you think the risks may be in doing this? (Waste can get washed into the local rivers, it is unhygienic and can cause diseases, animals can attack you,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Verdana" pitchFamily="34" charset="0"/>
                <a:ea typeface="+mn-ea"/>
                <a:cs typeface="+mn-cs"/>
              </a:rPr>
              <a:t> </a:t>
            </a:r>
            <a:r>
              <a:rPr lang="en-GB" sz="1200" kern="1200" baseline="0" dirty="0" err="1" smtClean="0">
                <a:solidFill>
                  <a:schemeClr val="tx1"/>
                </a:solidFill>
                <a:effectLst/>
                <a:latin typeface="Verdana" pitchFamily="34" charset="0"/>
                <a:ea typeface="+mn-ea"/>
                <a:cs typeface="+mn-cs"/>
              </a:rPr>
              <a:t>etc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Verdana" pitchFamily="34" charset="0"/>
                <a:ea typeface="+mn-ea"/>
                <a:cs typeface="+mn-cs"/>
              </a:rPr>
              <a:t>).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Verdana" pitchFamily="34" charset="0"/>
                <a:ea typeface="+mn-ea"/>
                <a:cs typeface="+mn-cs"/>
              </a:rPr>
              <a:t> </a:t>
            </a:r>
          </a:p>
          <a:p>
            <a:r>
              <a:rPr lang="en-GB" sz="1200" i="1" kern="1200" dirty="0" smtClean="0">
                <a:solidFill>
                  <a:schemeClr val="tx1"/>
                </a:solidFill>
                <a:effectLst/>
                <a:latin typeface="Verdana" pitchFamily="34" charset="0"/>
                <a:ea typeface="+mn-ea"/>
                <a:cs typeface="+mn-cs"/>
              </a:rPr>
              <a:t>*From WHO progress on Sanitation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Verdana" pitchFamily="34" charset="0"/>
                <a:ea typeface="+mn-ea"/>
                <a:cs typeface="+mn-cs"/>
              </a:rPr>
              <a:t>and 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Verdana" pitchFamily="34" charset="0"/>
                <a:ea typeface="+mn-ea"/>
                <a:cs typeface="+mn-cs"/>
              </a:rPr>
              <a:t>Drinking Water update 2013</a:t>
            </a:r>
            <a:endParaRPr lang="en-GB" sz="1200" kern="1200" dirty="0" smtClean="0">
              <a:solidFill>
                <a:schemeClr val="tx1"/>
              </a:solidFill>
              <a:effectLst/>
              <a:latin typeface="Verdana" pitchFamily="34" charset="0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38DD-995D-4B1F-96CD-CBCB1E085883}" type="slidenum">
              <a:rPr lang="en-US" smtClean="0"/>
              <a:pPr>
                <a:defRPr/>
              </a:pPr>
              <a:t>3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105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Our toilets</a:t>
            </a:r>
            <a:r>
              <a:rPr lang="en-GB" baseline="0" dirty="0" smtClean="0"/>
              <a:t> work so hard and are so vitally important. They save lives.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Local experts working with CAFOD have </a:t>
            </a:r>
            <a:r>
              <a:rPr lang="en-GB" baseline="0" dirty="0" smtClean="0"/>
              <a:t>helped people to transform their </a:t>
            </a:r>
            <a:r>
              <a:rPr lang="en-GB" baseline="0" dirty="0" smtClean="0"/>
              <a:t>lives, </a:t>
            </a:r>
            <a:r>
              <a:rPr lang="en-GB" baseline="0" dirty="0" smtClean="0"/>
              <a:t>by supporting them to build toilets in their community.</a:t>
            </a:r>
            <a:endParaRPr lang="en-GB" sz="1200" b="0" kern="1200" cap="small" baseline="0" dirty="0" smtClean="0">
              <a:solidFill>
                <a:schemeClr val="tx1"/>
              </a:solidFill>
              <a:latin typeface="Verdana" pitchFamily="34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b="0" kern="1200" cap="small" baseline="0" dirty="0" smtClean="0">
              <a:solidFill>
                <a:schemeClr val="tx1"/>
              </a:solidFill>
              <a:latin typeface="Verdana" pitchFamily="34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b="0" kern="1200" cap="small" baseline="0" dirty="0" smtClean="0">
              <a:solidFill>
                <a:schemeClr val="tx1"/>
              </a:solidFill>
              <a:latin typeface="Verdana" pitchFamily="34" charset="0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38DD-995D-4B1F-96CD-CBCB1E085883}" type="slidenum">
              <a:rPr lang="en-US" smtClean="0"/>
              <a:pPr>
                <a:defRPr/>
              </a:pPr>
              <a:t>4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13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Ten-year-old </a:t>
            </a:r>
            <a:r>
              <a:rPr lang="en-GB" sz="1200" kern="1200" dirty="0" err="1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Zimisozettu</a:t>
            </a:r>
            <a:r>
              <a:rPr lang="en-GB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rPr>
              <a:t>, known as “Zimi”, lives in a remote village in Zimbabwe. Zimbabwe is a beautiful country in Africa. Her community faced the problem of a lack of toilets. 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38DD-995D-4B1F-96CD-CBCB1E085883}" type="slidenum">
              <a:rPr lang="en-US" smtClean="0"/>
              <a:pPr>
                <a:defRPr/>
              </a:pPr>
              <a:t>5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941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Until recently,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Zimi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and her family didn’t have a toilet in their home. There were also no working toilets at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Zimi’s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school. That meant that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Zimi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had to use holes in the ground outside to go to the toilet.</a:t>
            </a:r>
            <a:r>
              <a:rPr lang="en-GB" sz="1200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38DD-995D-4B1F-96CD-CBCB1E085883}" type="slidenum">
              <a:rPr lang="en-US" smtClean="0"/>
              <a:pPr>
                <a:defRPr/>
              </a:pPr>
              <a:t>6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69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CAFOD has now helped the community to build toilets in </a:t>
            </a:r>
            <a:r>
              <a:rPr lang="en-GB" sz="1200" b="0" i="0" u="none" strike="noStrike" kern="1200" baseline="0" dirty="0" err="1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Zimi’s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home and at the local schools.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38DD-995D-4B1F-96CD-CBCB1E085883}" type="slidenum">
              <a:rPr lang="en-US" smtClean="0"/>
              <a:pPr>
                <a:defRPr/>
              </a:pPr>
              <a:t>7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1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This is </a:t>
            </a:r>
            <a:r>
              <a:rPr lang="en-GB" sz="1200" kern="1200" dirty="0" err="1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Thando</a:t>
            </a:r>
            <a:r>
              <a:rPr lang="en-GB" sz="1200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,</a:t>
            </a:r>
            <a:r>
              <a:rPr lang="en-GB" sz="1200" kern="1200" baseline="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he is </a:t>
            </a:r>
            <a:r>
              <a:rPr lang="en-GB" sz="1200" kern="1200" baseline="0" dirty="0" err="1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Zimi’s</a:t>
            </a:r>
            <a:r>
              <a:rPr lang="en-GB" sz="1200" kern="1200" baseline="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cousin. </a:t>
            </a:r>
            <a:r>
              <a:rPr lang="en-GB" sz="1200" kern="1200" dirty="0" err="1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Thando</a:t>
            </a:r>
            <a:r>
              <a:rPr lang="en-GB" sz="1200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goes to the local secondary school. </a:t>
            </a:r>
            <a:endParaRPr lang="en-GB" dirty="0" smtClean="0"/>
          </a:p>
          <a:p>
            <a:endParaRPr lang="en-GB" sz="1200" kern="1200" dirty="0" smtClean="0">
              <a:solidFill>
                <a:schemeClr val="tx1"/>
              </a:solidFill>
              <a:latin typeface="Verdana" pitchFamily="34" charset="0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CAFOD’s partner has also built toilets in </a:t>
            </a:r>
            <a:r>
              <a:rPr lang="en-GB" sz="1200" kern="1200" dirty="0" err="1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Thando’s</a:t>
            </a:r>
            <a:r>
              <a:rPr lang="en-GB" sz="1200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school.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38DD-995D-4B1F-96CD-CBCB1E085883}" type="slidenum">
              <a:rPr lang="en-US" smtClean="0"/>
              <a:pPr>
                <a:defRPr/>
              </a:pPr>
              <a:t>8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65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The picture shows </a:t>
            </a:r>
            <a:r>
              <a:rPr lang="en-GB" sz="1200" kern="1200" dirty="0" err="1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Thando</a:t>
            </a:r>
            <a:r>
              <a:rPr lang="en-GB" sz="1200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and his friends outside their school toilets. One of </a:t>
            </a:r>
            <a:r>
              <a:rPr lang="en-GB" sz="1200" kern="1200" dirty="0" err="1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Thando’s</a:t>
            </a:r>
            <a:r>
              <a:rPr lang="en-GB" sz="1200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teachers says: “The law here says that every school needs a proper toilet. If CAFOD hadn’t come to help, one way or another, our school could have been forced to close. So thank you for constructing our toilets.”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Donations from CAFOD supporters has helped to build 35 toilets in the village so far.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latin typeface="Verdana" pitchFamily="34" charset="0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38DD-995D-4B1F-96CD-CBCB1E085883}" type="slidenum">
              <a:rPr lang="en-US" smtClean="0"/>
              <a:pPr>
                <a:defRPr/>
              </a:pPr>
              <a:t>9</a:t>
            </a:fld>
            <a:endParaRPr 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472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8280401" y="411163"/>
            <a:ext cx="304376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>
                <a:solidFill>
                  <a:schemeClr val="bg1"/>
                </a:solidFill>
              </a:rPr>
              <a:t>www.cafod.org.uk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4467" y="2384426"/>
            <a:ext cx="7797800" cy="2030413"/>
          </a:xfrm>
        </p:spPr>
        <p:txBody>
          <a:bodyPr anchor="t"/>
          <a:lstStyle>
            <a:lvl1pPr>
              <a:defRPr sz="50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267" y="4535489"/>
            <a:ext cx="7797800" cy="1373187"/>
          </a:xfrm>
        </p:spPr>
        <p:txBody>
          <a:bodyPr rIns="0"/>
          <a:lstStyle>
            <a:lvl1pPr marL="0" indent="0">
              <a:spcAft>
                <a:spcPct val="0"/>
              </a:spcAft>
              <a:buFont typeface="Times" charset="0"/>
              <a:buNone/>
              <a:defRPr sz="2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1" y="314555"/>
            <a:ext cx="4108449" cy="41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950913"/>
            <a:ext cx="12192000" cy="46037"/>
          </a:xfrm>
          <a:prstGeom prst="rect">
            <a:avLst/>
          </a:prstGeom>
          <a:solidFill>
            <a:srgbClr val="A5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7967" y="0"/>
            <a:ext cx="2616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5134" y="0"/>
            <a:ext cx="7649633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5134" y="1533526"/>
            <a:ext cx="5132917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251" y="1533526"/>
            <a:ext cx="5132916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5134" y="1"/>
            <a:ext cx="10469033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5134" y="1533526"/>
            <a:ext cx="10469033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08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1" y="314555"/>
            <a:ext cx="4108449" cy="41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950913"/>
            <a:ext cx="12192000" cy="46037"/>
          </a:xfrm>
          <a:prstGeom prst="rect">
            <a:avLst/>
          </a:prstGeom>
          <a:solidFill>
            <a:srgbClr val="A5C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34" charset="0"/>
        </a:defRPr>
      </a:lvl9pPr>
    </p:titleStyle>
    <p:bodyStyle>
      <a:lvl1pPr marL="287338" indent="-287338" algn="l" rtl="0" eaLnBrk="1" fontAlgn="base" hangingPunct="1">
        <a:spcBef>
          <a:spcPct val="0"/>
        </a:spcBef>
        <a:spcAft>
          <a:spcPct val="50000"/>
        </a:spcAft>
        <a:buClr>
          <a:srgbClr val="AACB2A"/>
        </a:buClr>
        <a:buFont typeface="Times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63588" indent="-285750" algn="l" rtl="0" eaLnBrk="1" fontAlgn="base" hangingPunct="1">
        <a:spcBef>
          <a:spcPct val="0"/>
        </a:spcBef>
        <a:spcAft>
          <a:spcPct val="50000"/>
        </a:spcAft>
        <a:buClr>
          <a:srgbClr val="AACB2A"/>
        </a:buClr>
        <a:buChar char="–"/>
        <a:defRPr sz="2200">
          <a:solidFill>
            <a:srgbClr val="000000"/>
          </a:solidFill>
          <a:latin typeface="+mn-lt"/>
        </a:defRPr>
      </a:lvl2pPr>
      <a:lvl3pPr marL="1182688" indent="-228600" algn="l" rtl="0" eaLnBrk="1" fontAlgn="base" hangingPunct="1">
        <a:spcBef>
          <a:spcPct val="0"/>
        </a:spcBef>
        <a:spcAft>
          <a:spcPct val="50000"/>
        </a:spcAft>
        <a:defRPr sz="2200">
          <a:solidFill>
            <a:srgbClr val="000000"/>
          </a:solidFill>
          <a:latin typeface="+mn-lt"/>
        </a:defRPr>
      </a:lvl3pPr>
      <a:lvl4pPr marL="1601788" indent="-228600" algn="l" rtl="0" eaLnBrk="1" fontAlgn="base" hangingPunct="1">
        <a:spcBef>
          <a:spcPct val="0"/>
        </a:spcBef>
        <a:spcAft>
          <a:spcPct val="50000"/>
        </a:spcAft>
        <a:defRPr sz="2200">
          <a:solidFill>
            <a:srgbClr val="000000"/>
          </a:solidFill>
          <a:latin typeface="+mn-lt"/>
        </a:defRPr>
      </a:lvl4pPr>
      <a:lvl5pPr marL="2020888" indent="-228600" algn="l" rtl="0" eaLnBrk="1" fontAlgn="base" hangingPunct="1">
        <a:spcBef>
          <a:spcPct val="0"/>
        </a:spcBef>
        <a:spcAft>
          <a:spcPct val="50000"/>
        </a:spcAft>
        <a:defRPr sz="2200">
          <a:solidFill>
            <a:srgbClr val="000000"/>
          </a:solidFill>
          <a:latin typeface="+mn-lt"/>
        </a:defRPr>
      </a:lvl5pPr>
      <a:lvl6pPr marL="2478088" indent="-228600" algn="l" rtl="0" eaLnBrk="1" fontAlgn="base" hangingPunct="1">
        <a:spcBef>
          <a:spcPct val="0"/>
        </a:spcBef>
        <a:spcAft>
          <a:spcPct val="50000"/>
        </a:spcAft>
        <a:defRPr sz="2200">
          <a:solidFill>
            <a:srgbClr val="000000"/>
          </a:solidFill>
          <a:latin typeface="+mn-lt"/>
        </a:defRPr>
      </a:lvl6pPr>
      <a:lvl7pPr marL="2935288" indent="-228600" algn="l" rtl="0" eaLnBrk="1" fontAlgn="base" hangingPunct="1">
        <a:spcBef>
          <a:spcPct val="0"/>
        </a:spcBef>
        <a:spcAft>
          <a:spcPct val="50000"/>
        </a:spcAft>
        <a:defRPr sz="2200">
          <a:solidFill>
            <a:srgbClr val="000000"/>
          </a:solidFill>
          <a:latin typeface="+mn-lt"/>
        </a:defRPr>
      </a:lvl7pPr>
      <a:lvl8pPr marL="3392488" indent="-228600" algn="l" rtl="0" eaLnBrk="1" fontAlgn="base" hangingPunct="1">
        <a:spcBef>
          <a:spcPct val="0"/>
        </a:spcBef>
        <a:spcAft>
          <a:spcPct val="50000"/>
        </a:spcAft>
        <a:defRPr sz="2200">
          <a:solidFill>
            <a:srgbClr val="000000"/>
          </a:solidFill>
          <a:latin typeface="+mn-lt"/>
        </a:defRPr>
      </a:lvl8pPr>
      <a:lvl9pPr marL="3849688" indent="-228600" algn="l" rtl="0" eaLnBrk="1" fontAlgn="base" hangingPunct="1">
        <a:spcBef>
          <a:spcPct val="0"/>
        </a:spcBef>
        <a:spcAft>
          <a:spcPct val="50000"/>
        </a:spcAft>
        <a:defRPr sz="2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 bwMode="auto">
          <a:xfrm>
            <a:off x="3547533" y="2743200"/>
            <a:ext cx="4927600" cy="1320800"/>
          </a:xfrm>
          <a:prstGeom prst="wedgeRoundRectCallout">
            <a:avLst>
              <a:gd name="adj1" fmla="val -21520"/>
              <a:gd name="adj2" fmla="val 4675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3200" dirty="0"/>
              <a:t>What’s so special about 19 November?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1" y="1482726"/>
            <a:ext cx="7851775" cy="4486275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092411" y="1329653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Go potty for toilets! </a:t>
            </a:r>
            <a:endParaRPr lang="en-GB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C:\Users\vahmed\Desktop\community-toile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40652" y="2498389"/>
            <a:ext cx="5651348" cy="4359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ular Callout 11"/>
          <p:cNvSpPr/>
          <p:nvPr/>
        </p:nvSpPr>
        <p:spPr bwMode="auto">
          <a:xfrm>
            <a:off x="898611" y="3298489"/>
            <a:ext cx="5308600" cy="1787861"/>
          </a:xfrm>
          <a:prstGeom prst="wedgeRoundRectCallout">
            <a:avLst>
              <a:gd name="adj1" fmla="val -20674"/>
              <a:gd name="adj2" fmla="val 48656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sz="4800" dirty="0">
                <a:latin typeface="Arial" panose="020B0604020202020204" pitchFamily="34" charset="0"/>
                <a:cs typeface="Arial" panose="020B0604020202020204" pitchFamily="34" charset="0"/>
              </a:rPr>
              <a:t>£85 buys one community toilet!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4525" y="1213643"/>
            <a:ext cx="6351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Let us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pray: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438401" y="1969518"/>
            <a:ext cx="91440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Loving God, </a:t>
            </a:r>
          </a:p>
          <a:p>
            <a:pPr algn="l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we pray for a world of justice </a:t>
            </a:r>
          </a:p>
          <a:p>
            <a:pPr algn="l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where everyone has access 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a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toilet and clean water. </a:t>
            </a:r>
          </a:p>
          <a:p>
            <a:pPr algn="l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/>
            <a:r>
              <a:rPr lang="en-GB" sz="28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May all our sisters and brothers throughout the world</a:t>
            </a:r>
          </a:p>
          <a:p>
            <a:pPr algn="l" eaLnBrk="1" hangingPunct="1"/>
            <a:r>
              <a:rPr lang="en-GB" sz="28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b</a:t>
            </a:r>
            <a:r>
              <a:rPr lang="en-GB" sz="28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 able to live in dignity. </a:t>
            </a:r>
          </a:p>
          <a:p>
            <a:pPr algn="l" eaLnBrk="1" hangingPunct="1"/>
            <a:r>
              <a:rPr lang="en-GB" sz="28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We thank you God for creating us all in your image </a:t>
            </a:r>
          </a:p>
          <a:p>
            <a:pPr algn="l" eaLnBrk="1" hangingPunct="1"/>
            <a:r>
              <a:rPr lang="en-GB" sz="2800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and making us your children.</a:t>
            </a:r>
          </a:p>
          <a:p>
            <a:pPr algn="l"/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xplosion 2 4"/>
          <p:cNvSpPr/>
          <p:nvPr/>
        </p:nvSpPr>
        <p:spPr bwMode="auto">
          <a:xfrm rot="1221623">
            <a:off x="1574801" y="1025237"/>
            <a:ext cx="9093200" cy="6299200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169496" y="2826848"/>
            <a:ext cx="524021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5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Toilet Day!</a:t>
            </a:r>
            <a:endParaRPr lang="en-GB" sz="75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20204" b="7905"/>
          <a:stretch/>
        </p:blipFill>
        <p:spPr bwMode="auto">
          <a:xfrm>
            <a:off x="0" y="999067"/>
            <a:ext cx="12192000" cy="593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ular Callout 8"/>
          <p:cNvSpPr/>
          <p:nvPr/>
        </p:nvSpPr>
        <p:spPr bwMode="auto">
          <a:xfrm flipH="1">
            <a:off x="530706" y="1493598"/>
            <a:ext cx="2336800" cy="1380066"/>
          </a:xfrm>
          <a:prstGeom prst="wedgeRoundRectCallout">
            <a:avLst>
              <a:gd name="adj1" fmla="val -19384"/>
              <a:gd name="adj2" fmla="val 5067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do we need World Toilet Day? 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20204" b="7905"/>
          <a:stretch/>
        </p:blipFill>
        <p:spPr bwMode="auto">
          <a:xfrm>
            <a:off x="0" y="999067"/>
            <a:ext cx="12192000" cy="593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ular Callout 8"/>
          <p:cNvSpPr/>
          <p:nvPr/>
        </p:nvSpPr>
        <p:spPr bwMode="auto">
          <a:xfrm flipH="1">
            <a:off x="266700" y="1456267"/>
            <a:ext cx="3894667" cy="914401"/>
          </a:xfrm>
          <a:prstGeom prst="wedgeRoundRectCallout">
            <a:avLst>
              <a:gd name="adj1" fmla="val -19384"/>
              <a:gd name="adj2" fmla="val 5067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Toilets prevent disease!</a:t>
            </a:r>
          </a:p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Toilets save lives!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2" descr="F:\E drive\Photoshop_Outcomes\CAFOD_Outcomes\_Projects\LFD12\Primary\Powerpoint slides\map_1.jpg"/>
          <p:cNvPicPr>
            <a:picLocks noChangeAspect="1" noChangeArrowheads="1"/>
          </p:cNvPicPr>
          <p:nvPr/>
        </p:nvPicPr>
        <p:blipFill rotWithShape="1">
          <a:blip r:embed="rId3" cstate="print"/>
          <a:srcRect t="9644" b="14414"/>
          <a:stretch/>
        </p:blipFill>
        <p:spPr bwMode="auto">
          <a:xfrm>
            <a:off x="0" y="990600"/>
            <a:ext cx="12233607" cy="6435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2752562" y="4515663"/>
            <a:ext cx="2491324" cy="40182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/>
              <a:t>Zimbabwe</a:t>
            </a:r>
          </a:p>
        </p:txBody>
      </p:sp>
      <p:pic>
        <p:nvPicPr>
          <p:cNvPr id="5126" name="Picture 2" descr="C:\Users\kobrien1\Documents\Materials\Fast_Day_Materials\LFD12\Primary\Powerpoint slides\Zimbabw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37688" y="5487869"/>
            <a:ext cx="392920" cy="508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127" name="Straight Arrow Connector 8"/>
          <p:cNvCxnSpPr>
            <a:cxnSpLocks noChangeShapeType="1"/>
          </p:cNvCxnSpPr>
          <p:nvPr/>
        </p:nvCxnSpPr>
        <p:spPr bwMode="auto">
          <a:xfrm>
            <a:off x="5243886" y="4917491"/>
            <a:ext cx="1280705" cy="870467"/>
          </a:xfrm>
          <a:prstGeom prst="straightConnector1">
            <a:avLst/>
          </a:prstGeom>
          <a:noFill/>
          <a:ln w="222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9" name="Picture 3" descr="C:\Users\kobrien1\Documents\Materials\Fast_Day_Materials\LFD12\Primary\Powerpoint slides\Zimi\zimi_opening_slide2.jpg"/>
          <p:cNvPicPr>
            <a:picLocks noChangeAspect="1" noChangeArrowheads="1"/>
          </p:cNvPicPr>
          <p:nvPr/>
        </p:nvPicPr>
        <p:blipFill>
          <a:blip r:embed="rId5" cstate="print"/>
          <a:srcRect r="3" b="6"/>
          <a:stretch>
            <a:fillRect/>
          </a:stretch>
        </p:blipFill>
        <p:spPr bwMode="auto">
          <a:xfrm>
            <a:off x="7461678" y="3367098"/>
            <a:ext cx="2554137" cy="310078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1" y="1533526"/>
            <a:ext cx="7851775" cy="4486275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 rotWithShape="1">
          <a:blip r:embed="rId3" cstate="print"/>
          <a:srcRect t="19052" b="11992"/>
          <a:stretch/>
        </p:blipFill>
        <p:spPr bwMode="auto">
          <a:xfrm>
            <a:off x="0" y="983814"/>
            <a:ext cx="12192000" cy="593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kobrien1\Documents\Materials\Fast_Day_Materials\LFD12\Primary\Powerpoint slides\Zimi\zimi_cookin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40" b="10196"/>
          <a:stretch/>
        </p:blipFill>
        <p:spPr bwMode="auto">
          <a:xfrm>
            <a:off x="0" y="990600"/>
            <a:ext cx="12192000" cy="590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Oval Callout 3"/>
          <p:cNvSpPr>
            <a:spLocks noChangeArrowheads="1"/>
          </p:cNvSpPr>
          <p:nvPr/>
        </p:nvSpPr>
        <p:spPr bwMode="auto">
          <a:xfrm>
            <a:off x="1809751" y="1238250"/>
            <a:ext cx="5524499" cy="3086100"/>
          </a:xfrm>
          <a:prstGeom prst="wedgeEllipseCallout">
            <a:avLst>
              <a:gd name="adj1" fmla="val 56264"/>
              <a:gd name="adj2" fmla="val -18166"/>
            </a:avLst>
          </a:prstGeom>
          <a:solidFill>
            <a:schemeClr val="bg1">
              <a:alpha val="90195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GB" altLang="en-US"/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1885951" y="1600200"/>
            <a:ext cx="5381625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600" i="1" dirty="0">
                <a:latin typeface="Calibri" panose="020F0502020204030204" pitchFamily="34" charset="0"/>
              </a:rPr>
              <a:t>Having </a:t>
            </a:r>
            <a:r>
              <a:rPr lang="en-GB" sz="2600" i="1" dirty="0">
                <a:latin typeface="Calibri" panose="020F0502020204030204" pitchFamily="34" charset="0"/>
              </a:rPr>
              <a:t>toilets in the school </a:t>
            </a:r>
            <a:endParaRPr lang="en-GB" sz="2600" i="1" dirty="0" smtClean="0">
              <a:latin typeface="Calibri" panose="020F0502020204030204" pitchFamily="34" charset="0"/>
            </a:endParaRPr>
          </a:p>
          <a:p>
            <a:r>
              <a:rPr lang="en-GB" sz="2600" i="1" dirty="0" smtClean="0">
                <a:latin typeface="Calibri" panose="020F0502020204030204" pitchFamily="34" charset="0"/>
              </a:rPr>
              <a:t>means </a:t>
            </a:r>
            <a:r>
              <a:rPr lang="en-GB" sz="2600" i="1" dirty="0">
                <a:latin typeface="Calibri" panose="020F0502020204030204" pitchFamily="34" charset="0"/>
              </a:rPr>
              <a:t>we are more hygienic. </a:t>
            </a:r>
            <a:r>
              <a:rPr lang="en-GB" sz="2600" i="1" dirty="0">
                <a:latin typeface="Calibri" panose="020F0502020204030204" pitchFamily="34" charset="0"/>
              </a:rPr>
              <a:t>We help out by washing the toilets and keeping them clean. It’s good having toilets and a well near the school. It makes our lives easier</a:t>
            </a:r>
            <a:r>
              <a:rPr lang="en-GB" sz="2600" i="1" dirty="0">
                <a:latin typeface="Calibri" panose="020F0502020204030204" pitchFamily="34" charset="0"/>
              </a:rPr>
              <a:t>.</a:t>
            </a:r>
            <a:endParaRPr lang="en-GB" altLang="en-US" sz="26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7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752" y="971833"/>
            <a:ext cx="3921247" cy="588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412705" y="1410730"/>
            <a:ext cx="57788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GB" dirty="0">
                <a:solidFill>
                  <a:schemeClr val="accent6"/>
                </a:solidFill>
                <a:ea typeface="Calibri" pitchFamily="34" charset="0"/>
                <a:cs typeface="Calibri" pitchFamily="34" charset="0"/>
              </a:rPr>
              <a:t>“Having good toilets in</a:t>
            </a:r>
          </a:p>
          <a:p>
            <a:pPr algn="l">
              <a:defRPr/>
            </a:pPr>
            <a:r>
              <a:rPr lang="en-GB" dirty="0">
                <a:solidFill>
                  <a:schemeClr val="accent6"/>
                </a:solidFill>
                <a:ea typeface="Calibri" pitchFamily="34" charset="0"/>
                <a:cs typeface="Calibri" pitchFamily="34" charset="0"/>
              </a:rPr>
              <a:t>school has improved our health - it’s rare for pupils to be off school with stomach problems these days.”</a:t>
            </a:r>
          </a:p>
          <a:p>
            <a:pPr algn="l">
              <a:defRPr/>
            </a:pPr>
            <a:endParaRPr lang="en-GB" dirty="0">
              <a:solidFill>
                <a:schemeClr val="accent6"/>
              </a:solidFill>
              <a:cs typeface="Calibri" pitchFamily="34" charset="0"/>
            </a:endParaRPr>
          </a:p>
          <a:p>
            <a:pPr algn="r">
              <a:defRPr/>
            </a:pPr>
            <a:r>
              <a:rPr lang="en-GB" dirty="0" err="1">
                <a:solidFill>
                  <a:schemeClr val="accent6"/>
                </a:solidFill>
                <a:cs typeface="Calibri" pitchFamily="34" charset="0"/>
              </a:rPr>
              <a:t>Thando</a:t>
            </a:r>
            <a:r>
              <a:rPr lang="en-GB" dirty="0">
                <a:solidFill>
                  <a:schemeClr val="accent6"/>
                </a:solidFill>
                <a:cs typeface="Calibri" pitchFamily="34" charset="0"/>
              </a:rPr>
              <a:t>, Zimbabwe</a:t>
            </a:r>
            <a:endParaRPr lang="en-GB" dirty="0">
              <a:solidFill>
                <a:schemeClr val="accent6"/>
              </a:solidFill>
            </a:endParaRPr>
          </a:p>
        </p:txBody>
      </p:sp>
      <p:pic>
        <p:nvPicPr>
          <p:cNvPr id="5" name="Picture 2" descr="C:\Users\vahmed\Desktop\community-toile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54631" y="3618341"/>
            <a:ext cx="4199558" cy="3239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 rotWithShape="1">
          <a:blip r:embed="rId3" cstate="print"/>
          <a:srcRect l="156" t="233" r="-156" b="27535"/>
          <a:stretch/>
        </p:blipFill>
        <p:spPr>
          <a:xfrm>
            <a:off x="0" y="990599"/>
            <a:ext cx="12192000" cy="5867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3F47"/>
      </a:dk1>
      <a:lt1>
        <a:srgbClr val="FFFFFF"/>
      </a:lt1>
      <a:dk2>
        <a:srgbClr val="047AAE"/>
      </a:dk2>
      <a:lt2>
        <a:srgbClr val="435608"/>
      </a:lt2>
      <a:accent1>
        <a:srgbClr val="98BB0E"/>
      </a:accent1>
      <a:accent2>
        <a:srgbClr val="047AAE"/>
      </a:accent2>
      <a:accent3>
        <a:srgbClr val="FFFFFF"/>
      </a:accent3>
      <a:accent4>
        <a:srgbClr val="00343B"/>
      </a:accent4>
      <a:accent5>
        <a:srgbClr val="CADAAA"/>
      </a:accent5>
      <a:accent6>
        <a:srgbClr val="036E9D"/>
      </a:accent6>
      <a:hlink>
        <a:srgbClr val="003F47"/>
      </a:hlink>
      <a:folHlink>
        <a:srgbClr val="019894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81873"/>
        </a:dk2>
        <a:lt2>
          <a:srgbClr val="E5E6C3"/>
        </a:lt2>
        <a:accent1>
          <a:srgbClr val="01688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9C4"/>
        </a:accent5>
        <a:accent6>
          <a:srgbClr val="2D2D8A"/>
        </a:accent6>
        <a:hlink>
          <a:srgbClr val="B5B518"/>
        </a:hlink>
        <a:folHlink>
          <a:srgbClr val="AD4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3E4E"/>
        </a:dk1>
        <a:lt1>
          <a:srgbClr val="FFFFFF"/>
        </a:lt1>
        <a:dk2>
          <a:srgbClr val="0070AD"/>
        </a:dk2>
        <a:lt2>
          <a:srgbClr val="808080"/>
        </a:lt2>
        <a:accent1>
          <a:srgbClr val="96B426"/>
        </a:accent1>
        <a:accent2>
          <a:srgbClr val="0070AD"/>
        </a:accent2>
        <a:accent3>
          <a:srgbClr val="FFFFFF"/>
        </a:accent3>
        <a:accent4>
          <a:srgbClr val="003441"/>
        </a:accent4>
        <a:accent5>
          <a:srgbClr val="C9D6AC"/>
        </a:accent5>
        <a:accent6>
          <a:srgbClr val="00659C"/>
        </a:accent6>
        <a:hlink>
          <a:srgbClr val="003E4E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2AB20BF541444AA0891CE33D7A0F16" ma:contentTypeVersion="3" ma:contentTypeDescription="Create a new document." ma:contentTypeScope="" ma:versionID="bf82489e4f701d7da424f41250c87dda">
  <xsd:schema xmlns:xsd="http://www.w3.org/2001/XMLSchema" xmlns:p="http://schemas.microsoft.com/office/2006/metadata/properties" xmlns:ns1="http://schemas.microsoft.com/sharepoint/v3" xmlns:ns2="F4E002D6-7E31-4DB1-9868-6BFB7DFA1C04" xmlns:ns3="d2488982-ad4c-488f-9bb5-9c355887d8eb" targetNamespace="http://schemas.microsoft.com/office/2006/metadata/properties" ma:root="true" ma:fieldsID="e4f993f78e3177237e61b0a855482344" ns1:_="" ns2:_="" ns3:_="">
    <xsd:import namespace="http://schemas.microsoft.com/sharepoint/v3"/>
    <xsd:import namespace="F4E002D6-7E31-4DB1-9868-6BFB7DFA1C04"/>
    <xsd:import namespace="d2488982-ad4c-488f-9bb5-9c355887d8eb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Year_x0020_it_x0020_refers_x0020_to" minOccurs="0"/>
                <xsd:element ref="ns2:Originating_x0020_Team" minOccurs="0"/>
                <xsd:element ref="ns2:Project_x0020_Name" minOccurs="0"/>
                <xsd:element ref="ns2:Event_x0020_Type" minOccurs="0"/>
                <xsd:element ref="ns2:Document_x0020_Type" minOccurs="0"/>
                <xsd:element ref="ns2:Archive" minOccurs="0"/>
                <xsd:element ref="ns1:_ModerationComments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ContentTypeId" minOccurs="0"/>
                <xsd:element ref="ns1:TemplateUrl" minOccurs="0"/>
                <xsd:element ref="ns1:xd_ProgID" minOccurs="0"/>
                <xsd:element ref="ns1:xd_Signature" minOccurs="0"/>
                <xsd:element ref="ns1:CheckedOutUserId" minOccurs="0"/>
                <xsd:element ref="ns1:IsCheckedoutToLocal" minOccurs="0"/>
                <xsd:element ref="ns1:CheckedOutTitle" minOccurs="0"/>
                <xsd:element ref="ns1: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_CheckinComment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3:Audience" minOccurs="0"/>
                <xsd:element ref="ns2:Project_x0020_Typ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_ModerationComments" ma:index="9" nillable="true" ma:displayName="Approver Comments" ma:hidden="true" ma:internalName="_ModerationComments" ma:readOnly="true">
      <xsd:simpleType>
        <xsd:restriction base="dms:Note"/>
      </xsd:simpleType>
    </xsd:element>
    <xsd:element name="File_x0020_Type" ma:index="12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3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14" nillable="true" ma:displayName="Source Url" ma:hidden="true" ma:internalName="_SourceUrl">
      <xsd:simpleType>
        <xsd:restriction base="dms:Text"/>
      </xsd:simpleType>
    </xsd:element>
    <xsd:element name="_SharedFileIndex" ma:index="15" nillable="true" ma:displayName="Shared File Index" ma:hidden="true" ma:internalName="_SharedFileIndex">
      <xsd:simpleType>
        <xsd:restriction base="dms:Text"/>
      </xsd:simpleType>
    </xsd:element>
    <xsd:element name="ContentTypeId" ma:index="16" nillable="true" ma:displayName="Content Type ID" ma:hidden="true" ma:internalName="ContentTypeId" ma:readOnly="true">
      <xsd:simpleType>
        <xsd:restriction base="dms:Unknown"/>
      </xsd:simpleType>
    </xsd:element>
    <xsd:element name="TemplateUrl" ma:index="17" nillable="true" ma:displayName="Template Link" ma:hidden="true" ma:internalName="TemplateUrl">
      <xsd:simpleType>
        <xsd:restriction base="dms:Text"/>
      </xsd:simpleType>
    </xsd:element>
    <xsd:element name="xd_ProgID" ma:index="18" nillable="true" ma:displayName="Html File Link" ma:hidden="true" ma:internalName="xd_ProgID">
      <xsd:simpleType>
        <xsd:restriction base="dms:Text"/>
      </xsd:simpleType>
    </xsd:element>
    <xsd:element name="xd_Signature" ma:index="19" nillable="true" ma:displayName="Is Signed" ma:hidden="true" ma:internalName="xd_Signature" ma:readOnly="true">
      <xsd:simpleType>
        <xsd:restriction base="dms:Boolean"/>
      </xsd:simpleType>
    </xsd:element>
    <xsd:element name="CheckedOutUserId" ma:index="22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23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edOutTitle" ma:index="24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ID" ma:index="26" nillable="true" ma:displayName="ID" ma:internalName="ID" ma:readOnly="true">
      <xsd:simpleType>
        <xsd:restriction base="dms:Unknown"/>
      </xsd:simpleType>
    </xsd:element>
    <xsd:element name="Author" ma:index="28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29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30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31" nillable="true" ma:displayName="Copy Source" ma:internalName="_CopySource" ma:readOnly="true">
      <xsd:simpleType>
        <xsd:restriction base="dms:Text"/>
      </xsd:simpleType>
    </xsd:element>
    <xsd:element name="_ModerationStatus" ma:index="32" nillable="true" ma:displayName="Approval Status" ma:default="0" ma:hidden="true" ma:internalName="_ModerationStatus" ma:readOnly="true">
      <xsd:simpleType>
        <xsd:restriction base="dms:Unknown"/>
      </xsd:simpleType>
    </xsd:element>
    <xsd:element name="FileRef" ma:index="33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34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35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36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37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38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outUser" ma:index="40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41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42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43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44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_CheckinComment" ma:index="45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MetaInfo" ma:index="55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56" nillable="true" ma:displayName="Level" ma:hidden="true" ma:internalName="_Level" ma:readOnly="true">
      <xsd:simpleType>
        <xsd:restriction base="dms:Unknown"/>
      </xsd:simpleType>
    </xsd:element>
    <xsd:element name="_IsCurrentVersion" ma:index="57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61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62" nillable="true" ma:displayName="UI Version" ma:hidden="true" ma:internalName="_UIVersion" ma:readOnly="true">
      <xsd:simpleType>
        <xsd:restriction base="dms:Unknown"/>
      </xsd:simpleType>
    </xsd:element>
    <xsd:element name="_UIVersionString" ma:index="63" nillable="true" ma:displayName="Version" ma:internalName="_UIVersionString" ma:readOnly="true">
      <xsd:simpleType>
        <xsd:restriction base="dms:Text"/>
      </xsd:simpleType>
    </xsd:element>
    <xsd:element name="InstanceID" ma:index="64" nillable="true" ma:displayName="Instance ID" ma:hidden="true" ma:internalName="InstanceID" ma:readOnly="true">
      <xsd:simpleType>
        <xsd:restriction base="dms:Unknown"/>
      </xsd:simpleType>
    </xsd:element>
    <xsd:element name="Order" ma:index="65" nillable="true" ma:displayName="Order" ma:hidden="true" ma:internalName="Order">
      <xsd:simpleType>
        <xsd:restriction base="dms:Number"/>
      </xsd:simpleType>
    </xsd:element>
    <xsd:element name="GUID" ma:index="66" nillable="true" ma:displayName="GUID" ma:hidden="true" ma:internalName="GUID" ma:readOnly="true">
      <xsd:simpleType>
        <xsd:restriction base="dms:Unknown"/>
      </xsd:simpleType>
    </xsd:element>
    <xsd:element name="WorkflowVersion" ma:index="67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68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69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70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</xsd:schema>
  <xsd:schema xmlns:xsd="http://www.w3.org/2001/XMLSchema" xmlns:dms="http://schemas.microsoft.com/office/2006/documentManagement/types" targetNamespace="F4E002D6-7E31-4DB1-9868-6BFB7DFA1C04" elementFormDefault="qualified">
    <xsd:import namespace="http://schemas.microsoft.com/office/2006/documentManagement/types"/>
    <xsd:element name="Status" ma:index="2" nillable="true" ma:displayName="Status" ma:default="Draft" ma:format="Dropdown" ma:internalName="Status">
      <xsd:simpleType>
        <xsd:restriction base="dms:Choice">
          <xsd:enumeration value="Draft"/>
          <xsd:enumeration value="Final"/>
          <xsd:enumeration value="Portal Content"/>
          <xsd:enumeration value="Publish Externally"/>
          <xsd:enumeration value="Publish to Portal and Externally"/>
          <xsd:enumeration value="Archive"/>
        </xsd:restriction>
      </xsd:simpleType>
    </xsd:element>
    <xsd:element name="Year_x0020_it_x0020_refers_x0020_to" ma:index="3" nillable="true" ma:displayName="Year it refers to" ma:default="2010" ma:format="Dropdown" ma:internalName="Year_x0020_it_x0020_refers_x0020_to">
      <xsd:simpleType>
        <xsd:restriction base="dms:Choice"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  <xsd:enumeration value="Eternal"/>
        </xsd:restriction>
      </xsd:simpleType>
    </xsd:element>
    <xsd:element name="Originating_x0020_Team" ma:index="4" nillable="true" ma:displayName="Originating Team" ma:format="Dropdown" ma:internalName="Originating_x0020_Team">
      <xsd:simpleType>
        <xsd:restriction base="dms:Choice">
          <xsd:enumeration value="CCT"/>
          <xsd:enumeration value="CMG"/>
          <xsd:enumeration value="Community Fundraising"/>
          <xsd:enumeration value="Education"/>
          <xsd:enumeration value="Heads of Regions"/>
          <xsd:enumeration value="Learning"/>
          <xsd:enumeration value="Schools"/>
          <xsd:enumeration value="Spirituality"/>
          <xsd:enumeration value="Youth"/>
          <xsd:enumeration value="CAFOD Arundel &amp; Brighton"/>
          <xsd:enumeration value="CAFOD Birmingham"/>
          <xsd:enumeration value="CAFOD Brentwood"/>
          <xsd:enumeration value="CAFOD Clifton"/>
          <xsd:enumeration value="CAFOD East Anglia"/>
          <xsd:enumeration value="CAFOD Hallam"/>
          <xsd:enumeration value="CAFOD Hexham &amp; Newcastle"/>
          <xsd:enumeration value="CAFOD Lancaster"/>
          <xsd:enumeration value="CAFOD Leeds"/>
          <xsd:enumeration value="CAFOD Liverpool"/>
          <xsd:enumeration value="CAFOD Middlesbrough"/>
          <xsd:enumeration value="CAFOD North Wales"/>
          <xsd:enumeration value="CAFOD Northampton"/>
          <xsd:enumeration value="CAFOD Nottingham"/>
          <xsd:enumeration value="CAFOD Plymouth"/>
          <xsd:enumeration value="CAFOD Portsmouth"/>
          <xsd:enumeration value="CAFOD Salford"/>
          <xsd:enumeration value="CAFOD Shrewsbury"/>
          <xsd:enumeration value="CAFOD Southwark"/>
          <xsd:enumeration value="CAFOD Wales"/>
          <xsd:enumeration value="CAFOD Westminster"/>
          <xsd:enumeration value="Test Team"/>
        </xsd:restriction>
      </xsd:simpleType>
    </xsd:element>
    <xsd:element name="Project_x0020_Name" ma:index="5" nillable="true" ma:displayName="Project Name" ma:format="Dropdown" ma:internalName="Project_x0020_Name">
      <xsd:simpleType>
        <xsd:restriction base="dms:Choice">
          <xsd:enumeration value="CF Scheme"/>
          <xsd:enumeration value="Fairtrade"/>
          <xsd:enumeration value="Global Youth Work"/>
          <xsd:enumeration value="Harvest Fast Day"/>
          <xsd:enumeration value="Lent Fast Day"/>
          <xsd:enumeration value="Live Simply"/>
          <xsd:enumeration value="Other CF Fundraising"/>
          <xsd:enumeration value="World Gifts"/>
          <xsd:enumeration value="N/a"/>
          <xsd:enumeration value="TEST NAME"/>
          <xsd:enumeration value="Data reports"/>
        </xsd:restriction>
      </xsd:simpleType>
    </xsd:element>
    <xsd:element name="Event_x0020_Type" ma:index="6" nillable="true" ma:displayName="Event Type" ma:format="Dropdown" ma:internalName="Event_x0020_Type">
      <xsd:simpleType>
        <xsd:restriction base="dms:Choice">
          <xsd:enumeration value="Conference"/>
          <xsd:enumeration value="Festival"/>
          <xsd:enumeration value="Gap Year"/>
          <xsd:enumeration value="International Secondment"/>
          <xsd:enumeration value="Media Stunt"/>
          <xsd:enumeration value="Overseas Visit"/>
          <xsd:enumeration value="Pilgrimage"/>
          <xsd:enumeration value="Public Demo/Lobbying"/>
          <xsd:enumeration value="Public Meeting"/>
          <xsd:enumeration value="Service"/>
          <xsd:enumeration value="Sponsored Event"/>
          <xsd:enumeration value="Supporters' Day"/>
          <xsd:enumeration value="Training"/>
          <xsd:enumeration value="Visit"/>
          <xsd:enumeration value="Youth Event"/>
          <xsd:enumeration value="N/a"/>
          <xsd:enumeration value="TEST EVENT"/>
        </xsd:restriction>
      </xsd:simpleType>
    </xsd:element>
    <xsd:element name="Document_x0020_Type" ma:index="7" nillable="true" ma:displayName="Document Type" ma:format="Dropdown" ma:internalName="Document_x0020_Type">
      <xsd:simpleType>
        <xsd:restriction base="dms:Choice">
          <xsd:enumeration value="Activities"/>
          <xsd:enumeration value="Briefing Paper"/>
          <xsd:enumeration value="Budget"/>
          <xsd:enumeration value="Business Plan"/>
          <xsd:enumeration value="Creative Brief"/>
          <xsd:enumeration value="Curriculum Paper"/>
          <xsd:enumeration value="Discussion Paper"/>
          <xsd:enumeration value="Letter"/>
          <xsd:enumeration value="Monitoring &amp; Evaluation"/>
          <xsd:enumeration value="Notes"/>
          <xsd:enumeration value="Quote"/>
          <xsd:enumeration value="Prayer"/>
          <xsd:enumeration value="Presentation"/>
          <xsd:enumeration value="Project Plan"/>
          <xsd:enumeration value="Report"/>
          <xsd:enumeration value="Research"/>
          <xsd:enumeration value="Resource"/>
          <xsd:enumeration value="Resource Schedule"/>
          <xsd:enumeration value="Review"/>
          <xsd:enumeration value="Other"/>
          <xsd:enumeration value="TEST TYPE"/>
        </xsd:restriction>
      </xsd:simpleType>
    </xsd:element>
    <xsd:element name="Archive" ma:index="8" nillable="true" ma:displayName="Archive" ma:default="0" ma:description="Tick this box to archive a file and remove it from other library views" ma:internalName="Archive">
      <xsd:simpleType>
        <xsd:restriction base="dms:Boolean"/>
      </xsd:simpleType>
    </xsd:element>
    <xsd:element name="Project_x0020_Type" ma:index="74" ma:displayName="Project Type" ma:format="Dropdown" ma:internalName="Project_x0020_Type">
      <xsd:simpleType>
        <xsd:restriction base="dms:Choice">
          <xsd:enumeration value="CAFOD Groups"/>
          <xsd:enumeration value="Campaign"/>
          <xsd:enumeration value="Catechetical/Formation"/>
          <xsd:enumeration value="Catholic Social Teaching"/>
          <xsd:enumeration value="Community Fundraising"/>
          <xsd:enumeration value="Confirmation"/>
          <xsd:enumeration value="Curriculum"/>
          <xsd:enumeration value="Direct Marketing"/>
          <xsd:enumeration value="Emergency"/>
          <xsd:enumeration value="Fast Days"/>
          <xsd:enumeration value="International Liaison"/>
          <xsd:enumeration value="Non Curriculum"/>
          <xsd:enumeration value="Other Fundraising"/>
          <xsd:enumeration value="Raising Awareness"/>
          <xsd:enumeration value="Training"/>
          <xsd:enumeration value="Worship"/>
          <xsd:enumeration value="Youth Work"/>
          <xsd:enumeration value="N/a"/>
          <xsd:enumeration value="TEST TYPE"/>
          <xsd:enumeration value="Data reports"/>
        </xsd:restriction>
      </xsd:simpleType>
    </xsd:element>
  </xsd:schema>
  <xsd:schema xmlns:xsd="http://www.w3.org/2001/XMLSchema" xmlns:dms="http://schemas.microsoft.com/office/2006/documentManagement/types" targetNamespace="d2488982-ad4c-488f-9bb5-9c355887d8eb" elementFormDefault="qualified">
    <xsd:import namespace="http://schemas.microsoft.com/office/2006/documentManagement/types"/>
    <xsd:element name="Audience" ma:index="73" nillable="true" ma:displayName="Audience" ma:format="Dropdown" ma:internalName="Audience">
      <xsd:simpleType>
        <xsd:restriction base="dms:Choice">
          <xsd:enumeration value="Children"/>
          <xsd:enumeration value="Young People"/>
          <xsd:enumeration value="Combin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7" ma:displayName="Content Type" ma:readOnly="tru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Url xmlns="http://schemas.microsoft.com/sharepoint/v3" xsi:nil="true"/>
    <Year_x0020_it_x0020_refers_x0020_to xmlns="F4E002D6-7E31-4DB1-9868-6BFB7DFA1C04">2014</Year_x0020_it_x0020_refers_x0020_to>
    <Project_x0020_Name xmlns="F4E002D6-7E31-4DB1-9868-6BFB7DFA1C04">World Gifts</Project_x0020_Name>
    <_SourceUrl xmlns="http://schemas.microsoft.com/sharepoint/v3" xsi:nil="true"/>
    <Event_x0020_Type xmlns="F4E002D6-7E31-4DB1-9868-6BFB7DFA1C04" xsi:nil="true"/>
    <Originating_x0020_Team xmlns="F4E002D6-7E31-4DB1-9868-6BFB7DFA1C04">Community Fundraising</Originating_x0020_Team>
    <Archive xmlns="F4E002D6-7E31-4DB1-9868-6BFB7DFA1C04">false</Archive>
    <xd_ProgID xmlns="http://schemas.microsoft.com/sharepoint/v3" xsi:nil="true"/>
    <Status xmlns="F4E002D6-7E31-4DB1-9868-6BFB7DFA1C04">Draft</Status>
    <Order xmlns="http://schemas.microsoft.com/sharepoint/v3" xsi:nil="true"/>
    <Audience xmlns="d2488982-ad4c-488f-9bb5-9c355887d8eb">Combined</Audience>
    <Document_x0020_Type xmlns="F4E002D6-7E31-4DB1-9868-6BFB7DFA1C04" xsi:nil="true"/>
    <_SharedFileIndex xmlns="http://schemas.microsoft.com/sharepoint/v3" xsi:nil="true"/>
    <MetaInfo xmlns="http://schemas.microsoft.com/sharepoint/v3" xsi:nil="true"/>
    <Project_x0020_Type xmlns="F4E002D6-7E31-4DB1-9868-6BFB7DFA1C04">Other Fundraising</Project_x0020_Type>
    <ContentTypeId xmlns="http://schemas.microsoft.com/sharepoint/v3">0x0101000E2AB20BF541444AA0891CE33D7A0F16</ContentType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44E842-9E9A-4E24-8CE0-3BD98BA8A1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4E002D6-7E31-4DB1-9868-6BFB7DFA1C04"/>
    <ds:schemaRef ds:uri="d2488982-ad4c-488f-9bb5-9c355887d8e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512F898A-B3C4-41D6-864E-E81DC9057D92}">
  <ds:schemaRefs>
    <ds:schemaRef ds:uri="http://purl.org/dc/elements/1.1/"/>
    <ds:schemaRef ds:uri="http://schemas.microsoft.com/sharepoint/v3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d2488982-ad4c-488f-9bb5-9c355887d8eb"/>
    <ds:schemaRef ds:uri="F4E002D6-7E31-4DB1-9868-6BFB7DFA1C0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5D6CC01-4EB7-47B9-A30E-B5FA62373C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1021</TotalTime>
  <Words>592</Words>
  <Application>Microsoft Office PowerPoint</Application>
  <PresentationFormat>Widescreen</PresentationFormat>
  <Paragraphs>63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</vt:lpstr>
      <vt:lpstr>Times New Roman</vt:lpstr>
      <vt:lpstr>Verdana</vt:lpstr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auser</dc:creator>
  <cp:lastModifiedBy>Kathleen O'Brien</cp:lastModifiedBy>
  <cp:revision>65</cp:revision>
  <cp:lastPrinted>2007-05-25T15:49:55Z</cp:lastPrinted>
  <dcterms:created xsi:type="dcterms:W3CDTF">2014-09-01T11:55:48Z</dcterms:created>
  <dcterms:modified xsi:type="dcterms:W3CDTF">2020-08-24T15:39:01Z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0x010100F5271D22CA9C2A4BB19B9A1B4CDFE6B2</vt:lpwstr>
  </property>
  <property fmtid="{D5CDD505-2E9C-101B-9397-08002B2CF9AE}" pid="3" name="NXPowerLiteLastOptimized">
    <vt:lpwstr>498124</vt:lpwstr>
  </property>
  <property fmtid="{D5CDD505-2E9C-101B-9397-08002B2CF9AE}" pid="4" name="NXPowerLiteSettings">
    <vt:lpwstr>F7000400038000</vt:lpwstr>
  </property>
  <property fmtid="{D5CDD505-2E9C-101B-9397-08002B2CF9AE}" pid="5" name="NXPowerLiteVersion">
    <vt:lpwstr>D6.0.1</vt:lpwstr>
  </property>
</Properties>
</file>