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sldIdLst>
    <p:sldId id="306" r:id="rId6"/>
    <p:sldId id="305" r:id="rId7"/>
    <p:sldId id="265" r:id="rId8"/>
    <p:sldId id="310" r:id="rId9"/>
    <p:sldId id="282" r:id="rId10"/>
    <p:sldId id="311" r:id="rId11"/>
    <p:sldId id="283" r:id="rId12"/>
    <p:sldId id="312" r:id="rId13"/>
    <p:sldId id="302" r:id="rId14"/>
    <p:sldId id="313" r:id="rId15"/>
    <p:sldId id="303" r:id="rId16"/>
    <p:sldId id="314" r:id="rId17"/>
    <p:sldId id="300" r:id="rId18"/>
    <p:sldId id="315" r:id="rId19"/>
    <p:sldId id="287" r:id="rId20"/>
    <p:sldId id="316" r:id="rId21"/>
    <p:sldId id="288" r:id="rId22"/>
    <p:sldId id="317" r:id="rId23"/>
    <p:sldId id="304" r:id="rId24"/>
    <p:sldId id="318" r:id="rId25"/>
    <p:sldId id="298" r:id="rId26"/>
    <p:sldId id="319" r:id="rId27"/>
    <p:sldId id="297" r:id="rId28"/>
    <p:sldId id="320" r:id="rId29"/>
    <p:sldId id="291" r:id="rId30"/>
    <p:sldId id="321" r:id="rId31"/>
    <p:sldId id="296" r:id="rId32"/>
    <p:sldId id="322" r:id="rId33"/>
    <p:sldId id="307" r:id="rId34"/>
    <p:sldId id="323" r:id="rId35"/>
    <p:sldId id="295" r:id="rId36"/>
    <p:sldId id="309" r:id="rId37"/>
    <p:sldId id="308"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16" autoAdjust="0"/>
    <p:restoredTop sz="45781" autoAdjust="0"/>
  </p:normalViewPr>
  <p:slideViewPr>
    <p:cSldViewPr snapToGrid="0" snapToObjects="1" showGuides="1">
      <p:cViewPr varScale="1">
        <p:scale>
          <a:sx n="40" d="100"/>
          <a:sy n="40" d="100"/>
        </p:scale>
        <p:origin x="2502" y="42"/>
      </p:cViewPr>
      <p:guideLst>
        <p:guide orient="horz"/>
        <p:guide/>
      </p:guideLst>
    </p:cSldViewPr>
  </p:slideViewPr>
  <p:outlineViewPr>
    <p:cViewPr>
      <p:scale>
        <a:sx n="33" d="100"/>
        <a:sy n="33" d="100"/>
      </p:scale>
      <p:origin x="0" y="368"/>
    </p:cViewPr>
  </p:outlineViewPr>
  <p:notesTextViewPr>
    <p:cViewPr>
      <p:scale>
        <a:sx n="100" d="100"/>
        <a:sy n="100" d="100"/>
      </p:scale>
      <p:origin x="0" y="0"/>
    </p:cViewPr>
  </p:notesTextViewPr>
  <p:sorterViewPr>
    <p:cViewPr>
      <p:scale>
        <a:sx n="184" d="100"/>
        <a:sy n="184"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O'Brien" userId="S::kobrien@cafod.org.uk::872af46c-d8f8-4f0f-b917-30299ae5c31e" providerId="AD" clId="Web-{5B54486D-66C3-04B9-A737-CA6C5E853D14}"/>
    <pc:docChg chg="modSld">
      <pc:chgData name="Kathleen O'Brien" userId="S::kobrien@cafod.org.uk::872af46c-d8f8-4f0f-b917-30299ae5c31e" providerId="AD" clId="Web-{5B54486D-66C3-04B9-A737-CA6C5E853D14}" dt="2020-12-18T19:54:40.853" v="9"/>
      <pc:docMkLst>
        <pc:docMk/>
      </pc:docMkLst>
      <pc:sldChg chg="modNotes">
        <pc:chgData name="Kathleen O'Brien" userId="S::kobrien@cafod.org.uk::872af46c-d8f8-4f0f-b917-30299ae5c31e" providerId="AD" clId="Web-{5B54486D-66C3-04B9-A737-CA6C5E853D14}" dt="2020-12-18T19:54:40.853" v="9"/>
        <pc:sldMkLst>
          <pc:docMk/>
          <pc:sldMk cId="2803031097" sldId="296"/>
        </pc:sldMkLst>
      </pc:sldChg>
      <pc:sldChg chg="modNotes">
        <pc:chgData name="Kathleen O'Brien" userId="S::kobrien@cafod.org.uk::872af46c-d8f8-4f0f-b917-30299ae5c31e" providerId="AD" clId="Web-{5B54486D-66C3-04B9-A737-CA6C5E853D14}" dt="2020-12-18T19:54:32.509" v="8"/>
        <pc:sldMkLst>
          <pc:docMk/>
          <pc:sldMk cId="1929165280" sldId="302"/>
        </pc:sldMkLst>
      </pc:sldChg>
      <pc:sldChg chg="modNotes">
        <pc:chgData name="Kathleen O'Brien" userId="S::kobrien@cafod.org.uk::872af46c-d8f8-4f0f-b917-30299ae5c31e" providerId="AD" clId="Web-{5B54486D-66C3-04B9-A737-CA6C5E853D14}" dt="2020-12-18T19:45:40.504" v="5"/>
        <pc:sldMkLst>
          <pc:docMk/>
          <pc:sldMk cId="721207947"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754B8-20CA-374F-B2EE-62450E80BED2}" type="datetimeFigureOut">
              <a:rPr lang="en-US" smtClean="0"/>
              <a:t>3/5/2021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24666-6036-9248-9211-2EBA8C7E3016}" type="slidenum">
              <a:rPr lang="en-US" smtClean="0"/>
              <a:t>‹#›</a:t>
            </a:fld>
            <a:endParaRPr lang="en-US"/>
          </a:p>
        </p:txBody>
      </p:sp>
    </p:spTree>
    <p:extLst>
      <p:ext uri="{BB962C8B-B14F-4D97-AF65-F5344CB8AC3E}">
        <p14:creationId xmlns:p14="http://schemas.microsoft.com/office/powerpoint/2010/main" val="916491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FOR SETTING </a:t>
            </a:r>
            <a:r>
              <a:rPr lang="en-GB" sz="1200" b="1" kern="1200" dirty="0" smtClean="0">
                <a:solidFill>
                  <a:schemeClr val="tx1"/>
                </a:solidFill>
                <a:effectLst/>
                <a:latin typeface="+mn-lt"/>
                <a:ea typeface="+mn-ea"/>
                <a:cs typeface="+mn-cs"/>
              </a:rPr>
              <a:t>UP AND SCRIPT, </a:t>
            </a:r>
            <a:r>
              <a:rPr lang="en-GB" sz="1200" b="1" kern="1200" dirty="0">
                <a:solidFill>
                  <a:schemeClr val="tx1"/>
                </a:solidFill>
                <a:effectLst/>
                <a:latin typeface="+mn-lt"/>
                <a:ea typeface="+mn-ea"/>
                <a:cs typeface="+mn-cs"/>
              </a:rPr>
              <a:t>PLEASE</a:t>
            </a:r>
            <a:r>
              <a:rPr lang="en-GB" sz="1200" b="1" kern="1200" baseline="0" dirty="0">
                <a:solidFill>
                  <a:schemeClr val="tx1"/>
                </a:solidFill>
                <a:effectLst/>
                <a:latin typeface="+mn-lt"/>
                <a:ea typeface="+mn-ea"/>
                <a:cs typeface="+mn-cs"/>
              </a:rPr>
              <a:t> SEE LEADER’S NOTES THAT ACCOMPANY THIS </a:t>
            </a:r>
            <a:r>
              <a:rPr lang="en-GB" sz="1200" b="1" kern="1200" baseline="0" dirty="0" smtClean="0">
                <a:solidFill>
                  <a:schemeClr val="tx1"/>
                </a:solidFill>
                <a:effectLst/>
                <a:latin typeface="+mn-lt"/>
                <a:ea typeface="+mn-ea"/>
                <a:cs typeface="+mn-cs"/>
              </a:rPr>
              <a:t>RESOURCE: https://cafod.org.uk/content/download/54537/757608/version/3/Lent%202021%20Stations%20of%20the%20Cross_Secondary_Leaders%20Script.docx   </a:t>
            </a:r>
            <a:endParaRPr lang="en-GB" sz="1200" b="1" kern="1200" baseline="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Introduction</a:t>
            </a:r>
            <a:br>
              <a:rPr lang="en-GB" sz="1200" b="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a:t>
            </a:r>
            <a:r>
              <a:rPr lang="en-GB" sz="1200" kern="1200" dirty="0">
                <a:solidFill>
                  <a:schemeClr val="tx1"/>
                </a:solidFill>
                <a:effectLst/>
                <a:latin typeface="+mn-lt"/>
                <a:ea typeface="+mn-ea"/>
                <a:cs typeface="+mn-cs"/>
              </a:rPr>
              <a:t>: We are here to follow the Way of the Cross. This is a pilgrimage, in which we travel with Jesus along </a:t>
            </a:r>
            <a:r>
              <a:rPr lang="en-GB" sz="1200" kern="1200" dirty="0" smtClean="0">
                <a:solidFill>
                  <a:schemeClr val="tx1"/>
                </a:solidFill>
                <a:effectLst/>
                <a:latin typeface="+mn-lt"/>
                <a:ea typeface="+mn-ea"/>
                <a:cs typeface="+mn-cs"/>
              </a:rPr>
              <a:t>his </a:t>
            </a:r>
            <a:r>
              <a:rPr lang="en-GB" sz="1200" kern="1200" dirty="0">
                <a:solidFill>
                  <a:schemeClr val="tx1"/>
                </a:solidFill>
                <a:effectLst/>
                <a:latin typeface="+mn-lt"/>
                <a:ea typeface="+mn-ea"/>
                <a:cs typeface="+mn-cs"/>
              </a:rPr>
              <a:t>path to the Crucifixion, stopping to reflect at different stages on the way. Today we will be helped by some powerful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messages from Pope Francis. He asks us to think deeply about the harm we are causing our planet and to change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way we live. He places special hope in young people, pointing out how many care about the environment.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Reader 1:</a:t>
            </a:r>
            <a:r>
              <a:rPr lang="en-GB" sz="1200" kern="1200" dirty="0">
                <a:solidFill>
                  <a:schemeClr val="tx1"/>
                </a:solidFill>
                <a:effectLst/>
                <a:latin typeface="+mn-lt"/>
                <a:ea typeface="+mn-ea"/>
                <a:cs typeface="+mn-cs"/>
              </a:rPr>
              <a:t> He also says we need a new system that does not shut out so many of our sisters and brothers trapped in poverty.</a:t>
            </a:r>
          </a:p>
          <a:p>
            <a:r>
              <a:rPr lang="en-GB" sz="1200" kern="1200" dirty="0">
                <a:solidFill>
                  <a:schemeClr val="tx1"/>
                </a:solidFill>
                <a:effectLst/>
                <a:latin typeface="+mn-lt"/>
                <a:ea typeface="+mn-ea"/>
                <a:cs typeface="+mn-cs"/>
              </a:rPr>
              <a:t>To make our world a better place, we have to </a:t>
            </a:r>
            <a:r>
              <a:rPr lang="en-GB" dirty="0"/>
              <a:t>act </a:t>
            </a:r>
            <a:r>
              <a:rPr lang="en-GB" sz="1200" kern="1200" dirty="0">
                <a:solidFill>
                  <a:schemeClr val="tx1"/>
                </a:solidFill>
                <a:effectLst/>
                <a:latin typeface="+mn-lt"/>
                <a:ea typeface="+mn-ea"/>
                <a:cs typeface="+mn-cs"/>
              </a:rPr>
              <a:t>together as one human family. As Pope Francis says: </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we are either all saved together or no one is saved.” </a:t>
            </a:r>
            <a:r>
              <a:rPr lang="en-GB" sz="1200" i="1" kern="1200" dirty="0">
                <a:solidFill>
                  <a:schemeClr val="tx1"/>
                </a:solidFill>
                <a:effectLst/>
                <a:latin typeface="+mn-lt"/>
                <a:ea typeface="+mn-ea"/>
                <a:cs typeface="+mn-cs"/>
              </a:rPr>
              <a:t>(Fratelli Tutti 137)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1</a:t>
            </a:fld>
            <a:endParaRPr lang="en-US"/>
          </a:p>
        </p:txBody>
      </p:sp>
    </p:spTree>
    <p:extLst>
      <p:ext uri="{BB962C8B-B14F-4D97-AF65-F5344CB8AC3E}">
        <p14:creationId xmlns:p14="http://schemas.microsoft.com/office/powerpoint/2010/main" val="227001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Hail Mary…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10</a:t>
            </a:fld>
            <a:endParaRPr lang="en-US"/>
          </a:p>
        </p:txBody>
      </p:sp>
    </p:spTree>
    <p:extLst>
      <p:ext uri="{BB962C8B-B14F-4D97-AF65-F5344CB8AC3E}">
        <p14:creationId xmlns:p14="http://schemas.microsoft.com/office/powerpoint/2010/main" val="364063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fifth Station: Simon of Cyrene helps Jesus carry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One person picks up the wooden cross and holds it high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God asks everything of us, yet at the same time he offers everything to us. </a:t>
            </a:r>
            <a:r>
              <a:rPr lang="en-GB" sz="1200" i="1" kern="1200" dirty="0">
                <a:solidFill>
                  <a:schemeClr val="tx1"/>
                </a:solidFill>
                <a:effectLst/>
                <a:latin typeface="+mn-lt"/>
                <a:ea typeface="+mn-ea"/>
                <a:cs typeface="+mn-cs"/>
              </a:rPr>
              <a:t>(Evangelii Gaudium 12)</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“The soldiers compelled a passer-by, who was coming in from the country, to carry his cross.” </a:t>
            </a:r>
            <a:r>
              <a:rPr lang="en-GB" sz="1200" i="1" kern="1200" dirty="0">
                <a:solidFill>
                  <a:schemeClr val="tx1"/>
                </a:solidFill>
                <a:effectLst/>
                <a:latin typeface="+mn-lt"/>
                <a:ea typeface="+mn-ea"/>
                <a:cs typeface="+mn-cs"/>
              </a:rPr>
              <a:t>Mark 15:20-21</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Jesus is too weak to carry the great weight of the cross up the hill of Calvary. Simon takes the heavy burden from him,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although he must have been afraid to show support for a man condemned to death.</a:t>
            </a:r>
          </a:p>
          <a:p>
            <a:r>
              <a:rPr lang="en-GB" sz="1200" kern="1200" dirty="0">
                <a:solidFill>
                  <a:schemeClr val="tx1"/>
                </a:solidFill>
                <a:effectLst/>
                <a:latin typeface="+mn-lt"/>
                <a:ea typeface="+mn-ea"/>
                <a:cs typeface="+mn-cs"/>
              </a:rPr>
              <a:t>God can put very demanding and challenging tasks in front of us, yet also gives us the joy and courage to meet those challenges.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Let us pray for the strength to help others, even when it seems risky or difficult. Pope Francis gives us this promise: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“Our hearts expand as we step out of ourselves and embrace others.” </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(Fratelli Tutti 89)</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11</a:t>
            </a:fld>
            <a:endParaRPr lang="en-US"/>
          </a:p>
        </p:txBody>
      </p:sp>
    </p:spTree>
    <p:extLst>
      <p:ext uri="{BB962C8B-B14F-4D97-AF65-F5344CB8AC3E}">
        <p14:creationId xmlns:p14="http://schemas.microsoft.com/office/powerpoint/2010/main" val="55469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a:t>
            </a:r>
            <a:r>
              <a:rPr lang="en-GB"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a single human family,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12</a:t>
            </a:fld>
            <a:endParaRPr lang="en-US"/>
          </a:p>
        </p:txBody>
      </p:sp>
    </p:spTree>
    <p:extLst>
      <p:ext uri="{BB962C8B-B14F-4D97-AF65-F5344CB8AC3E}">
        <p14:creationId xmlns:p14="http://schemas.microsoft.com/office/powerpoint/2010/main" val="135186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sixth Station: Veronica wipes the face of Jesus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Place a bowl and a cloth beside the Bible and cross.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us not miss out a kind word, a smile, or any small gesture which spreads peace and friendship.</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(Laudato Si’ 230)</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‘Truly I tell you, just as you did it to one of the least of these who are members of my family, you did it to me.’ </a:t>
            </a:r>
            <a:r>
              <a:rPr lang="en-GB" sz="1200" i="1" kern="1200" dirty="0">
                <a:solidFill>
                  <a:schemeClr val="tx1"/>
                </a:solidFill>
                <a:effectLst/>
                <a:latin typeface="+mn-lt"/>
                <a:ea typeface="+mn-ea"/>
                <a:cs typeface="+mn-cs"/>
              </a:rPr>
              <a:t>Matthew 25:37-40</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Veronica is another bystander in Jerusalem, who is moved by Jesus’s suffering to step forward and wipe his tired face. </a:t>
            </a:r>
          </a:p>
          <a:p>
            <a:r>
              <a:rPr lang="en-GB" sz="1200" kern="1200" dirty="0">
                <a:solidFill>
                  <a:schemeClr val="tx1"/>
                </a:solidFill>
                <a:effectLst/>
                <a:latin typeface="+mn-lt"/>
                <a:ea typeface="+mn-ea"/>
                <a:cs typeface="+mn-cs"/>
              </a:rPr>
              <a:t>Pope Francis</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tells us the value of practising simple daily gestures that show we care for one another.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reach out to others with everyday acts of love. Let’s live as one single human family.</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13</a:t>
            </a:fld>
            <a:endParaRPr lang="en-US"/>
          </a:p>
        </p:txBody>
      </p:sp>
    </p:spTree>
    <p:extLst>
      <p:ext uri="{BB962C8B-B14F-4D97-AF65-F5344CB8AC3E}">
        <p14:creationId xmlns:p14="http://schemas.microsoft.com/office/powerpoint/2010/main" val="241795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All: 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14</a:t>
            </a:fld>
            <a:endParaRPr lang="en-US"/>
          </a:p>
        </p:txBody>
      </p:sp>
    </p:spTree>
    <p:extLst>
      <p:ext uri="{BB962C8B-B14F-4D97-AF65-F5344CB8AC3E}">
        <p14:creationId xmlns:p14="http://schemas.microsoft.com/office/powerpoint/2010/main" val="159245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seventh Station: Jesus falls the second time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Bend to touch the ground and imagine Jesus falling. What must he be feeling now, his second fall in front of the soldiers, the crowd, his mother and friends?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throwaway culture, young people themselves end up being discarded. </a:t>
            </a:r>
            <a:r>
              <a:rPr lang="en-US" sz="1200" i="1" kern="1200" dirty="0">
                <a:solidFill>
                  <a:schemeClr val="tx1"/>
                </a:solidFill>
                <a:effectLst/>
                <a:latin typeface="+mn-lt"/>
                <a:ea typeface="+mn-ea"/>
                <a:cs typeface="+mn-cs"/>
              </a:rPr>
              <a:t>(Christus Vivit 78)</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“You have lived on earth in luxury and pleasure; you have fattened your hearts for the day of slaughter.” </a:t>
            </a:r>
            <a:r>
              <a:rPr lang="en-GB" sz="1200" i="1" kern="1200" dirty="0">
                <a:solidFill>
                  <a:schemeClr val="tx1"/>
                </a:solidFill>
                <a:effectLst/>
                <a:latin typeface="+mn-lt"/>
                <a:ea typeface="+mn-ea"/>
                <a:cs typeface="+mn-cs"/>
              </a:rPr>
              <a:t>James 5:5-6 </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Pope Francis warns of the destruction caused by our throwaway culture, which makes us want more and more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without thinking of the cost to others, to the environment, and to our own inner selves. </a:t>
            </a:r>
          </a:p>
          <a:p>
            <a:r>
              <a:rPr lang="en-GB" sz="1200" kern="1200" dirty="0">
                <a:solidFill>
                  <a:schemeClr val="tx1"/>
                </a:solidFill>
                <a:effectLst/>
                <a:latin typeface="+mn-lt"/>
                <a:ea typeface="+mn-ea"/>
                <a:cs typeface="+mn-cs"/>
              </a:rPr>
              <a:t>The emptier our hearts, he says, the more we need things to buy to try and fill the space. We need a better way.</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Let us be open to change our lifestyles and live more simply, to find true and lasting satisfaction.</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15</a:t>
            </a:fld>
            <a:endParaRPr lang="en-US"/>
          </a:p>
        </p:txBody>
      </p:sp>
    </p:spTree>
    <p:extLst>
      <p:ext uri="{BB962C8B-B14F-4D97-AF65-F5344CB8AC3E}">
        <p14:creationId xmlns:p14="http://schemas.microsoft.com/office/powerpoint/2010/main" val="86892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16</a:t>
            </a:fld>
            <a:endParaRPr lang="en-US"/>
          </a:p>
        </p:txBody>
      </p:sp>
    </p:spTree>
    <p:extLst>
      <p:ext uri="{BB962C8B-B14F-4D97-AF65-F5344CB8AC3E}">
        <p14:creationId xmlns:p14="http://schemas.microsoft.com/office/powerpoint/2010/main" val="44542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eighth Station: Jesus meets the women of Jerusalem</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share with your neighbour one way, however small, that you could help protect the earth</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Dare we turn what is happening in the world into our own personal suffering, and so discover what we can each do about it?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Laudato Si’ 19)</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“Among them were women who were beating their breasts and wailing for him.” </a:t>
            </a:r>
            <a:r>
              <a:rPr lang="en-GB" sz="1200" i="1" kern="1200" dirty="0">
                <a:solidFill>
                  <a:schemeClr val="tx1"/>
                </a:solidFill>
                <a:effectLst/>
                <a:latin typeface="+mn-lt"/>
                <a:ea typeface="+mn-ea"/>
                <a:cs typeface="+mn-cs"/>
              </a:rPr>
              <a:t>Luke 23:28</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A group of women in the crowd mourn for Jesus as they follow him on the way to his death. They share in his pain. We too can feel sad and helpless, when we see what is wrong in our world.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always believe that we can make a difference, when we act with love.</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17</a:t>
            </a:fld>
            <a:endParaRPr lang="en-US"/>
          </a:p>
        </p:txBody>
      </p:sp>
    </p:spTree>
    <p:extLst>
      <p:ext uri="{BB962C8B-B14F-4D97-AF65-F5344CB8AC3E}">
        <p14:creationId xmlns:p14="http://schemas.microsoft.com/office/powerpoint/2010/main" val="260636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18</a:t>
            </a:fld>
            <a:endParaRPr lang="en-US"/>
          </a:p>
        </p:txBody>
      </p:sp>
    </p:spTree>
    <p:extLst>
      <p:ext uri="{BB962C8B-B14F-4D97-AF65-F5344CB8AC3E}">
        <p14:creationId xmlns:p14="http://schemas.microsoft.com/office/powerpoint/2010/main" val="3019012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ninth Station: Jesus falls the third time</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Bend down and touch the ground. By now Jesus can barely walk. Yet he gets up again.</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Billions of people, the excluded, frequently remain at the bottom of the pile. (</a:t>
            </a:r>
            <a:r>
              <a:rPr lang="en-US" sz="1200" i="1" kern="1200" dirty="0">
                <a:solidFill>
                  <a:schemeClr val="tx1"/>
                </a:solidFill>
                <a:effectLst/>
                <a:latin typeface="+mn-lt"/>
                <a:ea typeface="+mn-ea"/>
                <a:cs typeface="+mn-cs"/>
              </a:rPr>
              <a:t>Laudato Si’ 49)</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“Take my yoke upon you, and learn from me; for I am gentle and lowly in heart, and you will find rest for your souls.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my yoke is easy and my burden light.” </a:t>
            </a:r>
            <a:r>
              <a:rPr lang="en-GB" sz="1200" i="1" kern="1200" dirty="0">
                <a:solidFill>
                  <a:schemeClr val="tx1"/>
                </a:solidFill>
                <a:effectLst/>
                <a:latin typeface="+mn-lt"/>
                <a:ea typeface="+mn-ea"/>
                <a:cs typeface="+mn-cs"/>
              </a:rPr>
              <a:t>Matthew 11:28-30</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Humanity, it seems, has disappointed God’s expectations. But Jesus, who knows how it feels to struggle and to fall,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always holds out his hand to offer us hope. As Pope Francis says, “No one is useless and no one is expendable.” (</a:t>
            </a:r>
            <a:r>
              <a:rPr lang="en-GB" sz="1200" i="1" kern="1200" dirty="0">
                <a:solidFill>
                  <a:schemeClr val="tx1"/>
                </a:solidFill>
                <a:effectLst/>
                <a:latin typeface="+mn-lt"/>
                <a:ea typeface="+mn-ea"/>
                <a:cs typeface="+mn-cs"/>
              </a:rPr>
              <a:t>Fratelli Tutti 215</a:t>
            </a:r>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always include those who are left out, or feel worthless. No one should be cut off from the love and care they need to live a happy life.</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19</a:t>
            </a:fld>
            <a:endParaRPr lang="en-US"/>
          </a:p>
        </p:txBody>
      </p:sp>
    </p:spTree>
    <p:extLst>
      <p:ext uri="{BB962C8B-B14F-4D97-AF65-F5344CB8AC3E}">
        <p14:creationId xmlns:p14="http://schemas.microsoft.com/office/powerpoint/2010/main" val="82343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Reader 2:</a:t>
            </a:r>
            <a:r>
              <a:rPr lang="en-GB" sz="1200" kern="1200" dirty="0">
                <a:solidFill>
                  <a:schemeClr val="tx1"/>
                </a:solidFill>
                <a:effectLst/>
                <a:latin typeface="+mn-lt"/>
                <a:ea typeface="+mn-ea"/>
                <a:cs typeface="+mn-cs"/>
              </a:rPr>
              <a:t> Let’s reflect on these important ideas as we follow our Way of the Cross. </a:t>
            </a:r>
          </a:p>
          <a:p>
            <a:r>
              <a:rPr lang="en-GB" sz="1200" kern="1200" dirty="0">
                <a:solidFill>
                  <a:schemeClr val="tx1"/>
                </a:solidFill>
                <a:effectLst/>
                <a:latin typeface="+mn-lt"/>
                <a:ea typeface="+mn-ea"/>
                <a:cs typeface="+mn-cs"/>
              </a:rPr>
              <a:t>For each Station we have an action and a reflection, then we will repeat this prayer together: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a:t>
            </a:fld>
            <a:endParaRPr lang="en-US"/>
          </a:p>
        </p:txBody>
      </p:sp>
    </p:spTree>
    <p:extLst>
      <p:ext uri="{BB962C8B-B14F-4D97-AF65-F5344CB8AC3E}">
        <p14:creationId xmlns:p14="http://schemas.microsoft.com/office/powerpoint/2010/main" val="269837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20</a:t>
            </a:fld>
            <a:endParaRPr lang="en-US"/>
          </a:p>
        </p:txBody>
      </p:sp>
    </p:spTree>
    <p:extLst>
      <p:ext uri="{BB962C8B-B14F-4D97-AF65-F5344CB8AC3E}">
        <p14:creationId xmlns:p14="http://schemas.microsoft.com/office/powerpoint/2010/main" val="139235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tenth Station: Jesus is stripped of his clothes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Think of a time when you felt someone else unfairly got more than you.</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to share our wealth with the poor is to rob them and take away their livelihood.” </a:t>
            </a:r>
            <a:r>
              <a:rPr lang="en-GB" sz="1200" i="1" kern="1200" dirty="0">
                <a:solidFill>
                  <a:schemeClr val="tx1"/>
                </a:solidFill>
                <a:effectLst/>
                <a:latin typeface="+mn-lt"/>
                <a:ea typeface="+mn-ea"/>
                <a:cs typeface="+mn-cs"/>
              </a:rPr>
              <a:t>(St John Chrysostom, quoted in Fratelli Tutti 119)</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 </a:t>
            </a:r>
            <a:r>
              <a:rPr lang="en-GB" sz="1200" kern="1200" dirty="0">
                <a:solidFill>
                  <a:schemeClr val="tx1"/>
                </a:solidFill>
                <a:effectLst/>
                <a:latin typeface="+mn-lt"/>
                <a:ea typeface="+mn-ea"/>
                <a:cs typeface="+mn-cs"/>
              </a:rPr>
              <a:t>“The soldiers took his clothes and divided them into four parts, one for each soldier.” </a:t>
            </a:r>
            <a:r>
              <a:rPr lang="en-GB" sz="1200" i="1" kern="1200" dirty="0">
                <a:solidFill>
                  <a:schemeClr val="tx1"/>
                </a:solidFill>
                <a:effectLst/>
                <a:latin typeface="+mn-lt"/>
                <a:ea typeface="+mn-ea"/>
                <a:cs typeface="+mn-cs"/>
              </a:rPr>
              <a:t>John 19:23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These soldiers seem heartless, yet how poor must these men be, who scramble over the simple clothes of a wandering prophet. </a:t>
            </a:r>
          </a:p>
          <a:p>
            <a:r>
              <a:rPr lang="en-GB" sz="1200" kern="1200" dirty="0">
                <a:solidFill>
                  <a:schemeClr val="tx1"/>
                </a:solidFill>
                <a:effectLst/>
                <a:latin typeface="+mn-lt"/>
                <a:ea typeface="+mn-ea"/>
                <a:cs typeface="+mn-cs"/>
              </a:rPr>
              <a:t>The earth is a shared inheritance, says Pope Francis, whose fruits are meant to be shared by everyone. </a:t>
            </a:r>
            <a:r>
              <a:rPr lang="en-GB" sz="1200" i="1" kern="1200" dirty="0">
                <a:solidFill>
                  <a:schemeClr val="tx1"/>
                </a:solidFill>
                <a:effectLst/>
                <a:latin typeface="+mn-lt"/>
                <a:ea typeface="+mn-ea"/>
                <a:cs typeface="+mn-cs"/>
              </a:rPr>
              <a:t>(Laudato Si’ 93)</a:t>
            </a:r>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never be content with a world where the rich few enjoy so much, at the expense of the poor.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Let’s not take more than our fair share of the earth’s resources.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21</a:t>
            </a:fld>
            <a:endParaRPr lang="en-US"/>
          </a:p>
        </p:txBody>
      </p:sp>
    </p:spTree>
    <p:extLst>
      <p:ext uri="{BB962C8B-B14F-4D97-AF65-F5344CB8AC3E}">
        <p14:creationId xmlns:p14="http://schemas.microsoft.com/office/powerpoint/2010/main" val="231162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22</a:t>
            </a:fld>
            <a:endParaRPr lang="en-US"/>
          </a:p>
        </p:txBody>
      </p:sp>
    </p:spTree>
    <p:extLst>
      <p:ext uri="{BB962C8B-B14F-4D97-AF65-F5344CB8AC3E}">
        <p14:creationId xmlns:p14="http://schemas.microsoft.com/office/powerpoint/2010/main" val="384855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eleventh Station: Jesus is nailed to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Take the hammer and bang it against the block of wood three times, slowly.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 me say this once more: God never tires of forgiving us.</a:t>
            </a:r>
            <a:r>
              <a:rPr lang="en-GB" sz="1200" i="1" kern="1200" dirty="0">
                <a:solidFill>
                  <a:schemeClr val="tx1"/>
                </a:solidFill>
                <a:effectLst/>
                <a:latin typeface="+mn-lt"/>
                <a:ea typeface="+mn-ea"/>
                <a:cs typeface="+mn-cs"/>
              </a:rPr>
              <a:t> (Evangelii Gaudium 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“When they came to the place that is called The Skull, they crucified Jesus there with the criminals,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one on his right and one on his left.” </a:t>
            </a:r>
            <a:r>
              <a:rPr lang="en-GB" sz="1200" i="1" kern="1200" dirty="0">
                <a:solidFill>
                  <a:schemeClr val="tx1"/>
                </a:solidFill>
                <a:effectLst/>
                <a:latin typeface="+mn-lt"/>
                <a:ea typeface="+mn-ea"/>
                <a:cs typeface="+mn-cs"/>
              </a:rPr>
              <a:t>Luke 23:33-34</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One of the thieves is sorry for what he has done and sees the goodness in Jesus.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may not always have done our best to care for each other and for the earth, but it’s never too late to change.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always turn back to God whenever we are lost. He never tires of forgiving us.</a:t>
            </a: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23</a:t>
            </a:fld>
            <a:endParaRPr lang="en-US"/>
          </a:p>
        </p:txBody>
      </p:sp>
    </p:spTree>
    <p:extLst>
      <p:ext uri="{BB962C8B-B14F-4D97-AF65-F5344CB8AC3E}">
        <p14:creationId xmlns:p14="http://schemas.microsoft.com/office/powerpoint/2010/main" val="2080458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24</a:t>
            </a:fld>
            <a:endParaRPr lang="en-US"/>
          </a:p>
        </p:txBody>
      </p:sp>
    </p:spTree>
    <p:extLst>
      <p:ext uri="{BB962C8B-B14F-4D97-AF65-F5344CB8AC3E}">
        <p14:creationId xmlns:p14="http://schemas.microsoft.com/office/powerpoint/2010/main" val="2500518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twelfth Station: Jesus dies on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Blow out the candle, extinguish the lights if appropriate, shut the Bible.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Creator does not abandon us. He never forsakes his loving plan, or repents of having created us. </a:t>
            </a:r>
            <a:r>
              <a:rPr lang="en-GB" sz="1200" i="1" kern="1200" dirty="0">
                <a:solidFill>
                  <a:schemeClr val="tx1"/>
                </a:solidFill>
                <a:effectLst/>
                <a:latin typeface="+mn-lt"/>
                <a:ea typeface="+mn-ea"/>
                <a:cs typeface="+mn-cs"/>
              </a:rPr>
              <a:t>(Laudato Si’ 13)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“Jesus cried out with a loud voice, ‘</a:t>
            </a:r>
            <a:r>
              <a:rPr lang="en-GB" sz="1200" kern="1200" dirty="0" err="1">
                <a:solidFill>
                  <a:schemeClr val="tx1"/>
                </a:solidFill>
                <a:effectLst/>
                <a:latin typeface="+mn-lt"/>
                <a:ea typeface="+mn-ea"/>
                <a:cs typeface="+mn-cs"/>
              </a:rPr>
              <a:t>Eloi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Eloi</a:t>
            </a:r>
            <a:r>
              <a:rPr lang="en-GB" sz="1200" kern="1200" dirty="0">
                <a:solidFill>
                  <a:schemeClr val="tx1"/>
                </a:solidFill>
                <a:effectLst/>
                <a:latin typeface="+mn-lt"/>
                <a:ea typeface="+mn-ea"/>
                <a:cs typeface="+mn-cs"/>
              </a:rPr>
              <a:t>, lama </a:t>
            </a:r>
            <a:r>
              <a:rPr lang="en-GB" sz="1200" kern="1200" dirty="0" err="1">
                <a:solidFill>
                  <a:schemeClr val="tx1"/>
                </a:solidFill>
                <a:effectLst/>
                <a:latin typeface="+mn-lt"/>
                <a:ea typeface="+mn-ea"/>
                <a:cs typeface="+mn-cs"/>
              </a:rPr>
              <a:t>sabachthani</a:t>
            </a:r>
            <a:r>
              <a:rPr lang="en-GB" sz="1200" kern="1200" dirty="0">
                <a:solidFill>
                  <a:schemeClr val="tx1"/>
                </a:solidFill>
                <a:effectLst/>
                <a:latin typeface="+mn-lt"/>
                <a:ea typeface="+mn-ea"/>
                <a:cs typeface="+mn-cs"/>
              </a:rPr>
              <a:t>?’ which means, ‘My God, My God, why have you forsaken 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Then Jesus gave a loud cry and breathed his last.” </a:t>
            </a:r>
            <a:r>
              <a:rPr lang="en-GB" sz="1200" i="1" kern="1200" dirty="0">
                <a:solidFill>
                  <a:schemeClr val="tx1"/>
                </a:solidFill>
                <a:effectLst/>
                <a:latin typeface="+mn-lt"/>
                <a:ea typeface="+mn-ea"/>
                <a:cs typeface="+mn-cs"/>
              </a:rPr>
              <a:t>Mark 15:34, 37</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When we think of everything that is wrong in the world – poverty, injustice, climate change – we can feel despair. </a:t>
            </a:r>
          </a:p>
          <a:p>
            <a:r>
              <a:rPr lang="en-GB" sz="1200" kern="1200" dirty="0">
                <a:solidFill>
                  <a:schemeClr val="tx1"/>
                </a:solidFill>
                <a:effectLst/>
                <a:latin typeface="+mn-lt"/>
                <a:ea typeface="+mn-ea"/>
                <a:cs typeface="+mn-cs"/>
              </a:rPr>
              <a:t>Yet as Pope Francis tells us, God never regrets having created us.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keep faith even in the darkest times, and know that God loves and values each of us.</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25</a:t>
            </a:fld>
            <a:endParaRPr lang="en-US"/>
          </a:p>
        </p:txBody>
      </p:sp>
    </p:spTree>
    <p:extLst>
      <p:ext uri="{BB962C8B-B14F-4D97-AF65-F5344CB8AC3E}">
        <p14:creationId xmlns:p14="http://schemas.microsoft.com/office/powerpoint/2010/main" val="105219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a:t>
            </a:r>
            <a:r>
              <a:rPr lang="en-GB"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26</a:t>
            </a:fld>
            <a:endParaRPr lang="en-US"/>
          </a:p>
        </p:txBody>
      </p:sp>
    </p:spTree>
    <p:extLst>
      <p:ext uri="{BB962C8B-B14F-4D97-AF65-F5344CB8AC3E}">
        <p14:creationId xmlns:p14="http://schemas.microsoft.com/office/powerpoint/2010/main" val="20076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thirteenth Station: Jesus is taken down from the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a:solidFill>
                  <a:schemeClr val="tx1"/>
                </a:solidFill>
                <a:effectLst/>
                <a:latin typeface="+mn-lt"/>
                <a:ea typeface="+mn-ea"/>
                <a:cs typeface="+mn-cs"/>
              </a:rPr>
              <a:t>Action: With the lights still out, remove the large cross that was placed during Station </a:t>
            </a:r>
            <a:r>
              <a:rPr lang="en-GB" i="1"/>
              <a:t>2</a:t>
            </a:r>
            <a:r>
              <a:rPr lang="en-GB" sz="1200" i="1" kern="1200">
                <a:solidFill>
                  <a:schemeClr val="tx1"/>
                </a:solidFill>
                <a:effectLst/>
                <a:latin typeface="+mn-lt"/>
                <a:ea typeface="+mn-ea"/>
                <a:cs typeface="+mn-cs"/>
              </a:rPr>
              <a:t>. Lay it to one side on the ground.</a:t>
            </a:r>
            <a:r>
              <a:rPr lang="en-GB" i="1"/>
              <a:t>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do not leave it to others to be protagonists of change. You are the ones who hold the future! </a:t>
            </a:r>
            <a:r>
              <a:rPr lang="en-US" sz="1200" i="1" kern="1200" dirty="0">
                <a:solidFill>
                  <a:schemeClr val="tx1"/>
                </a:solidFill>
                <a:effectLst/>
                <a:latin typeface="+mn-lt"/>
                <a:ea typeface="+mn-ea"/>
                <a:cs typeface="+mn-cs"/>
              </a:rPr>
              <a:t>(</a:t>
            </a:r>
            <a:r>
              <a:rPr lang="en-GB" sz="1200" i="1" kern="1200" dirty="0" err="1">
                <a:solidFill>
                  <a:schemeClr val="tx1"/>
                </a:solidFill>
                <a:effectLst/>
                <a:latin typeface="+mn-lt"/>
                <a:ea typeface="+mn-ea"/>
                <a:cs typeface="+mn-cs"/>
              </a:rPr>
              <a:t>Christus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Vivit</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“Joseph of Arimathea, who was a disciple of Jesus, though a secret one because of his fear of the Jews,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asked Pilate to let him take away the body of Jesus.” </a:t>
            </a:r>
            <a:r>
              <a:rPr lang="en-US" sz="1200" i="1" kern="1200" dirty="0">
                <a:solidFill>
                  <a:schemeClr val="tx1"/>
                </a:solidFill>
                <a:effectLst/>
                <a:latin typeface="+mn-lt"/>
                <a:ea typeface="+mn-ea"/>
                <a:cs typeface="+mn-cs"/>
              </a:rPr>
              <a:t>John 19:38</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Joseph is afraid, but his love for Jesus makes him act anyway. We must do what we know is right, even when it is difficult.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always work for the good of all and stand up against injustice.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27</a:t>
            </a:fld>
            <a:endParaRPr lang="en-US"/>
          </a:p>
        </p:txBody>
      </p:sp>
    </p:spTree>
    <p:extLst>
      <p:ext uri="{BB962C8B-B14F-4D97-AF65-F5344CB8AC3E}">
        <p14:creationId xmlns:p14="http://schemas.microsoft.com/office/powerpoint/2010/main" val="326377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28</a:t>
            </a:fld>
            <a:endParaRPr lang="en-US"/>
          </a:p>
        </p:txBody>
      </p:sp>
    </p:spTree>
    <p:extLst>
      <p:ext uri="{BB962C8B-B14F-4D97-AF65-F5344CB8AC3E}">
        <p14:creationId xmlns:p14="http://schemas.microsoft.com/office/powerpoint/2010/main" val="39313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fourteenth Station: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Jesus is placed in the tomb</a:t>
            </a:r>
            <a:endParaRPr lang="en-GB"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Action: cover the large cross with a cloth.</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come together to take charge of this home which has been entrusted to us. </a:t>
            </a:r>
            <a:r>
              <a:rPr lang="en-US" sz="1200" i="1" kern="1200" dirty="0">
                <a:solidFill>
                  <a:schemeClr val="tx1"/>
                </a:solidFill>
                <a:effectLst/>
                <a:latin typeface="+mn-lt"/>
                <a:ea typeface="+mn-ea"/>
                <a:cs typeface="+mn-cs"/>
              </a:rPr>
              <a:t>(Laudato Si’ 244)</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“Joseph bought a linen cloth, and taking down the body, wrapped it in the linen cloth, and laid it in a tomb that had been hewn out of the rock.” </a:t>
            </a:r>
            <a:r>
              <a:rPr lang="en-US" sz="1200" i="1" kern="1200" dirty="0">
                <a:solidFill>
                  <a:schemeClr val="tx1"/>
                </a:solidFill>
                <a:effectLst/>
                <a:latin typeface="+mn-lt"/>
                <a:ea typeface="+mn-ea"/>
                <a:cs typeface="+mn-cs"/>
              </a:rPr>
              <a:t>Mark 15:45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While the body of Jesus lies in the tomb, the disciples are full of fear. They hide, and they wait. Yet very soon they must find the courage to go out and change the world. This is our future as young people.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overcome our fears and our reluctance and play our part in making the world a better place. </a:t>
            </a: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29</a:t>
            </a:fld>
            <a:endParaRPr lang="en-US"/>
          </a:p>
        </p:txBody>
      </p:sp>
    </p:spTree>
    <p:extLst>
      <p:ext uri="{BB962C8B-B14F-4D97-AF65-F5344CB8AC3E}">
        <p14:creationId xmlns:p14="http://schemas.microsoft.com/office/powerpoint/2010/main" val="15253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R1: </a:t>
            </a:r>
            <a:r>
              <a:rPr lang="en-GB" sz="1200" b="1" kern="1200" dirty="0">
                <a:solidFill>
                  <a:schemeClr val="tx1"/>
                </a:solidFill>
                <a:effectLst/>
                <a:latin typeface="+mn-lt"/>
                <a:ea typeface="+mn-ea"/>
                <a:cs typeface="+mn-cs"/>
              </a:rPr>
              <a:t>The first Station: Jesus is condemned to death	</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Light the candle</a:t>
            </a:r>
            <a:r>
              <a:rPr lang="en-GB" sz="1200" i="1" kern="1200" baseline="0" dirty="0">
                <a:solidFill>
                  <a:schemeClr val="tx1"/>
                </a:solidFill>
                <a:effectLst/>
                <a:latin typeface="+mn-lt"/>
                <a:ea typeface="+mn-ea"/>
                <a:cs typeface="+mn-cs"/>
              </a:rPr>
              <a:t> and o</a:t>
            </a:r>
            <a:r>
              <a:rPr lang="en-GB" sz="1200" i="1" kern="1200" dirty="0">
                <a:solidFill>
                  <a:schemeClr val="tx1"/>
                </a:solidFill>
                <a:effectLst/>
                <a:latin typeface="+mn-lt"/>
                <a:ea typeface="+mn-ea"/>
                <a:cs typeface="+mn-cs"/>
              </a:rPr>
              <a:t>pen the Bible.</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earth is crying out because of the harm we are causing. </a:t>
            </a:r>
            <a:r>
              <a:rPr lang="en-US" sz="1200" i="1" kern="1200" dirty="0">
                <a:solidFill>
                  <a:schemeClr val="tx1"/>
                </a:solidFill>
                <a:effectLst/>
                <a:latin typeface="+mn-lt"/>
                <a:ea typeface="+mn-ea"/>
                <a:cs typeface="+mn-cs"/>
              </a:rPr>
              <a:t>(Laudato Si’ #2)</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 </a:t>
            </a:r>
            <a:r>
              <a:rPr lang="en-GB" sz="1200" kern="1200" dirty="0">
                <a:solidFill>
                  <a:schemeClr val="tx1"/>
                </a:solidFill>
                <a:effectLst/>
                <a:latin typeface="+mn-lt"/>
                <a:ea typeface="+mn-ea"/>
                <a:cs typeface="+mn-cs"/>
              </a:rPr>
              <a:t>Pilate said to them, ‘Then what should I do with Jesus who is called the Messiah?’ All of them said, ‘Let him be crucified!’</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a:t>
            </a:r>
            <a:r>
              <a:rPr lang="en-GB" sz="1200" kern="1200" dirty="0">
                <a:solidFill>
                  <a:schemeClr val="tx1"/>
                </a:solidFill>
                <a:effectLst/>
                <a:latin typeface="+mn-lt"/>
                <a:ea typeface="+mn-ea"/>
                <a:cs typeface="+mn-cs"/>
              </a:rPr>
              <a:t> Jesus sets out on his path of suffering at the hands of humankind – our hands. God sent us his only son as a great gift, yet we condemned him to death. </a:t>
            </a:r>
          </a:p>
          <a:p>
            <a:r>
              <a:rPr lang="en-GB" sz="1200" kern="1200" dirty="0">
                <a:solidFill>
                  <a:schemeClr val="tx1"/>
                </a:solidFill>
                <a:effectLst/>
                <a:latin typeface="+mn-lt"/>
                <a:ea typeface="+mn-ea"/>
                <a:cs typeface="+mn-cs"/>
              </a:rPr>
              <a:t>It seems we are making the same mistake with God’s gift of creation. Human beings are polluting the land, the oceans and the air.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learn to treat the good things God spreads before us with love and respect.</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a:t>
            </a:fld>
            <a:endParaRPr lang="en-US"/>
          </a:p>
        </p:txBody>
      </p:sp>
    </p:spTree>
    <p:extLst>
      <p:ext uri="{BB962C8B-B14F-4D97-AF65-F5344CB8AC3E}">
        <p14:creationId xmlns:p14="http://schemas.microsoft.com/office/powerpoint/2010/main" val="178398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30</a:t>
            </a:fld>
            <a:endParaRPr lang="en-US"/>
          </a:p>
        </p:txBody>
      </p:sp>
    </p:spTree>
    <p:extLst>
      <p:ext uri="{BB962C8B-B14F-4D97-AF65-F5344CB8AC3E}">
        <p14:creationId xmlns:p14="http://schemas.microsoft.com/office/powerpoint/2010/main" val="543497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fifteenth Station: Jesus rises from the dead</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Turn the lights back on. Relight candle/s. Play some joyful music.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yourselves over to the best of life! Open the door of the cage, go out and fly! </a:t>
            </a:r>
            <a:r>
              <a:rPr lang="en-GB" sz="1200" i="1" kern="1200" dirty="0">
                <a:solidFill>
                  <a:schemeClr val="tx1"/>
                </a:solidFill>
                <a:effectLst/>
                <a:latin typeface="+mn-lt"/>
                <a:ea typeface="+mn-ea"/>
                <a:cs typeface="+mn-cs"/>
              </a:rPr>
              <a:t>(Christus Vivit 143)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“Why do you look for the living among the dead? He is not here, but has risen.” </a:t>
            </a:r>
            <a:r>
              <a:rPr lang="en-GB" sz="1200" i="1" kern="1200" dirty="0">
                <a:solidFill>
                  <a:schemeClr val="tx1"/>
                </a:solidFill>
                <a:effectLst/>
                <a:latin typeface="+mn-lt"/>
                <a:ea typeface="+mn-ea"/>
                <a:cs typeface="+mn-cs"/>
              </a:rPr>
              <a:t>Luke 24:5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b="0" kern="1200" dirty="0">
                <a:solidFill>
                  <a:schemeClr val="tx1"/>
                </a:solidFill>
                <a:effectLst/>
                <a:latin typeface="+mn-lt"/>
                <a:ea typeface="+mn-ea"/>
                <a:cs typeface="+mn-cs"/>
              </a:rPr>
              <a:t>Pope Francis is full of hope for young people. He urges us to take risks, to be bold, to follow our dreams. </a:t>
            </a:r>
          </a:p>
          <a:p>
            <a:r>
              <a:rPr lang="en-GB" sz="1200" b="0" kern="1200" dirty="0">
                <a:solidFill>
                  <a:schemeClr val="tx1"/>
                </a:solidFill>
                <a:effectLst/>
                <a:latin typeface="+mn-lt"/>
                <a:ea typeface="+mn-ea"/>
                <a:cs typeface="+mn-cs"/>
              </a:rPr>
              <a:t>“My joyful hope,” he says, “is to see you keep running the race before you</a:t>
            </a:r>
            <a:r>
              <a:rPr lang="en-GB" sz="1200" kern="1200" dirty="0">
                <a:solidFill>
                  <a:schemeClr val="tx1"/>
                </a:solidFill>
                <a:effectLst/>
                <a:latin typeface="+mn-lt"/>
                <a:ea typeface="+mn-ea"/>
                <a:cs typeface="+mn-cs"/>
              </a:rPr>
              <a:t>, outstripping all those who are slow or fearful.”</a:t>
            </a:r>
          </a:p>
          <a:p>
            <a:r>
              <a:rPr lang="en-GB" sz="1200" kern="1200" dirty="0">
                <a:solidFill>
                  <a:schemeClr val="tx1"/>
                </a:solidFill>
                <a:effectLst/>
                <a:latin typeface="+mn-lt"/>
                <a:ea typeface="+mn-ea"/>
                <a:cs typeface="+mn-cs"/>
              </a:rPr>
              <a:t>Following Jesus along this Way of the Cross to his resurrection shows us that we too can rise and be the best of ourselves. </a:t>
            </a:r>
          </a:p>
          <a:p>
            <a:r>
              <a:rPr lang="en-GB" sz="1200" kern="1200" dirty="0">
                <a:solidFill>
                  <a:schemeClr val="tx1"/>
                </a:solidFill>
                <a:effectLst/>
                <a:latin typeface="+mn-lt"/>
                <a:ea typeface="+mn-ea"/>
                <a:cs typeface="+mn-cs"/>
              </a:rPr>
              <a:t>Nothing can prevent us from being open to what is good, true and beautiful.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May we always live as one single human family, caring for the earth and for our sisters and brothers. </a:t>
            </a:r>
          </a:p>
          <a:p>
            <a:r>
              <a:rPr lang="en-GB" sz="1200" kern="1200" dirty="0">
                <a:solidFill>
                  <a:schemeClr val="tx1"/>
                </a:solidFill>
                <a:effectLst/>
                <a:latin typeface="+mn-lt"/>
                <a:ea typeface="+mn-ea"/>
                <a:cs typeface="+mn-cs"/>
              </a:rPr>
              <a:t>May we never forget the grace of God at work deep in our hearts. </a:t>
            </a:r>
            <a:r>
              <a:rPr lang="en-GB" sz="1200" i="1" kern="1200" dirty="0">
                <a:solidFill>
                  <a:schemeClr val="tx1"/>
                </a:solidFill>
                <a:effectLst/>
                <a:latin typeface="+mn-lt"/>
                <a:ea typeface="+mn-ea"/>
                <a:cs typeface="+mn-cs"/>
              </a:rPr>
              <a:t>(Laudato Si’ 205)</a:t>
            </a:r>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24666-6036-9248-9211-2EBA8C7E3016}" type="slidenum">
              <a:rPr lang="en-US" smtClean="0"/>
              <a:t>31</a:t>
            </a:fld>
            <a:endParaRPr lang="en-US"/>
          </a:p>
        </p:txBody>
      </p:sp>
    </p:spTree>
    <p:extLst>
      <p:ext uri="{BB962C8B-B14F-4D97-AF65-F5344CB8AC3E}">
        <p14:creationId xmlns:p14="http://schemas.microsoft.com/office/powerpoint/2010/main" val="50984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R1:</a:t>
            </a:r>
            <a:r>
              <a:rPr lang="en-US" baseline="0" dirty="0"/>
              <a:t> We say together the closing prayer, by Pope Francis.</a:t>
            </a:r>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32</a:t>
            </a:fld>
            <a:endParaRPr lang="en-US"/>
          </a:p>
        </p:txBody>
      </p:sp>
    </p:spTree>
    <p:extLst>
      <p:ext uri="{BB962C8B-B14F-4D97-AF65-F5344CB8AC3E}">
        <p14:creationId xmlns:p14="http://schemas.microsoft.com/office/powerpoint/2010/main" val="42175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33</a:t>
            </a:fld>
            <a:endParaRPr lang="en-US"/>
          </a:p>
        </p:txBody>
      </p:sp>
    </p:spTree>
    <p:extLst>
      <p:ext uri="{BB962C8B-B14F-4D97-AF65-F5344CB8AC3E}">
        <p14:creationId xmlns:p14="http://schemas.microsoft.com/office/powerpoint/2010/main" val="136983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4</a:t>
            </a:fld>
            <a:endParaRPr lang="en-US"/>
          </a:p>
        </p:txBody>
      </p:sp>
    </p:spTree>
    <p:extLst>
      <p:ext uri="{BB962C8B-B14F-4D97-AF65-F5344CB8AC3E}">
        <p14:creationId xmlns:p14="http://schemas.microsoft.com/office/powerpoint/2010/main" val="413295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R1: </a:t>
            </a:r>
            <a:r>
              <a:rPr lang="en-GB" sz="1200" b="1" kern="1200" dirty="0">
                <a:solidFill>
                  <a:schemeClr val="tx1"/>
                </a:solidFill>
                <a:effectLst/>
                <a:latin typeface="+mn-lt"/>
                <a:ea typeface="+mn-ea"/>
                <a:cs typeface="+mn-cs"/>
              </a:rPr>
              <a:t>The second Station: Jesus carries his cross</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Place the large wooden cross by this Station, or at the front of the room.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climate crisis is worst for the poor, yet they have done least to cause it. Like Jesus, they carry the cost of our actions.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“After mocking Jesus, the soldiers stripped him of the robe and put his own clothes on him. Then they led him away to crucify him.” </a:t>
            </a:r>
            <a:r>
              <a:rPr lang="en-GB" sz="1200" i="1" kern="1200" dirty="0">
                <a:solidFill>
                  <a:schemeClr val="tx1"/>
                </a:solidFill>
                <a:effectLst/>
                <a:latin typeface="+mn-lt"/>
                <a:ea typeface="+mn-ea"/>
                <a:cs typeface="+mn-cs"/>
              </a:rPr>
              <a:t>Matthew 27:28-31</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Climate change is hitting the poorest hardest. They are bearing the worst of severe weather events like droughts and floods,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have little to fall back on when disaster strikes. Yet greenhouse gas emissions have mostly been caused by richer nations.  </a:t>
            </a:r>
          </a:p>
          <a:p>
            <a:r>
              <a:rPr lang="en-GB" sz="1200" kern="1200" dirty="0">
                <a:solidFill>
                  <a:schemeClr val="tx1"/>
                </a:solidFill>
                <a:effectLst/>
                <a:latin typeface="+mn-lt"/>
                <a:ea typeface="+mn-ea"/>
                <a:cs typeface="+mn-cs"/>
              </a:rPr>
              <a:t>We can’t stand by while others suffer for our actions. Let us demand change from our leaders to reduce emissions fast.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We feel sorrow for the times when we have failed to understand how our actions impact others.</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5</a:t>
            </a:fld>
            <a:endParaRPr lang="en-US"/>
          </a:p>
        </p:txBody>
      </p:sp>
    </p:spTree>
    <p:extLst>
      <p:ext uri="{BB962C8B-B14F-4D97-AF65-F5344CB8AC3E}">
        <p14:creationId xmlns:p14="http://schemas.microsoft.com/office/powerpoint/2010/main" val="307559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6</a:t>
            </a:fld>
            <a:endParaRPr lang="en-US"/>
          </a:p>
        </p:txBody>
      </p:sp>
    </p:spTree>
    <p:extLst>
      <p:ext uri="{BB962C8B-B14F-4D97-AF65-F5344CB8AC3E}">
        <p14:creationId xmlns:p14="http://schemas.microsoft.com/office/powerpoint/2010/main" val="317265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R1: The third Station: Jesus falls the first time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Scatter plastic rubbish beneath this image if it is on the wall, or at the front of the room beside the cross. Imagine Jesus falling to the ground.</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“Never have we so hurt and mistreated our common home as we have in the last 200 years.”</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(Laudato Si’ 53)</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 </a:t>
            </a:r>
            <a:r>
              <a:rPr lang="en-GB" sz="1200" kern="1200" dirty="0">
                <a:solidFill>
                  <a:schemeClr val="tx1"/>
                </a:solidFill>
                <a:effectLst/>
                <a:latin typeface="+mn-lt"/>
                <a:ea typeface="+mn-ea"/>
                <a:cs typeface="+mn-cs"/>
              </a:rPr>
              <a:t>“He was wounded for our transgressions, crushed for our iniquities; upon him was the punishment that made us whole, and by his bruises we are healed.” </a:t>
            </a:r>
            <a:r>
              <a:rPr lang="en-GB" sz="1200" i="1" kern="1200" dirty="0">
                <a:solidFill>
                  <a:schemeClr val="tx1"/>
                </a:solidFill>
                <a:effectLst/>
                <a:latin typeface="+mn-lt"/>
                <a:ea typeface="+mn-ea"/>
                <a:cs typeface="+mn-cs"/>
              </a:rPr>
              <a:t>Isaiah 53:5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 </a:t>
            </a:r>
            <a:r>
              <a:rPr lang="en-GB" sz="1200" kern="1200" dirty="0">
                <a:solidFill>
                  <a:schemeClr val="tx1"/>
                </a:solidFill>
                <a:effectLst/>
                <a:latin typeface="+mn-lt"/>
                <a:ea typeface="+mn-ea"/>
                <a:cs typeface="+mn-cs"/>
              </a:rPr>
              <a:t>Our world is fragile, entrusted by God to human care. We must be careful with the power we have over it. </a:t>
            </a:r>
            <a:r>
              <a:rPr lang="en-GB" sz="1200" i="1" kern="1200" dirty="0">
                <a:solidFill>
                  <a:schemeClr val="tx1"/>
                </a:solidFill>
                <a:effectLst/>
                <a:latin typeface="+mn-lt"/>
                <a:ea typeface="+mn-ea"/>
                <a:cs typeface="+mn-cs"/>
              </a:rPr>
              <a:t>(Laudato Si’ 78) </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 </a:t>
            </a:r>
            <a:r>
              <a:rPr lang="en-GB" sz="1200" kern="1200" dirty="0">
                <a:solidFill>
                  <a:schemeClr val="tx1"/>
                </a:solidFill>
                <a:effectLst/>
                <a:latin typeface="+mn-lt"/>
                <a:ea typeface="+mn-ea"/>
                <a:cs typeface="+mn-cs"/>
              </a:rPr>
              <a:t>May we each do our part to reduce our carbon footprint through our daily actions. </a:t>
            </a: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7</a:t>
            </a:fld>
            <a:endParaRPr lang="en-US"/>
          </a:p>
        </p:txBody>
      </p:sp>
    </p:spTree>
    <p:extLst>
      <p:ext uri="{BB962C8B-B14F-4D97-AF65-F5344CB8AC3E}">
        <p14:creationId xmlns:p14="http://schemas.microsoft.com/office/powerpoint/2010/main" val="292180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Lord, help us to protect our shared home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to live as one single human family,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full of goodness and beauty.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E24666-6036-9248-9211-2EBA8C7E3016}" type="slidenum">
              <a:rPr lang="en-US" smtClean="0"/>
              <a:t>8</a:t>
            </a:fld>
            <a:endParaRPr lang="en-US"/>
          </a:p>
        </p:txBody>
      </p:sp>
    </p:spTree>
    <p:extLst>
      <p:ext uri="{BB962C8B-B14F-4D97-AF65-F5344CB8AC3E}">
        <p14:creationId xmlns:p14="http://schemas.microsoft.com/office/powerpoint/2010/main" val="166854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R1: </a:t>
            </a:r>
            <a:r>
              <a:rPr lang="en-GB" sz="1200" b="1" kern="1200" dirty="0">
                <a:solidFill>
                  <a:schemeClr val="tx1"/>
                </a:solidFill>
                <a:effectLst/>
                <a:latin typeface="+mn-lt"/>
                <a:ea typeface="+mn-ea"/>
                <a:cs typeface="+mn-cs"/>
              </a:rPr>
              <a:t>The fourth Station: Jesus meets his mother</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Action: pin up a sheet of paper with the word YES written on it – either beside the image or at the front of the room.</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Mary is the Mother and Queen of all Creation, who grieves for the sufferings of the poor and for the creatures of this world. </a:t>
            </a:r>
            <a:r>
              <a:rPr lang="en-GB" sz="1200" i="1" kern="1200" dirty="0">
                <a:solidFill>
                  <a:schemeClr val="tx1"/>
                </a:solidFill>
                <a:effectLst/>
                <a:latin typeface="+mn-lt"/>
                <a:ea typeface="+mn-ea"/>
                <a:cs typeface="+mn-cs"/>
              </a:rPr>
              <a:t>(Laudato Si’)</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R2:</a:t>
            </a:r>
            <a:r>
              <a:rPr lang="en-GB" sz="1200" kern="1200" dirty="0">
                <a:solidFill>
                  <a:schemeClr val="tx1"/>
                </a:solidFill>
                <a:effectLst/>
                <a:latin typeface="+mn-lt"/>
                <a:ea typeface="+mn-ea"/>
                <a:cs typeface="+mn-cs"/>
              </a:rPr>
              <a:t> “A sword will pierce your own soul too.” </a:t>
            </a:r>
            <a:r>
              <a:rPr lang="en-GB" sz="1200" i="1" kern="1200" dirty="0">
                <a:solidFill>
                  <a:schemeClr val="tx1"/>
                </a:solidFill>
                <a:effectLst/>
                <a:latin typeface="+mn-lt"/>
                <a:ea typeface="+mn-ea"/>
                <a:cs typeface="+mn-cs"/>
              </a:rPr>
              <a:t>Luke 2:35</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R3:</a:t>
            </a:r>
            <a:r>
              <a:rPr lang="en-GB" sz="1200" kern="1200" dirty="0">
                <a:solidFill>
                  <a:schemeClr val="tx1"/>
                </a:solidFill>
                <a:effectLst/>
                <a:latin typeface="+mn-lt"/>
                <a:ea typeface="+mn-ea"/>
                <a:cs typeface="+mn-cs"/>
              </a:rPr>
              <a:t> Mary grieved for her son at the foot of the Cross, </a:t>
            </a:r>
            <a:r>
              <a:rPr lang="en-GB" dirty="0"/>
              <a:t>but</a:t>
            </a:r>
            <a:r>
              <a:rPr lang="en-GB" sz="1200" kern="1200" dirty="0">
                <a:solidFill>
                  <a:schemeClr val="tx1"/>
                </a:solidFill>
                <a:effectLst/>
                <a:latin typeface="+mn-lt"/>
                <a:ea typeface="+mn-ea"/>
                <a:cs typeface="+mn-cs"/>
              </a:rPr>
              <a:t> as Pope Francis says: “she shared his suffering, </a:t>
            </a:r>
            <a:r>
              <a:rPr lang="en-GB" sz="1200" kern="1200" dirty="0">
                <a:effectLst/>
                <a:cs typeface="+mn-lt"/>
              </a:rPr>
              <a:t/>
            </a:r>
            <a:br>
              <a:rPr lang="en-GB" sz="1200" kern="1200" dirty="0">
                <a:effectLst/>
                <a:cs typeface="+mn-lt"/>
              </a:rPr>
            </a:br>
            <a:r>
              <a:rPr lang="en-GB" sz="1200" kern="1200" dirty="0">
                <a:solidFill>
                  <a:schemeClr val="tx1"/>
                </a:solidFill>
                <a:effectLst/>
                <a:latin typeface="+mn-lt"/>
                <a:ea typeface="+mn-ea"/>
                <a:cs typeface="+mn-cs"/>
              </a:rPr>
              <a:t>yet was not overwhelmed by it. She was the woman of strength who uttered her ‘yes’.” </a:t>
            </a:r>
            <a:r>
              <a:rPr lang="en-GB" sz="1200" i="1" kern="1200" dirty="0">
                <a:solidFill>
                  <a:schemeClr val="tx1"/>
                </a:solidFill>
                <a:effectLst/>
                <a:latin typeface="+mn-lt"/>
                <a:ea typeface="+mn-ea"/>
                <a:cs typeface="+mn-cs"/>
              </a:rPr>
              <a:t>(Speech in Panama 2019, quoted in Christus Vivit.)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Mary accepted what God asked of her, despite the risks. She didn’t think twice.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R4:</a:t>
            </a:r>
            <a:r>
              <a:rPr lang="en-GB" sz="1200" kern="1200" dirty="0">
                <a:solidFill>
                  <a:schemeClr val="tx1"/>
                </a:solidFill>
                <a:effectLst/>
                <a:latin typeface="+mn-lt"/>
                <a:ea typeface="+mn-ea"/>
                <a:cs typeface="+mn-cs"/>
              </a:rPr>
              <a:t> We ask Mary to watch over us, her children, as we try to say yes to all that God asks of us.</a:t>
            </a:r>
          </a:p>
        </p:txBody>
      </p:sp>
      <p:sp>
        <p:nvSpPr>
          <p:cNvPr id="4" name="Slide Number Placeholder 3"/>
          <p:cNvSpPr>
            <a:spLocks noGrp="1"/>
          </p:cNvSpPr>
          <p:nvPr>
            <p:ph type="sldNum" sz="quarter" idx="10"/>
          </p:nvPr>
        </p:nvSpPr>
        <p:spPr/>
        <p:txBody>
          <a:bodyPr/>
          <a:lstStyle/>
          <a:p>
            <a:fld id="{65E24666-6036-9248-9211-2EBA8C7E3016}" type="slidenum">
              <a:rPr lang="en-US" smtClean="0"/>
              <a:t>9</a:t>
            </a:fld>
            <a:endParaRPr lang="en-US"/>
          </a:p>
        </p:txBody>
      </p:sp>
    </p:spTree>
    <p:extLst>
      <p:ext uri="{BB962C8B-B14F-4D97-AF65-F5344CB8AC3E}">
        <p14:creationId xmlns:p14="http://schemas.microsoft.com/office/powerpoint/2010/main" val="155280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240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A57C342D-E477-5F49-B062-47312261CE6D}"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09581422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7C342D-E477-5F49-B062-47312261CE6D}"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7311722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7C342D-E477-5F49-B062-47312261CE6D}"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27295466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cover or section slide text left">
    <p:spTree>
      <p:nvGrpSpPr>
        <p:cNvPr id="1" name=""/>
        <p:cNvGrpSpPr/>
        <p:nvPr/>
      </p:nvGrpSpPr>
      <p:grpSpPr>
        <a:xfrm>
          <a:off x="0" y="0"/>
          <a:ext cx="0" cy="0"/>
          <a:chOff x="0" y="0"/>
          <a:chExt cx="0" cy="0"/>
        </a:xfrm>
      </p:grpSpPr>
      <p:sp>
        <p:nvSpPr>
          <p:cNvPr id="8" name="Title 1"/>
          <p:cNvSpPr>
            <a:spLocks noGrp="1"/>
          </p:cNvSpPr>
          <p:nvPr>
            <p:ph type="ctrTitle"/>
          </p:nvPr>
        </p:nvSpPr>
        <p:spPr>
          <a:xfrm>
            <a:off x="364500" y="1587600"/>
            <a:ext cx="4413737" cy="1031051"/>
          </a:xfrm>
        </p:spPr>
        <p:txBody>
          <a:bodyPr wrap="square" anchor="t" anchorCtr="0">
            <a:spAutoFit/>
          </a:bodyPr>
          <a:lstStyle>
            <a:lvl1pPr algn="l">
              <a:lnSpc>
                <a:spcPts val="3600"/>
              </a:lnSpc>
              <a:defRPr sz="3600">
                <a:solidFill>
                  <a:schemeClr val="accent1">
                    <a:lumMod val="50000"/>
                  </a:schemeClr>
                </a:solidFill>
              </a:defRPr>
            </a:lvl1pPr>
          </a:lstStyle>
          <a:p>
            <a:r>
              <a:rPr lang="en-GB" dirty="0"/>
              <a:t>Click to edit Master title style</a:t>
            </a:r>
            <a:endParaRPr lang="en-US" dirty="0"/>
          </a:p>
        </p:txBody>
      </p:sp>
      <p:sp>
        <p:nvSpPr>
          <p:cNvPr id="9" name="Subtitle 2"/>
          <p:cNvSpPr>
            <a:spLocks noGrp="1"/>
          </p:cNvSpPr>
          <p:nvPr>
            <p:ph type="subTitle" idx="1"/>
          </p:nvPr>
        </p:nvSpPr>
        <p:spPr>
          <a:xfrm>
            <a:off x="364500" y="3701700"/>
            <a:ext cx="4206600" cy="300083"/>
          </a:xfrm>
        </p:spPr>
        <p:txBody>
          <a:bodyPr/>
          <a:lstStyle>
            <a:lvl1pPr marL="0" indent="0" algn="l">
              <a:buNone/>
              <a:defRPr sz="1500" b="1" i="0">
                <a:solidFill>
                  <a:srgbClr val="A5C400"/>
                </a:solidFill>
                <a:latin typeface="Arial" charset="0"/>
                <a:ea typeface="Arial" charset="0"/>
                <a:cs typeface="Arial"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36754188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664369"/>
            <a:ext cx="9144000" cy="4479131"/>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itle 1"/>
          <p:cNvSpPr>
            <a:spLocks noGrp="1"/>
          </p:cNvSpPr>
          <p:nvPr>
            <p:ph type="ctrTitle"/>
          </p:nvPr>
        </p:nvSpPr>
        <p:spPr>
          <a:xfrm>
            <a:off x="2189700" y="1722601"/>
            <a:ext cx="4741200" cy="1031051"/>
          </a:xfrm>
        </p:spPr>
        <p:txBody>
          <a:bodyPr anchor="t" anchorCtr="0">
            <a:spAutoFit/>
          </a:bodyPr>
          <a:lstStyle>
            <a:lvl1pPr algn="l">
              <a:lnSpc>
                <a:spcPts val="3600"/>
              </a:lnSpc>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00083"/>
          </a:xfrm>
        </p:spPr>
        <p:txBody>
          <a:bodyPr/>
          <a:lstStyle>
            <a:lvl1pPr marL="0" indent="0" algn="l">
              <a:buNone/>
              <a:defRPr sz="1500" b="1" i="0">
                <a:solidFill>
                  <a:schemeClr val="bg1"/>
                </a:solidFill>
                <a:latin typeface="Arial" charset="0"/>
                <a:ea typeface="Arial" charset="0"/>
                <a:cs typeface="Arial"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3322129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664369"/>
            <a:ext cx="9144000" cy="4479131"/>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itle 1">
            <a:extLst>
              <a:ext uri="{FF2B5EF4-FFF2-40B4-BE49-F238E27FC236}">
                <a16:creationId xmlns="" xmlns:a16="http://schemas.microsoft.com/office/drawing/2014/main" id="{05E36402-BA29-4830-8DA5-DACDD67A1BE6}"/>
              </a:ext>
            </a:extLst>
          </p:cNvPr>
          <p:cNvSpPr>
            <a:spLocks noGrp="1"/>
          </p:cNvSpPr>
          <p:nvPr>
            <p:ph type="title"/>
          </p:nvPr>
        </p:nvSpPr>
        <p:spPr>
          <a:xfrm>
            <a:off x="623888" y="2521800"/>
            <a:ext cx="7886700" cy="530915"/>
          </a:xfrm>
        </p:spPr>
        <p:txBody>
          <a:bodyPr anchor="t" anchorCtr="0"/>
          <a:lstStyle>
            <a:lvl1pPr algn="ctr">
              <a:lnSpc>
                <a:spcPts val="3600"/>
              </a:lnSpc>
              <a:defRPr sz="3600">
                <a:solidFill>
                  <a:schemeClr val="bg1"/>
                </a:solidFill>
              </a:defRPr>
            </a:lvl1pPr>
          </a:lstStyle>
          <a:p>
            <a:r>
              <a:rPr lang="en-US" dirty="0"/>
              <a:t>Click to edit Master title style</a:t>
            </a:r>
            <a:endParaRPr lang="en-GB" dirty="0"/>
          </a:p>
        </p:txBody>
      </p:sp>
      <p:sp>
        <p:nvSpPr>
          <p:cNvPr id="6" name="TextBox 5"/>
          <p:cNvSpPr txBox="1"/>
          <p:nvPr userDrawn="1"/>
        </p:nvSpPr>
        <p:spPr>
          <a:xfrm>
            <a:off x="821342" y="4762500"/>
            <a:ext cx="8770952" cy="274434"/>
          </a:xfrm>
          <a:prstGeom prst="rect">
            <a:avLst/>
          </a:prstGeom>
          <a:noFill/>
        </p:spPr>
        <p:txBody>
          <a:bodyPr wrap="square" lIns="68580" tIns="34290" rIns="68580" bIns="3429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000" b="0" i="0" u="none" strike="noStrike" kern="1200" baseline="30000" dirty="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000" b="0" i="0" u="none" strike="noStrike" kern="1200" baseline="30000" dirty="0">
                <a:solidFill>
                  <a:schemeClr val="bg1"/>
                </a:solidFill>
                <a:latin typeface="+mn-lt"/>
                <a:ea typeface="+mn-ea"/>
                <a:cs typeface="+mn-cs"/>
              </a:rPr>
            </a:br>
            <a:r>
              <a:rPr lang="en-GB" sz="1000" b="0" i="0" u="none" strike="noStrike" kern="1200" baseline="30000" dirty="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8926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7C342D-E477-5F49-B062-47312261CE6D}"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423770415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7C342D-E477-5F49-B062-47312261CE6D}"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209061830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57C342D-E477-5F49-B062-47312261CE6D}"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33078042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57C342D-E477-5F49-B062-47312261CE6D}"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41634210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57C342D-E477-5F49-B062-47312261CE6D}"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38249935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C342D-E477-5F49-B062-47312261CE6D}"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60140209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7C342D-E477-5F49-B062-47312261CE6D}"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12941841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7C342D-E477-5F49-B062-47312261CE6D}"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91F22-4B69-E446-962F-C27DD7E972D8}" type="slidenum">
              <a:rPr lang="en-US" smtClean="0"/>
              <a:t>‹#›</a:t>
            </a:fld>
            <a:endParaRPr lang="en-US"/>
          </a:p>
        </p:txBody>
      </p:sp>
    </p:spTree>
    <p:extLst>
      <p:ext uri="{BB962C8B-B14F-4D97-AF65-F5344CB8AC3E}">
        <p14:creationId xmlns:p14="http://schemas.microsoft.com/office/powerpoint/2010/main" val="62554369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7C342D-E477-5F49-B062-47312261CE6D}" type="datetimeFigureOut">
              <a:rPr lang="en-US" smtClean="0"/>
              <a:t>3/5/2021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C91F22-4B69-E446-962F-C27DD7E972D8}" type="slidenum">
              <a:rPr lang="en-US" smtClean="0"/>
              <a:t>‹#›</a:t>
            </a:fld>
            <a:endParaRPr lang="en-US"/>
          </a:p>
        </p:txBody>
      </p:sp>
    </p:spTree>
    <p:extLst>
      <p:ext uri="{BB962C8B-B14F-4D97-AF65-F5344CB8AC3E}">
        <p14:creationId xmlns:p14="http://schemas.microsoft.com/office/powerpoint/2010/main" val="260253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p:transition>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080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9049"/>
            <a:ext cx="9144000" cy="4394452"/>
          </a:xfrm>
          <a:prstGeom prst="rect">
            <a:avLst/>
          </a:prstGeom>
        </p:spPr>
      </p:pic>
      <p:sp>
        <p:nvSpPr>
          <p:cNvPr id="8" name="Rectangle 7"/>
          <p:cNvSpPr/>
          <p:nvPr/>
        </p:nvSpPr>
        <p:spPr>
          <a:xfrm>
            <a:off x="0" y="703329"/>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535834"/>
            <a:ext cx="9144000" cy="1520344"/>
          </a:xfrm>
          <a:prstGeom prst="rect">
            <a:avLst/>
          </a:prstGeom>
          <a:solidFill>
            <a:schemeClr val="tx1">
              <a:alpha val="30000"/>
            </a:schemeClr>
          </a:solidFill>
        </p:spPr>
        <p:txBody>
          <a:bodyPr wrap="square" lIns="324000" tIns="82800" rIns="68580" bIns="36000" rtlCol="0">
            <a:spAutoFit/>
          </a:bodyPr>
          <a:lstStyle/>
          <a:p>
            <a:pPr>
              <a:lnSpc>
                <a:spcPts val="3600"/>
              </a:lnSpc>
            </a:pPr>
            <a:r>
              <a:rPr lang="en-GB" sz="3600" b="1" dirty="0">
                <a:solidFill>
                  <a:srgbClr val="A5C400"/>
                </a:solidFill>
                <a:latin typeface="Arial Black"/>
                <a:ea typeface="Arial" charset="0"/>
                <a:cs typeface="Arial Black"/>
              </a:rPr>
              <a:t>THE WAY OF THE CROSS</a:t>
            </a:r>
          </a:p>
          <a:p>
            <a:pPr>
              <a:lnSpc>
                <a:spcPts val="3600"/>
              </a:lnSpc>
            </a:pPr>
            <a:r>
              <a:rPr lang="en-GB" sz="2800" dirty="0">
                <a:solidFill>
                  <a:srgbClr val="FFFFFF"/>
                </a:solidFill>
                <a:ea typeface="Arial" charset="0"/>
                <a:cs typeface="Arial Black"/>
              </a:rPr>
              <a:t>Based on teachings of Pope Francis</a:t>
            </a:r>
          </a:p>
          <a:p>
            <a:pPr>
              <a:lnSpc>
                <a:spcPts val="3600"/>
              </a:lnSpc>
            </a:pPr>
            <a:r>
              <a:rPr lang="en-GB" sz="2800" b="1" dirty="0">
                <a:solidFill>
                  <a:srgbClr val="A5C400"/>
                </a:solidFill>
                <a:ea typeface="Arial" charset="0"/>
                <a:cs typeface="Arial Black"/>
              </a:rPr>
              <a:t>For young people </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002" y="159758"/>
            <a:ext cx="3530763" cy="356431"/>
          </a:xfrm>
          <a:prstGeom prst="rect">
            <a:avLst/>
          </a:prstGeom>
        </p:spPr>
      </p:pic>
    </p:spTree>
    <p:extLst>
      <p:ext uri="{BB962C8B-B14F-4D97-AF65-F5344CB8AC3E}">
        <p14:creationId xmlns:p14="http://schemas.microsoft.com/office/powerpoint/2010/main" val="72120794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ie Terese. Centre Olame_ Bukavu_ DRC. Credit Simon Murphy _8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IV</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his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mother</a:t>
            </a:r>
            <a:endParaRPr lang="en-US" sz="2200" b="1" dirty="0">
              <a:solidFill>
                <a:srgbClr val="A5C400"/>
              </a:solidFill>
              <a:latin typeface="Arial Black" charset="0"/>
              <a:ea typeface="Arial Black" charset="0"/>
              <a:cs typeface="Arial Black" charset="0"/>
            </a:endParaRPr>
          </a:p>
        </p:txBody>
      </p:sp>
      <p:sp>
        <p:nvSpPr>
          <p:cNvPr id="7" name="TextBox 6"/>
          <p:cNvSpPr txBox="1"/>
          <p:nvPr/>
        </p:nvSpPr>
        <p:spPr>
          <a:xfrm>
            <a:off x="1" y="4383683"/>
            <a:ext cx="9143999" cy="369332"/>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Hail Mary</a:t>
            </a:r>
            <a:r>
              <a:rPr lang="mr-IN" b="1" dirty="0">
                <a:solidFill>
                  <a:srgbClr val="FFFFFF"/>
                </a:solidFill>
                <a:ea typeface="Arial Black" charset="0"/>
                <a:cs typeface="Arial"/>
              </a:rPr>
              <a:t>…</a:t>
            </a:r>
            <a:r>
              <a:rPr lang="en-US" b="1" dirty="0">
                <a:solidFill>
                  <a:srgbClr val="FFFFFF"/>
                </a:solidFill>
                <a:ea typeface="Arial Black" charset="0"/>
                <a:cs typeface="Arial"/>
              </a:rPr>
              <a:t>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7866173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itas Bangladesh_2017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Box 3"/>
          <p:cNvSpPr txBox="1"/>
          <p:nvPr/>
        </p:nvSpPr>
        <p:spPr>
          <a:xfrm>
            <a:off x="5065052" y="3405845"/>
            <a:ext cx="4075200" cy="923330"/>
          </a:xfrm>
          <a:prstGeom prst="rect">
            <a:avLst/>
          </a:prstGeom>
          <a:solidFill>
            <a:schemeClr val="tx1">
              <a:alpha val="40000"/>
            </a:schemeClr>
          </a:solidFill>
        </p:spPr>
        <p:txBody>
          <a:bodyPr wrap="square" lIns="108000" rtlCol="0">
            <a:spAutoFit/>
          </a:bodyPr>
          <a:lstStyle/>
          <a:p>
            <a:r>
              <a:rPr lang="en-GB" b="1" dirty="0">
                <a:solidFill>
                  <a:srgbClr val="FFFFFF"/>
                </a:solidFill>
              </a:rPr>
              <a:t>“God asks everything of us, </a:t>
            </a:r>
            <a:br>
              <a:rPr lang="en-GB" b="1" dirty="0">
                <a:solidFill>
                  <a:srgbClr val="FFFFFF"/>
                </a:solidFill>
              </a:rPr>
            </a:br>
            <a:r>
              <a:rPr lang="en-GB" b="1" dirty="0">
                <a:solidFill>
                  <a:srgbClr val="FFFFFF"/>
                </a:solidFill>
              </a:rPr>
              <a:t>yet at the same time </a:t>
            </a:r>
            <a:br>
              <a:rPr lang="en-GB" b="1" dirty="0">
                <a:solidFill>
                  <a:srgbClr val="FFFFFF"/>
                </a:solidFill>
              </a:rPr>
            </a:br>
            <a:r>
              <a:rPr lang="en-GB" b="1" dirty="0">
                <a:solidFill>
                  <a:srgbClr val="FFFFFF"/>
                </a:solidFill>
              </a:rPr>
              <a:t>he offers everything to us.” </a:t>
            </a:r>
            <a:endParaRPr lang="en-GB" b="1" dirty="0">
              <a:solidFill>
                <a:srgbClr val="FFFFFF"/>
              </a:solidFill>
              <a:latin typeface="+mj-lt"/>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5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 	  Simon of Cyrene helps Jesus carry the cross </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8610496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itas Bangladesh_2017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p:cNvSpPr/>
          <p:nvPr/>
        </p:nvSpPr>
        <p:spPr>
          <a:xfrm>
            <a:off x="4876800" y="3405845"/>
            <a:ext cx="4282139"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5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 	  Simon of Cyrene helps Jesus carry the cross </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41055826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515_24032016.jpg"/>
          <p:cNvPicPr>
            <a:picLocks noChangeAspect="1"/>
          </p:cNvPicPr>
          <p:nvPr/>
        </p:nvPicPr>
        <p:blipFill rotWithShape="1">
          <a:blip r:embed="rId3" cstate="screen">
            <a:extLst>
              <a:ext uri="{28A0092B-C50C-407E-A947-70E740481C1C}">
                <a14:useLocalDpi xmlns:a14="http://schemas.microsoft.com/office/drawing/2010/main"/>
              </a:ext>
            </a:extLst>
          </a:blip>
          <a:srcRect r="-17"/>
          <a:stretch/>
        </p:blipFill>
        <p:spPr>
          <a:xfrm>
            <a:off x="-10556" y="0"/>
            <a:ext cx="9154555" cy="5143500"/>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47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Veronica</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wipes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face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of</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endParaRPr lang="en-US" sz="2200" b="1" dirty="0">
              <a:solidFill>
                <a:srgbClr val="A5C400"/>
              </a:solidFill>
              <a:latin typeface="Arial Black" charset="0"/>
              <a:ea typeface="Arial Black" charset="0"/>
              <a:cs typeface="Arial Black" charset="0"/>
            </a:endParaRPr>
          </a:p>
        </p:txBody>
      </p:sp>
      <p:sp>
        <p:nvSpPr>
          <p:cNvPr id="5" name="TextBox 4"/>
          <p:cNvSpPr txBox="1"/>
          <p:nvPr/>
        </p:nvSpPr>
        <p:spPr>
          <a:xfrm>
            <a:off x="5068799" y="3376613"/>
            <a:ext cx="4075200" cy="1198800"/>
          </a:xfrm>
          <a:prstGeom prst="rect">
            <a:avLst/>
          </a:prstGeom>
          <a:solidFill>
            <a:schemeClr val="tx1">
              <a:alpha val="30000"/>
            </a:schemeClr>
          </a:solidFill>
        </p:spPr>
        <p:txBody>
          <a:bodyPr wrap="square" rtlCol="0">
            <a:spAutoFit/>
          </a:bodyPr>
          <a:lstStyle/>
          <a:p>
            <a:r>
              <a:rPr lang="en-US" b="1" dirty="0">
                <a:solidFill>
                  <a:srgbClr val="FFFFFF"/>
                </a:solidFill>
              </a:rPr>
              <a:t>Let us not miss out a kind word, </a:t>
            </a:r>
            <a:br>
              <a:rPr lang="en-US" b="1" dirty="0">
                <a:solidFill>
                  <a:srgbClr val="FFFFFF"/>
                </a:solidFill>
              </a:rPr>
            </a:br>
            <a:r>
              <a:rPr lang="en-US" b="1" dirty="0">
                <a:solidFill>
                  <a:srgbClr val="FFFFFF"/>
                </a:solidFill>
              </a:rPr>
              <a:t>a smile, or any small gesture that spreads peace and friendship. </a:t>
            </a:r>
          </a:p>
        </p:txBody>
      </p:sp>
    </p:spTree>
    <p:extLst>
      <p:ext uri="{BB962C8B-B14F-4D97-AF65-F5344CB8AC3E}">
        <p14:creationId xmlns:p14="http://schemas.microsoft.com/office/powerpoint/2010/main" val="12860817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515_24032016.jpg"/>
          <p:cNvPicPr>
            <a:picLocks noChangeAspect="1"/>
          </p:cNvPicPr>
          <p:nvPr/>
        </p:nvPicPr>
        <p:blipFill rotWithShape="1">
          <a:blip r:embed="rId3" cstate="screen">
            <a:extLst>
              <a:ext uri="{28A0092B-C50C-407E-A947-70E740481C1C}">
                <a14:useLocalDpi xmlns:a14="http://schemas.microsoft.com/office/drawing/2010/main"/>
              </a:ext>
            </a:extLst>
          </a:blip>
          <a:srcRect r="-17"/>
          <a:stretch/>
        </p:blipFill>
        <p:spPr>
          <a:xfrm>
            <a:off x="-10556" y="0"/>
            <a:ext cx="9154555" cy="5143500"/>
          </a:xfrm>
          <a:prstGeom prst="rect">
            <a:avLst/>
          </a:prstGeom>
        </p:spPr>
      </p:pic>
      <p:sp>
        <p:nvSpPr>
          <p:cNvPr id="6" name="Rectangle 5"/>
          <p:cNvSpPr/>
          <p:nvPr/>
        </p:nvSpPr>
        <p:spPr>
          <a:xfrm>
            <a:off x="4876800" y="3390904"/>
            <a:ext cx="4282139"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47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Veronica</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wipes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face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of</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12168578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25 - Madrid climate march - Liam Finn  CAFOD-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2"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second</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387726"/>
            <a:ext cx="4075200" cy="1200329"/>
          </a:xfrm>
          <a:prstGeom prst="rect">
            <a:avLst/>
          </a:prstGeom>
          <a:solidFill>
            <a:schemeClr val="tx1">
              <a:alpha val="30000"/>
            </a:schemeClr>
          </a:solidFill>
        </p:spPr>
        <p:txBody>
          <a:bodyPr wrap="square" rtlCol="0">
            <a:spAutoFit/>
          </a:bodyPr>
          <a:lstStyle/>
          <a:p>
            <a:r>
              <a:rPr lang="en-US" b="1" dirty="0">
                <a:solidFill>
                  <a:srgbClr val="FFFFFF"/>
                </a:solidFill>
              </a:rPr>
              <a:t>In the throwaway culture, </a:t>
            </a:r>
            <a:br>
              <a:rPr lang="en-US" b="1" dirty="0">
                <a:solidFill>
                  <a:srgbClr val="FFFFFF"/>
                </a:solidFill>
              </a:rPr>
            </a:br>
            <a:r>
              <a:rPr lang="en-US" b="1" dirty="0">
                <a:solidFill>
                  <a:srgbClr val="FFFFFF"/>
                </a:solidFill>
              </a:rPr>
              <a:t>young people themselves end up being discarded.</a:t>
            </a:r>
          </a:p>
          <a:p>
            <a:endParaRPr lang="en-US" b="1" dirty="0">
              <a:solidFill>
                <a:srgbClr val="FFFFFF"/>
              </a:solidFill>
            </a:endParaRPr>
          </a:p>
        </p:txBody>
      </p:sp>
    </p:spTree>
    <p:extLst>
      <p:ext uri="{BB962C8B-B14F-4D97-AF65-F5344CB8AC3E}">
        <p14:creationId xmlns:p14="http://schemas.microsoft.com/office/powerpoint/2010/main" val="17548500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P25 - Madrid climate march - Liam Finn  CAFOD-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5" name="Rectangle 4"/>
          <p:cNvSpPr/>
          <p:nvPr/>
        </p:nvSpPr>
        <p:spPr>
          <a:xfrm>
            <a:off x="4876800" y="3405845"/>
            <a:ext cx="4282139"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second</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57779804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nya 2017_David Mutu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 women of Jerusalem</a:t>
            </a:r>
            <a:endParaRPr lang="en-US" sz="2200" b="1" dirty="0">
              <a:solidFill>
                <a:srgbClr val="A5C400"/>
              </a:solidFill>
              <a:latin typeface="Arial Black" charset="0"/>
              <a:ea typeface="Arial Black" charset="0"/>
              <a:cs typeface="Arial Black" charset="0"/>
            </a:endParaRPr>
          </a:p>
        </p:txBody>
      </p:sp>
      <p:sp>
        <p:nvSpPr>
          <p:cNvPr id="5" name="TextBox 4"/>
          <p:cNvSpPr txBox="1"/>
          <p:nvPr/>
        </p:nvSpPr>
        <p:spPr>
          <a:xfrm>
            <a:off x="0" y="4379913"/>
            <a:ext cx="9144000" cy="646331"/>
          </a:xfrm>
          <a:prstGeom prst="rect">
            <a:avLst/>
          </a:prstGeom>
          <a:solidFill>
            <a:schemeClr val="tx1">
              <a:alpha val="40000"/>
            </a:schemeClr>
          </a:solidFill>
        </p:spPr>
        <p:txBody>
          <a:bodyPr wrap="square" lIns="216000" rtlCol="0">
            <a:spAutoFit/>
          </a:bodyPr>
          <a:lstStyle/>
          <a:p>
            <a:r>
              <a:rPr lang="en-US" b="1" dirty="0">
                <a:solidFill>
                  <a:srgbClr val="FFFFFF"/>
                </a:solidFill>
              </a:rPr>
              <a:t>Dare we turn what is happening to the world into our own personal suffering, </a:t>
            </a:r>
            <a:br>
              <a:rPr lang="en-US" b="1" dirty="0">
                <a:solidFill>
                  <a:srgbClr val="FFFFFF"/>
                </a:solidFill>
              </a:rPr>
            </a:br>
            <a:r>
              <a:rPr lang="en-US" b="1" dirty="0">
                <a:solidFill>
                  <a:srgbClr val="FFFFFF"/>
                </a:solidFill>
              </a:rPr>
              <a:t>and so decide what each of us can do about it?</a:t>
            </a:r>
          </a:p>
        </p:txBody>
      </p:sp>
    </p:spTree>
    <p:extLst>
      <p:ext uri="{BB962C8B-B14F-4D97-AF65-F5344CB8AC3E}">
        <p14:creationId xmlns:p14="http://schemas.microsoft.com/office/powerpoint/2010/main" val="274424846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nya 2017_David Mutu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TextBox 5"/>
          <p:cNvSpPr txBox="1"/>
          <p:nvPr/>
        </p:nvSpPr>
        <p:spPr>
          <a:xfrm>
            <a:off x="1" y="4383683"/>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VIII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 women of Jerusalem</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9111384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ce I am Human_Natalia Tsoukal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8" y="0"/>
            <a:ext cx="9140952" cy="5143500"/>
          </a:xfrm>
          <a:prstGeom prst="rect">
            <a:avLst/>
          </a:prstGeom>
        </p:spPr>
      </p:pic>
      <p:sp>
        <p:nvSpPr>
          <p:cNvPr id="6" name="TextBox 5"/>
          <p:cNvSpPr txBox="1"/>
          <p:nvPr/>
        </p:nvSpPr>
        <p:spPr>
          <a:xfrm>
            <a:off x="5068800" y="3389173"/>
            <a:ext cx="4075200" cy="923330"/>
          </a:xfrm>
          <a:prstGeom prst="rect">
            <a:avLst/>
          </a:prstGeom>
          <a:solidFill>
            <a:schemeClr val="tx1">
              <a:alpha val="30000"/>
            </a:schemeClr>
          </a:solidFill>
        </p:spPr>
        <p:txBody>
          <a:bodyPr wrap="square" lIns="144000" rtlCol="0">
            <a:spAutoFit/>
          </a:bodyPr>
          <a:lstStyle/>
          <a:p>
            <a:r>
              <a:rPr lang="en-US" b="1" dirty="0">
                <a:solidFill>
                  <a:srgbClr val="FFFFFF"/>
                </a:solidFill>
              </a:rPr>
              <a:t>Billions of people, the excluded, frequently remain </a:t>
            </a:r>
            <a:br>
              <a:rPr lang="en-US" b="1" dirty="0">
                <a:solidFill>
                  <a:srgbClr val="FFFFFF"/>
                </a:solidFill>
              </a:rPr>
            </a:br>
            <a:r>
              <a:rPr lang="en-US" b="1" dirty="0">
                <a:solidFill>
                  <a:srgbClr val="FFFFFF"/>
                </a:solidFill>
              </a:rPr>
              <a:t>at the bottom of the pile.  </a:t>
            </a: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6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IX   Jesus falls the third 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09241441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El Salvador_Solidarity Service Association CVX.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Box 3"/>
          <p:cNvSpPr txBox="1"/>
          <p:nvPr/>
        </p:nvSpPr>
        <p:spPr>
          <a:xfrm>
            <a:off x="0" y="3608492"/>
            <a:ext cx="9144000" cy="1361911"/>
          </a:xfrm>
          <a:prstGeom prst="rect">
            <a:avLst/>
          </a:prstGeom>
          <a:solidFill>
            <a:schemeClr val="tx1">
              <a:alpha val="45000"/>
            </a:schemeClr>
          </a:solidFill>
        </p:spPr>
        <p:txBody>
          <a:bodyPr wrap="square" lIns="324000" tIns="0" rIns="68580" bIns="34290" rtlCol="0">
            <a:spAutoFit/>
          </a:bodyPr>
          <a:lstStyle/>
          <a:p>
            <a:pPr>
              <a:lnSpc>
                <a:spcPts val="3600"/>
              </a:lnSpc>
            </a:pPr>
            <a:r>
              <a:rPr lang="en-GB" sz="2200" b="1" dirty="0">
                <a:solidFill>
                  <a:srgbClr val="A5C400"/>
                </a:solidFill>
                <a:latin typeface="Arial Black" charset="0"/>
                <a:ea typeface="Arial Black" charset="0"/>
                <a:cs typeface="Arial Black" charset="0"/>
              </a:rPr>
              <a:t>Prayer after each Station</a:t>
            </a:r>
          </a:p>
          <a:p>
            <a:r>
              <a:rPr lang="en-US" b="1" dirty="0">
                <a:solidFill>
                  <a:srgbClr val="FFFFFF"/>
                </a:solidFill>
                <a:ea typeface="Arial Black" charset="0"/>
                <a:cs typeface="Arial"/>
              </a:rPr>
              <a:t>Lord, 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393768765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ce I am Human_Natalia Tsoukal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8" y="0"/>
            <a:ext cx="9140952" cy="5143500"/>
          </a:xfrm>
          <a:prstGeom prst="rect">
            <a:avLst/>
          </a:prstGeom>
        </p:spPr>
      </p:pic>
      <p:sp>
        <p:nvSpPr>
          <p:cNvPr id="7" name="Rectangle 6"/>
          <p:cNvSpPr/>
          <p:nvPr/>
        </p:nvSpPr>
        <p:spPr>
          <a:xfrm>
            <a:off x="4821382" y="3389173"/>
            <a:ext cx="4322618" cy="1200329"/>
          </a:xfrm>
          <a:prstGeom prst="rect">
            <a:avLst/>
          </a:prstGeom>
          <a:solidFill>
            <a:schemeClr val="tx1">
              <a:alpha val="30000"/>
            </a:schemeClr>
          </a:solidFill>
        </p:spPr>
        <p:txBody>
          <a:bodyPr wrap="square" lIns="144000">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6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IX   Jesus falls the third 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24391874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767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2"/>
          <p:cNvSpPr txBox="1">
            <a:spLocks noChangeArrowheads="1"/>
          </p:cNvSpPr>
          <p:nvPr/>
        </p:nvSpPr>
        <p:spPr>
          <a:xfrm>
            <a:off x="0" y="129600"/>
            <a:ext cx="9144000" cy="424800"/>
          </a:xfrm>
          <a:prstGeom prst="rect">
            <a:avLst/>
          </a:prstGeom>
          <a:solidFill>
            <a:schemeClr val="tx1">
              <a:lumMod val="95000"/>
              <a:lumOff val="5000"/>
              <a:alpha val="3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	  Jesus is stripped of his clothes</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402013"/>
            <a:ext cx="4075200" cy="1198800"/>
          </a:xfrm>
          <a:prstGeom prst="rect">
            <a:avLst/>
          </a:prstGeom>
          <a:solidFill>
            <a:schemeClr val="tx1">
              <a:alpha val="20000"/>
            </a:schemeClr>
          </a:solidFill>
        </p:spPr>
        <p:txBody>
          <a:bodyPr wrap="square" rtlCol="0">
            <a:spAutoFit/>
          </a:bodyPr>
          <a:lstStyle/>
          <a:p>
            <a:r>
              <a:rPr lang="en-GB" b="1" dirty="0">
                <a:solidFill>
                  <a:schemeClr val="bg1"/>
                </a:solidFill>
              </a:rPr>
              <a:t>“Not to share our wealth </a:t>
            </a:r>
            <a:br>
              <a:rPr lang="en-GB" b="1" dirty="0">
                <a:solidFill>
                  <a:schemeClr val="bg1"/>
                </a:solidFill>
              </a:rPr>
            </a:br>
            <a:r>
              <a:rPr lang="en-GB" b="1" dirty="0">
                <a:solidFill>
                  <a:schemeClr val="bg1"/>
                </a:solidFill>
              </a:rPr>
              <a:t>with the poor is to rob them </a:t>
            </a:r>
            <a:br>
              <a:rPr lang="en-GB" b="1" dirty="0">
                <a:solidFill>
                  <a:schemeClr val="bg1"/>
                </a:solidFill>
              </a:rPr>
            </a:br>
            <a:r>
              <a:rPr lang="en-GB" b="1" dirty="0">
                <a:solidFill>
                  <a:schemeClr val="bg1"/>
                </a:solidFill>
              </a:rPr>
              <a:t>and take away their livelihood.” </a:t>
            </a:r>
            <a:endParaRPr lang="en-US" b="1" dirty="0">
              <a:solidFill>
                <a:schemeClr val="bg1"/>
              </a:solidFill>
            </a:endParaRP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767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p:cNvSpPr/>
          <p:nvPr/>
        </p:nvSpPr>
        <p:spPr>
          <a:xfrm>
            <a:off x="4821382" y="3651395"/>
            <a:ext cx="4322618" cy="1200329"/>
          </a:xfrm>
          <a:prstGeom prst="rect">
            <a:avLst/>
          </a:prstGeom>
          <a:solidFill>
            <a:srgbClr val="000000">
              <a:alpha val="20000"/>
            </a:srgb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3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	  Jesus is stripped of his clothes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37977483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MGL247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2"/>
          <p:cNvSpPr txBox="1">
            <a:spLocks noChangeArrowheads="1"/>
          </p:cNvSpPr>
          <p:nvPr/>
        </p:nvSpPr>
        <p:spPr>
          <a:xfrm>
            <a:off x="0"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 is nailed to the cross</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427413"/>
            <a:ext cx="4075200" cy="646331"/>
          </a:xfrm>
          <a:prstGeom prst="rect">
            <a:avLst/>
          </a:prstGeom>
          <a:solidFill>
            <a:schemeClr val="tx1">
              <a:alpha val="30000"/>
            </a:schemeClr>
          </a:solidFill>
        </p:spPr>
        <p:txBody>
          <a:bodyPr wrap="square" rtlCol="0">
            <a:spAutoFit/>
          </a:bodyPr>
          <a:lstStyle/>
          <a:p>
            <a:r>
              <a:rPr lang="en-GB" b="1" dirty="0">
                <a:solidFill>
                  <a:srgbClr val="FFFFFF"/>
                </a:solidFill>
              </a:rPr>
              <a:t>“Let me say this once more:</a:t>
            </a:r>
            <a:br>
              <a:rPr lang="en-GB" b="1" dirty="0">
                <a:solidFill>
                  <a:srgbClr val="FFFFFF"/>
                </a:solidFill>
              </a:rPr>
            </a:br>
            <a:r>
              <a:rPr lang="en-GB" b="1" dirty="0">
                <a:solidFill>
                  <a:srgbClr val="FFFFFF"/>
                </a:solidFill>
              </a:rPr>
              <a:t> God never tires of forgiving us.”</a:t>
            </a: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MGL247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p:cNvSpPr/>
          <p:nvPr/>
        </p:nvSpPr>
        <p:spPr>
          <a:xfrm>
            <a:off x="4849091" y="3405845"/>
            <a:ext cx="4309848" cy="1200329"/>
          </a:xfrm>
          <a:prstGeom prst="rect">
            <a:avLst/>
          </a:prstGeom>
          <a:solidFill>
            <a:schemeClr val="tx1">
              <a:alpha val="3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 is nailed to the cross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62240270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biano A3 post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96" y="0"/>
            <a:ext cx="9171903" cy="5143500"/>
          </a:xfrm>
          <a:prstGeom prst="rect">
            <a:avLst/>
          </a:prstGeom>
        </p:spPr>
      </p:pic>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  Jesus dies on the cross</a:t>
            </a:r>
            <a:endParaRPr lang="en-US" sz="2200" b="1" dirty="0">
              <a:solidFill>
                <a:srgbClr val="A5C400"/>
              </a:solidFill>
              <a:latin typeface="Arial Black" charset="0"/>
              <a:ea typeface="Arial Black" charset="0"/>
              <a:cs typeface="Arial Black" charset="0"/>
            </a:endParaRPr>
          </a:p>
        </p:txBody>
      </p:sp>
      <p:sp>
        <p:nvSpPr>
          <p:cNvPr id="3" name="TextBox 2"/>
          <p:cNvSpPr txBox="1"/>
          <p:nvPr/>
        </p:nvSpPr>
        <p:spPr>
          <a:xfrm>
            <a:off x="5084007" y="3427413"/>
            <a:ext cx="4075200" cy="1188000"/>
          </a:xfrm>
          <a:prstGeom prst="rect">
            <a:avLst/>
          </a:prstGeom>
          <a:solidFill>
            <a:schemeClr val="tx1">
              <a:alpha val="20000"/>
            </a:schemeClr>
          </a:solidFill>
        </p:spPr>
        <p:txBody>
          <a:bodyPr wrap="square" rtlCol="0">
            <a:spAutoFit/>
          </a:bodyPr>
          <a:lstStyle/>
          <a:p>
            <a:r>
              <a:rPr lang="en-GB" b="1" dirty="0">
                <a:solidFill>
                  <a:schemeClr val="bg1"/>
                </a:solidFill>
              </a:rPr>
              <a:t>“The Creator does not abandon us. He never forsakes his loving plan, or repents of having created us.” </a:t>
            </a:r>
            <a:endParaRPr lang="en-US" b="1" dirty="0">
              <a:solidFill>
                <a:schemeClr val="bg1"/>
              </a:solidFill>
            </a:endParaRP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biano A3 post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96" y="0"/>
            <a:ext cx="9171903" cy="5143500"/>
          </a:xfrm>
          <a:prstGeom prst="rect">
            <a:avLst/>
          </a:prstGeom>
        </p:spPr>
      </p:pic>
      <p:sp>
        <p:nvSpPr>
          <p:cNvPr id="5" name="Rectangle 4"/>
          <p:cNvSpPr/>
          <p:nvPr/>
        </p:nvSpPr>
        <p:spPr>
          <a:xfrm>
            <a:off x="4849091" y="3405845"/>
            <a:ext cx="4309848" cy="1200329"/>
          </a:xfrm>
          <a:prstGeom prst="rect">
            <a:avLst/>
          </a:prstGeom>
          <a:solidFill>
            <a:schemeClr val="tx1">
              <a:alpha val="3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  Jesus dies on the cross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36016184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951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2" name="Rectangle 2"/>
          <p:cNvSpPr txBox="1">
            <a:spLocks noChangeArrowheads="1"/>
          </p:cNvSpPr>
          <p:nvPr/>
        </p:nvSpPr>
        <p:spPr>
          <a:xfrm>
            <a:off x="-1587"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 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is taken down from the cross</a:t>
            </a:r>
            <a:endParaRPr lang="en-US" sz="2200" b="1" dirty="0">
              <a:solidFill>
                <a:srgbClr val="A5C400"/>
              </a:solidFill>
              <a:latin typeface="Arial Black" charset="0"/>
              <a:ea typeface="Arial Black" charset="0"/>
              <a:cs typeface="Arial Black" charset="0"/>
            </a:endParaRPr>
          </a:p>
        </p:txBody>
      </p:sp>
      <p:sp>
        <p:nvSpPr>
          <p:cNvPr id="4" name="TextBox 3"/>
          <p:cNvSpPr txBox="1"/>
          <p:nvPr/>
        </p:nvSpPr>
        <p:spPr>
          <a:xfrm>
            <a:off x="5068800" y="3384074"/>
            <a:ext cx="4075200" cy="923330"/>
          </a:xfrm>
          <a:prstGeom prst="rect">
            <a:avLst/>
          </a:prstGeom>
          <a:solidFill>
            <a:schemeClr val="bg2">
              <a:lumMod val="10000"/>
              <a:alpha val="40000"/>
            </a:schemeClr>
          </a:solidFill>
        </p:spPr>
        <p:txBody>
          <a:bodyPr wrap="square" rtlCol="0">
            <a:spAutoFit/>
          </a:bodyPr>
          <a:lstStyle/>
          <a:p>
            <a:r>
              <a:rPr lang="en-US" b="1" dirty="0">
                <a:solidFill>
                  <a:schemeClr val="bg1"/>
                </a:solidFill>
              </a:rPr>
              <a:t>“Your young hearts want </a:t>
            </a:r>
            <a:br>
              <a:rPr lang="en-US" b="1" dirty="0">
                <a:solidFill>
                  <a:schemeClr val="bg1"/>
                </a:solidFill>
              </a:rPr>
            </a:br>
            <a:r>
              <a:rPr lang="en-US" b="1" dirty="0">
                <a:solidFill>
                  <a:schemeClr val="bg1"/>
                </a:solidFill>
              </a:rPr>
              <a:t>to build a better world... You are</a:t>
            </a:r>
            <a:br>
              <a:rPr lang="en-US" b="1" dirty="0">
                <a:solidFill>
                  <a:schemeClr val="bg1"/>
                </a:solidFill>
              </a:rPr>
            </a:br>
            <a:r>
              <a:rPr lang="en-US" b="1" dirty="0">
                <a:solidFill>
                  <a:schemeClr val="bg1"/>
                </a:solidFill>
              </a:rPr>
              <a:t> the ones who hold the future!”</a:t>
            </a: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951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2" name="Rectangle 2"/>
          <p:cNvSpPr txBox="1">
            <a:spLocks noChangeArrowheads="1"/>
          </p:cNvSpPr>
          <p:nvPr/>
        </p:nvSpPr>
        <p:spPr>
          <a:xfrm>
            <a:off x="-1587" y="129600"/>
            <a:ext cx="9144000" cy="424800"/>
          </a:xfrm>
          <a:prstGeom prst="rect">
            <a:avLst/>
          </a:prstGeom>
          <a:solidFill>
            <a:schemeClr val="tx1">
              <a:lumMod val="95000"/>
              <a:lumOff val="5000"/>
              <a:alpha val="45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 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is taken down from the cross</a:t>
            </a:r>
            <a:endParaRPr lang="en-US" sz="2200" b="1" dirty="0">
              <a:solidFill>
                <a:srgbClr val="A5C400"/>
              </a:solidFill>
              <a:latin typeface="Arial Black" charset="0"/>
              <a:ea typeface="Arial Black" charset="0"/>
              <a:cs typeface="Arial Black" charset="0"/>
            </a:endParaRPr>
          </a:p>
        </p:txBody>
      </p:sp>
      <p:sp>
        <p:nvSpPr>
          <p:cNvPr id="5" name="Rectangle 4"/>
          <p:cNvSpPr/>
          <p:nvPr/>
        </p:nvSpPr>
        <p:spPr>
          <a:xfrm>
            <a:off x="5043055" y="3405845"/>
            <a:ext cx="4309848" cy="1200329"/>
          </a:xfrm>
          <a:prstGeom prst="rect">
            <a:avLst/>
          </a:prstGeom>
          <a:solidFill>
            <a:schemeClr val="tx1">
              <a:alpha val="40000"/>
            </a:schemeClr>
          </a:solidFill>
        </p:spPr>
        <p:txBody>
          <a:bodyPr wrap="square">
            <a:spAutoFit/>
          </a:bodyPr>
          <a:lstStyle/>
          <a:p>
            <a:r>
              <a:rPr lang="en-US" b="1" dirty="0">
                <a:solidFill>
                  <a:srgbClr val="FFFFFF"/>
                </a:solidFill>
                <a:ea typeface="Arial Black" charset="0"/>
                <a:cs typeface="Arial"/>
              </a:rPr>
              <a:t>R: Lord, </a:t>
            </a:r>
            <a:br>
              <a:rPr lang="en-US" b="1" dirty="0">
                <a:solidFill>
                  <a:srgbClr val="FFFFFF"/>
                </a:solidFill>
                <a:ea typeface="Arial Black" charset="0"/>
                <a:cs typeface="Arial"/>
              </a:rPr>
            </a:br>
            <a:r>
              <a:rPr lang="en-US" b="1" dirty="0">
                <a:solidFill>
                  <a:srgbClr val="FFFFFF"/>
                </a:solidFill>
                <a:ea typeface="Arial Black" charset="0"/>
                <a:cs typeface="Arial"/>
              </a:rPr>
              <a:t>help us to protect our shared home</a:t>
            </a:r>
          </a:p>
          <a:p>
            <a:r>
              <a:rPr lang="en-US" b="1" dirty="0">
                <a:solidFill>
                  <a:srgbClr val="FFFFFF"/>
                </a:solidFill>
                <a:ea typeface="Arial Black" charset="0"/>
                <a:cs typeface="Arial"/>
              </a:rPr>
              <a:t>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79892856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descr="bill-oxford-rdLERs3ZGgQ-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6688" y="0"/>
            <a:ext cx="6286500" cy="5143500"/>
          </a:xfrm>
          <a:prstGeom prst="rect">
            <a:avLst/>
          </a:prstGeom>
        </p:spPr>
      </p:pic>
      <p:sp>
        <p:nvSpPr>
          <p:cNvPr id="6" name="TextBox 5"/>
          <p:cNvSpPr txBox="1"/>
          <p:nvPr/>
        </p:nvSpPr>
        <p:spPr>
          <a:xfrm>
            <a:off x="0" y="4495500"/>
            <a:ext cx="9143999" cy="648000"/>
          </a:xfrm>
          <a:prstGeom prst="rect">
            <a:avLst/>
          </a:prstGeom>
          <a:solidFill>
            <a:schemeClr val="tx1">
              <a:alpha val="20000"/>
            </a:schemeClr>
          </a:solidFill>
        </p:spPr>
        <p:txBody>
          <a:bodyPr wrap="square" lIns="216000" rtlCol="0">
            <a:spAutoFit/>
          </a:bodyPr>
          <a:lstStyle/>
          <a:p>
            <a:r>
              <a:rPr lang="en-US" b="1" dirty="0">
                <a:solidFill>
                  <a:schemeClr val="bg1"/>
                </a:solidFill>
              </a:rPr>
              <a:t>“We come together to take charge of this home which has been entrusted to us.”</a:t>
            </a:r>
          </a:p>
        </p:txBody>
      </p:sp>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XIV Jesus is laid in the tomb</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40941568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4689" y="4062672"/>
            <a:ext cx="4869242" cy="830997"/>
          </a:xfrm>
          <a:prstGeom prst="rect">
            <a:avLst/>
          </a:prstGeom>
        </p:spPr>
        <p:txBody>
          <a:bodyPr wrap="none">
            <a:spAutoFit/>
          </a:bodyPr>
          <a:lstStyle/>
          <a:p>
            <a:r>
              <a:rPr lang="en-GB" sz="2400" b="1" dirty="0">
                <a:solidFill>
                  <a:schemeClr val="bg1"/>
                </a:solidFill>
                <a:latin typeface="Arial Black" charset="0"/>
                <a:ea typeface="Arial Black" charset="0"/>
                <a:cs typeface="Arial Black" charset="0"/>
              </a:rPr>
              <a:t>AMAZON PEOPLE’S RIGHTS</a:t>
            </a:r>
          </a:p>
          <a:p>
            <a:r>
              <a:rPr lang="en-GB" sz="2400" dirty="0">
                <a:solidFill>
                  <a:schemeClr val="bg1"/>
                </a:solidFill>
                <a:latin typeface="Arial"/>
                <a:ea typeface="Arial Black" charset="0"/>
                <a:cs typeface="Arial"/>
              </a:rPr>
              <a:t>Brazil / London</a:t>
            </a:r>
            <a:endParaRPr lang="en-US" sz="2400" dirty="0">
              <a:solidFill>
                <a:schemeClr val="bg1"/>
              </a:solidFill>
              <a:latin typeface="Arial"/>
              <a:cs typeface="Arial"/>
            </a:endParaRPr>
          </a:p>
        </p:txBody>
      </p:sp>
      <p:pic>
        <p:nvPicPr>
          <p:cNvPr id="2" name="Picture 1" descr="Mozambique floods March 2019 Caritas-0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 	  Jesus is condemned to death</a:t>
            </a:r>
            <a:endParaRPr lang="en-US" sz="2200" b="1" dirty="0">
              <a:solidFill>
                <a:srgbClr val="A5C400"/>
              </a:solidFill>
              <a:latin typeface="Arial Black" charset="0"/>
              <a:ea typeface="Arial Black" charset="0"/>
              <a:cs typeface="Arial Black" charset="0"/>
            </a:endParaRPr>
          </a:p>
        </p:txBody>
      </p:sp>
      <p:sp>
        <p:nvSpPr>
          <p:cNvPr id="3" name="TextBox 2"/>
          <p:cNvSpPr txBox="1"/>
          <p:nvPr/>
        </p:nvSpPr>
        <p:spPr>
          <a:xfrm>
            <a:off x="1" y="4383683"/>
            <a:ext cx="9143999" cy="369332"/>
          </a:xfrm>
          <a:prstGeom prst="rect">
            <a:avLst/>
          </a:prstGeom>
          <a:solidFill>
            <a:schemeClr val="tx1">
              <a:alpha val="20000"/>
            </a:schemeClr>
          </a:solidFill>
        </p:spPr>
        <p:txBody>
          <a:bodyPr wrap="square" lIns="216000" rtlCol="0">
            <a:spAutoFit/>
          </a:bodyPr>
          <a:lstStyle/>
          <a:p>
            <a:r>
              <a:rPr lang="en-US" b="1" dirty="0">
                <a:solidFill>
                  <a:srgbClr val="FFFFFF"/>
                </a:solidFill>
                <a:cs typeface="Arial Black"/>
              </a:rPr>
              <a:t>Our earth is crying out to us, because of the harm we have caused her.</a:t>
            </a:r>
          </a:p>
        </p:txBody>
      </p:sp>
    </p:spTree>
    <p:extLst>
      <p:ext uri="{BB962C8B-B14F-4D97-AF65-F5344CB8AC3E}">
        <p14:creationId xmlns:p14="http://schemas.microsoft.com/office/powerpoint/2010/main" val="382995213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descr="bill-oxford-rdLERs3ZGgQ-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6688" y="0"/>
            <a:ext cx="6286500" cy="5143500"/>
          </a:xfrm>
          <a:prstGeom prst="rect">
            <a:avLst/>
          </a:prstGeom>
        </p:spPr>
      </p:pic>
      <p:sp>
        <p:nvSpPr>
          <p:cNvPr id="5" name="TextBox 4"/>
          <p:cNvSpPr txBox="1"/>
          <p:nvPr/>
        </p:nvSpPr>
        <p:spPr>
          <a:xfrm>
            <a:off x="0" y="4497169"/>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XIV Jesus is laid in the tomb</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723343962"/>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A050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2"/>
          <p:cNvSpPr txBox="1">
            <a:spLocks noChangeArrowheads="1"/>
          </p:cNvSpPr>
          <p:nvPr/>
        </p:nvSpPr>
        <p:spPr>
          <a:xfrm>
            <a:off x="0" y="129600"/>
            <a:ext cx="9144000" cy="424800"/>
          </a:xfrm>
          <a:prstGeom prst="rect">
            <a:avLst/>
          </a:prstGeom>
          <a:no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XV	  Jesus is risen</a:t>
            </a:r>
            <a:endParaRPr lang="en-US" sz="2200" b="1" dirty="0">
              <a:solidFill>
                <a:srgbClr val="A5C400"/>
              </a:solidFill>
              <a:latin typeface="Arial Black" charset="0"/>
              <a:ea typeface="Arial Black" charset="0"/>
              <a:cs typeface="Arial Black" charset="0"/>
            </a:endParaRPr>
          </a:p>
        </p:txBody>
      </p:sp>
      <p:sp>
        <p:nvSpPr>
          <p:cNvPr id="6" name="Rectangle 5"/>
          <p:cNvSpPr/>
          <p:nvPr/>
        </p:nvSpPr>
        <p:spPr>
          <a:xfrm>
            <a:off x="5499100" y="840085"/>
            <a:ext cx="3416300" cy="923330"/>
          </a:xfrm>
          <a:prstGeom prst="rect">
            <a:avLst/>
          </a:prstGeom>
        </p:spPr>
        <p:txBody>
          <a:bodyPr wrap="square">
            <a:spAutoFit/>
          </a:bodyPr>
          <a:lstStyle/>
          <a:p>
            <a:r>
              <a:rPr lang="en-GB" b="1" dirty="0">
                <a:solidFill>
                  <a:schemeClr val="tx1">
                    <a:lumMod val="65000"/>
                    <a:lumOff val="35000"/>
                  </a:schemeClr>
                </a:solidFill>
              </a:rPr>
              <a:t>“Give yourselves over to the best of life! Open the door of the cage, go out and fly!”</a:t>
            </a:r>
          </a:p>
        </p:txBody>
      </p:sp>
    </p:spTree>
    <p:extLst>
      <p:ext uri="{BB962C8B-B14F-4D97-AF65-F5344CB8AC3E}">
        <p14:creationId xmlns:p14="http://schemas.microsoft.com/office/powerpoint/2010/main" val="2803031097"/>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92070" y="176573"/>
            <a:ext cx="6125695" cy="5493813"/>
          </a:xfrm>
          <a:prstGeom prst="rect">
            <a:avLst/>
          </a:prstGeom>
          <a:noFill/>
        </p:spPr>
        <p:txBody>
          <a:bodyPr wrap="square" rtlCol="0">
            <a:spAutoFit/>
          </a:bodyPr>
          <a:lstStyle/>
          <a:p>
            <a:r>
              <a:rPr lang="en-US" sz="2200" b="1" dirty="0">
                <a:solidFill>
                  <a:srgbClr val="A5C400"/>
                </a:solidFill>
                <a:latin typeface="+mj-lt"/>
                <a:ea typeface="Arial Black" charset="0"/>
                <a:cs typeface="Arial Black" charset="0"/>
              </a:rPr>
              <a:t>Closing prayer</a:t>
            </a:r>
          </a:p>
          <a:p>
            <a:endParaRPr lang="en-US" b="1" dirty="0">
              <a:solidFill>
                <a:srgbClr val="A5C400"/>
              </a:solidFill>
              <a:ea typeface="Arial Black" charset="0"/>
              <a:cs typeface="Arial Black" charset="0"/>
            </a:endParaRPr>
          </a:p>
          <a:p>
            <a:r>
              <a:rPr lang="en-GB" b="1" dirty="0">
                <a:solidFill>
                  <a:schemeClr val="bg1"/>
                </a:solidFill>
              </a:rPr>
              <a:t>O God, Trinity of love,</a:t>
            </a:r>
            <a:endParaRPr lang="en-GB" dirty="0">
              <a:solidFill>
                <a:schemeClr val="bg1"/>
              </a:solidFill>
            </a:endParaRPr>
          </a:p>
          <a:p>
            <a:r>
              <a:rPr lang="en-GB" b="1" dirty="0">
                <a:solidFill>
                  <a:schemeClr val="bg1"/>
                </a:solidFill>
              </a:rPr>
              <a:t>grant that we Christians may live the Gospel,</a:t>
            </a:r>
            <a:endParaRPr lang="en-GB" dirty="0">
              <a:solidFill>
                <a:schemeClr val="bg1"/>
              </a:solidFill>
            </a:endParaRPr>
          </a:p>
          <a:p>
            <a:r>
              <a:rPr lang="en-GB" b="1" dirty="0">
                <a:solidFill>
                  <a:schemeClr val="bg1"/>
                </a:solidFill>
              </a:rPr>
              <a:t>discovering Christ in each human being</a:t>
            </a:r>
            <a:endParaRPr lang="en-GB" dirty="0">
              <a:solidFill>
                <a:schemeClr val="bg1"/>
              </a:solidFill>
            </a:endParaRPr>
          </a:p>
          <a:p>
            <a:r>
              <a:rPr lang="en-GB" b="1" dirty="0">
                <a:solidFill>
                  <a:schemeClr val="bg1"/>
                </a:solidFill>
              </a:rPr>
              <a:t>recognising him crucified </a:t>
            </a:r>
            <a:endParaRPr lang="en-GB" dirty="0">
              <a:solidFill>
                <a:schemeClr val="bg1"/>
              </a:solidFill>
            </a:endParaRPr>
          </a:p>
          <a:p>
            <a:r>
              <a:rPr lang="en-GB" b="1" dirty="0">
                <a:solidFill>
                  <a:schemeClr val="bg1"/>
                </a:solidFill>
              </a:rPr>
              <a:t>in the sufferings of the abandoned</a:t>
            </a:r>
            <a:endParaRPr lang="en-GB" dirty="0">
              <a:solidFill>
                <a:schemeClr val="bg1"/>
              </a:solidFill>
            </a:endParaRPr>
          </a:p>
          <a:p>
            <a:r>
              <a:rPr lang="en-GB" b="1" dirty="0">
                <a:solidFill>
                  <a:schemeClr val="bg1"/>
                </a:solidFill>
              </a:rPr>
              <a:t>and forgotten of our world,</a:t>
            </a:r>
            <a:endParaRPr lang="en-GB" dirty="0">
              <a:solidFill>
                <a:schemeClr val="bg1"/>
              </a:solidFill>
            </a:endParaRPr>
          </a:p>
          <a:p>
            <a:r>
              <a:rPr lang="en-GB" b="1" dirty="0">
                <a:solidFill>
                  <a:schemeClr val="bg1"/>
                </a:solidFill>
              </a:rPr>
              <a:t>and risen in each brother or sister</a:t>
            </a:r>
            <a:endParaRPr lang="en-GB" dirty="0">
              <a:solidFill>
                <a:schemeClr val="bg1"/>
              </a:solidFill>
            </a:endParaRPr>
          </a:p>
          <a:p>
            <a:r>
              <a:rPr lang="en-GB" b="1" dirty="0">
                <a:solidFill>
                  <a:schemeClr val="bg1"/>
                </a:solidFill>
              </a:rPr>
              <a:t>who makes a new start.</a:t>
            </a:r>
          </a:p>
          <a:p>
            <a:endParaRPr lang="en-GB" dirty="0">
              <a:solidFill>
                <a:schemeClr val="bg1"/>
              </a:solidFill>
            </a:endParaRPr>
          </a:p>
          <a:p>
            <a:r>
              <a:rPr lang="en-GB" b="1" dirty="0">
                <a:solidFill>
                  <a:schemeClr val="bg1"/>
                </a:solidFill>
              </a:rPr>
              <a:t>Come, Holy Spirit, show us your beauty,</a:t>
            </a:r>
            <a:endParaRPr lang="en-GB" dirty="0">
              <a:solidFill>
                <a:schemeClr val="bg1"/>
              </a:solidFill>
            </a:endParaRPr>
          </a:p>
          <a:p>
            <a:r>
              <a:rPr lang="en-GB" b="1" dirty="0">
                <a:solidFill>
                  <a:schemeClr val="bg1"/>
                </a:solidFill>
              </a:rPr>
              <a:t>reflected in all the peoples of the earth,	</a:t>
            </a:r>
            <a:endParaRPr lang="en-GB" dirty="0">
              <a:solidFill>
                <a:schemeClr val="bg1"/>
              </a:solidFill>
            </a:endParaRPr>
          </a:p>
          <a:p>
            <a:r>
              <a:rPr lang="en-GB" b="1" dirty="0">
                <a:solidFill>
                  <a:schemeClr val="bg1"/>
                </a:solidFill>
              </a:rPr>
              <a:t>so that we may discover anew</a:t>
            </a:r>
            <a:endParaRPr lang="en-GB" dirty="0">
              <a:solidFill>
                <a:schemeClr val="bg1"/>
              </a:solidFill>
            </a:endParaRPr>
          </a:p>
          <a:p>
            <a:r>
              <a:rPr lang="en-GB" b="1" dirty="0">
                <a:solidFill>
                  <a:schemeClr val="bg1"/>
                </a:solidFill>
              </a:rPr>
              <a:t>that all are important and all are necessary,</a:t>
            </a:r>
            <a:endParaRPr lang="en-GB" dirty="0">
              <a:solidFill>
                <a:schemeClr val="bg1"/>
              </a:solidFill>
            </a:endParaRPr>
          </a:p>
          <a:p>
            <a:r>
              <a:rPr lang="en-GB" b="1" dirty="0">
                <a:solidFill>
                  <a:schemeClr val="bg1"/>
                </a:solidFill>
              </a:rPr>
              <a:t>different faces of the one humanity </a:t>
            </a:r>
            <a:endParaRPr lang="en-GB" dirty="0">
              <a:solidFill>
                <a:schemeClr val="bg1"/>
              </a:solidFill>
            </a:endParaRPr>
          </a:p>
          <a:p>
            <a:r>
              <a:rPr lang="en-GB" b="1" dirty="0">
                <a:solidFill>
                  <a:schemeClr val="bg1"/>
                </a:solidFill>
              </a:rPr>
              <a:t>that God so loves. </a:t>
            </a:r>
            <a:r>
              <a:rPr lang="en-GB" b="1" i="1" dirty="0">
                <a:solidFill>
                  <a:schemeClr val="bg1"/>
                </a:solidFill>
              </a:rPr>
              <a:t>Amen</a:t>
            </a:r>
            <a:endParaRPr lang="en-GB" i="1" dirty="0">
              <a:solidFill>
                <a:schemeClr val="bg1"/>
              </a:solidFill>
            </a:endParaRPr>
          </a:p>
          <a:p>
            <a:r>
              <a:rPr lang="en-GB" b="1" dirty="0">
                <a:solidFill>
                  <a:schemeClr val="bg1"/>
                </a:solidFill>
              </a:rPr>
              <a:t> </a:t>
            </a:r>
            <a:endParaRPr lang="en-GB" dirty="0">
              <a:solidFill>
                <a:schemeClr val="bg1"/>
              </a:solidFill>
            </a:endParaRPr>
          </a:p>
          <a:p>
            <a:endParaRPr lang="en-US" b="1" dirty="0">
              <a:solidFill>
                <a:srgbClr val="FFFFFF"/>
              </a:solidFill>
            </a:endParaRPr>
          </a:p>
        </p:txBody>
      </p:sp>
      <p:sp>
        <p:nvSpPr>
          <p:cNvPr id="4" name="TextBox 3"/>
          <p:cNvSpPr txBox="1"/>
          <p:nvPr/>
        </p:nvSpPr>
        <p:spPr>
          <a:xfrm>
            <a:off x="6783294" y="4512236"/>
            <a:ext cx="2226235" cy="461665"/>
          </a:xfrm>
          <a:prstGeom prst="rect">
            <a:avLst/>
          </a:prstGeom>
          <a:noFill/>
        </p:spPr>
        <p:txBody>
          <a:bodyPr wrap="square" rtlCol="0">
            <a:spAutoFit/>
          </a:bodyPr>
          <a:lstStyle/>
          <a:p>
            <a:r>
              <a:rPr lang="en-US" sz="1200" i="1" dirty="0">
                <a:solidFill>
                  <a:srgbClr val="FFFFFF"/>
                </a:solidFill>
              </a:rPr>
              <a:t>Prayer by Pope Francis</a:t>
            </a:r>
          </a:p>
          <a:p>
            <a:r>
              <a:rPr lang="en-US" sz="1200" i="1" dirty="0">
                <a:solidFill>
                  <a:srgbClr val="FFFFFF"/>
                </a:solidFill>
              </a:rPr>
              <a:t>from Fratelli Tutti </a:t>
            </a:r>
          </a:p>
        </p:txBody>
      </p:sp>
    </p:spTree>
    <p:extLst>
      <p:ext uri="{BB962C8B-B14F-4D97-AF65-F5344CB8AC3E}">
        <p14:creationId xmlns:p14="http://schemas.microsoft.com/office/powerpoint/2010/main" val="167607355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555" y="192605"/>
            <a:ext cx="3986280" cy="402415"/>
          </a:xfrm>
          <a:prstGeom prst="rect">
            <a:avLst/>
          </a:prstGeom>
        </p:spPr>
      </p:pic>
      <p:sp>
        <p:nvSpPr>
          <p:cNvPr id="4" name="TextBox 3"/>
          <p:cNvSpPr txBox="1"/>
          <p:nvPr/>
        </p:nvSpPr>
        <p:spPr>
          <a:xfrm>
            <a:off x="807248" y="4292600"/>
            <a:ext cx="6354645" cy="369332"/>
          </a:xfrm>
          <a:prstGeom prst="rect">
            <a:avLst/>
          </a:prstGeom>
          <a:noFill/>
        </p:spPr>
        <p:txBody>
          <a:bodyPr wrap="square" rtlCol="0">
            <a:spAutoFit/>
          </a:bodyPr>
          <a:lstStyle/>
          <a:p>
            <a:r>
              <a:rPr lang="en-GB" sz="900" dirty="0">
                <a:solidFill>
                  <a:srgbClr val="FFFFFF"/>
                </a:solidFill>
              </a:rPr>
              <a:t>Photos: </a:t>
            </a:r>
            <a:r>
              <a:rPr lang="en-GB" sz="900" dirty="0" err="1">
                <a:solidFill>
                  <a:srgbClr val="FFFFFF"/>
                </a:solidFill>
              </a:rPr>
              <a:t>Joost</a:t>
            </a:r>
            <a:r>
              <a:rPr lang="en-GB" sz="900" dirty="0">
                <a:solidFill>
                  <a:srgbClr val="FFFFFF"/>
                </a:solidFill>
              </a:rPr>
              <a:t> </a:t>
            </a:r>
            <a:r>
              <a:rPr lang="en-GB" sz="900" dirty="0" err="1">
                <a:solidFill>
                  <a:srgbClr val="FFFFFF"/>
                </a:solidFill>
              </a:rPr>
              <a:t>Baastmeijer</a:t>
            </a:r>
            <a:r>
              <a:rPr lang="en-GB" sz="900" dirty="0">
                <a:solidFill>
                  <a:srgbClr val="FFFFFF"/>
                </a:solidFill>
              </a:rPr>
              <a:t>/Caritas; Caritas Bangladesh; Simon Murphy; </a:t>
            </a:r>
            <a:r>
              <a:rPr lang="en-GB" sz="900" dirty="0" err="1">
                <a:solidFill>
                  <a:srgbClr val="FFFFFF"/>
                </a:solidFill>
              </a:rPr>
              <a:t>l’Osservatore</a:t>
            </a:r>
            <a:r>
              <a:rPr lang="en-GB" sz="900" dirty="0">
                <a:solidFill>
                  <a:srgbClr val="FFFFFF"/>
                </a:solidFill>
              </a:rPr>
              <a:t> Romano; Bill Oxford; David </a:t>
            </a:r>
            <a:r>
              <a:rPr lang="en-GB" sz="900" dirty="0" err="1">
                <a:solidFill>
                  <a:srgbClr val="FFFFFF"/>
                </a:solidFill>
              </a:rPr>
              <a:t>Mutua</a:t>
            </a:r>
            <a:r>
              <a:rPr lang="en-GB" sz="900" dirty="0">
                <a:solidFill>
                  <a:srgbClr val="FFFFFF"/>
                </a:solidFill>
              </a:rPr>
              <a:t>; Tommy </a:t>
            </a:r>
            <a:r>
              <a:rPr lang="en-GB" sz="900" dirty="0" err="1">
                <a:solidFill>
                  <a:srgbClr val="FFFFFF"/>
                </a:solidFill>
              </a:rPr>
              <a:t>Trenchard</a:t>
            </a:r>
            <a:r>
              <a:rPr lang="en-GB" sz="900" dirty="0">
                <a:solidFill>
                  <a:srgbClr val="FFFFFF"/>
                </a:solidFill>
              </a:rPr>
              <a:t>; Natalia </a:t>
            </a:r>
            <a:r>
              <a:rPr lang="en-GB" sz="900" dirty="0" err="1">
                <a:solidFill>
                  <a:srgbClr val="FFFFFF"/>
                </a:solidFill>
              </a:rPr>
              <a:t>Tsoukala</a:t>
            </a:r>
            <a:r>
              <a:rPr lang="en-GB" sz="900" dirty="0">
                <a:solidFill>
                  <a:srgbClr val="FFFFFF"/>
                </a:solidFill>
              </a:rPr>
              <a:t>/Caritas; Solidarity Service Association CVX; Dustan Woodhouse</a:t>
            </a:r>
          </a:p>
        </p:txBody>
      </p:sp>
      <p:sp>
        <p:nvSpPr>
          <p:cNvPr id="5" name="TextBox 4"/>
          <p:cNvSpPr txBox="1"/>
          <p:nvPr/>
        </p:nvSpPr>
        <p:spPr>
          <a:xfrm>
            <a:off x="807248" y="1162685"/>
            <a:ext cx="3779806" cy="1569660"/>
          </a:xfrm>
          <a:prstGeom prst="rect">
            <a:avLst/>
          </a:prstGeom>
          <a:noFill/>
        </p:spPr>
        <p:txBody>
          <a:bodyPr wrap="square" rtlCol="0">
            <a:spAutoFit/>
          </a:bodyPr>
          <a:lstStyle/>
          <a:p>
            <a:r>
              <a:rPr lang="en-US" sz="1600" b="1" dirty="0">
                <a:solidFill>
                  <a:srgbClr val="A5C400"/>
                </a:solidFill>
                <a:ea typeface="Arial Black" charset="0"/>
                <a:cs typeface="Arial Black" charset="0"/>
              </a:rPr>
              <a:t>Pope Francis’ teachings taken from:</a:t>
            </a:r>
          </a:p>
          <a:p>
            <a:endParaRPr lang="en-US" sz="1600" b="1" dirty="0">
              <a:solidFill>
                <a:srgbClr val="FFFFFF"/>
              </a:solidFill>
            </a:endParaRPr>
          </a:p>
          <a:p>
            <a:pPr marL="285750" indent="-285750">
              <a:buFont typeface="Wingdings" charset="2"/>
              <a:buChar char="²"/>
            </a:pPr>
            <a:r>
              <a:rPr lang="en-US" sz="1600" b="1" dirty="0">
                <a:solidFill>
                  <a:srgbClr val="FFFFFF"/>
                </a:solidFill>
              </a:rPr>
              <a:t>Evangelii Gaudium 		2013</a:t>
            </a:r>
          </a:p>
          <a:p>
            <a:pPr marL="285750" indent="-285750">
              <a:buFont typeface="Wingdings" charset="2"/>
              <a:buChar char="²"/>
            </a:pPr>
            <a:r>
              <a:rPr lang="en-US" sz="1600" b="1" dirty="0">
                <a:solidFill>
                  <a:srgbClr val="FFFFFF"/>
                </a:solidFill>
              </a:rPr>
              <a:t>Laudato Si’ 			2015</a:t>
            </a:r>
          </a:p>
          <a:p>
            <a:pPr marL="285750" indent="-285750">
              <a:buFont typeface="Wingdings" charset="2"/>
              <a:buChar char="²"/>
            </a:pPr>
            <a:r>
              <a:rPr lang="en-US" sz="1600" b="1" dirty="0" err="1">
                <a:solidFill>
                  <a:srgbClr val="FFFFFF"/>
                </a:solidFill>
              </a:rPr>
              <a:t>Christus</a:t>
            </a:r>
            <a:r>
              <a:rPr lang="en-US" sz="1600" b="1" dirty="0">
                <a:solidFill>
                  <a:srgbClr val="FFFFFF"/>
                </a:solidFill>
              </a:rPr>
              <a:t> </a:t>
            </a:r>
            <a:r>
              <a:rPr lang="en-US" sz="1600" b="1" dirty="0" err="1">
                <a:solidFill>
                  <a:srgbClr val="FFFFFF"/>
                </a:solidFill>
              </a:rPr>
              <a:t>Vivit</a:t>
            </a:r>
            <a:r>
              <a:rPr lang="en-US" sz="1600" b="1" dirty="0">
                <a:solidFill>
                  <a:srgbClr val="FFFFFF"/>
                </a:solidFill>
              </a:rPr>
              <a:t> 			2019</a:t>
            </a:r>
          </a:p>
          <a:p>
            <a:pPr marL="285750" indent="-285750">
              <a:buFont typeface="Wingdings" charset="2"/>
              <a:buChar char="²"/>
            </a:pPr>
            <a:r>
              <a:rPr lang="en-US" sz="1600" b="1" dirty="0">
                <a:solidFill>
                  <a:srgbClr val="FFFFFF"/>
                </a:solidFill>
              </a:rPr>
              <a:t>Fratelli Tutti			2020</a:t>
            </a:r>
          </a:p>
        </p:txBody>
      </p:sp>
      <p:pic>
        <p:nvPicPr>
          <p:cNvPr id="6" name="Picture 5" descr="_MGL3014.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9237" y="1338628"/>
            <a:ext cx="1306631" cy="1270380"/>
          </a:xfrm>
          <a:prstGeom prst="rect">
            <a:avLst/>
          </a:prstGeom>
          <a:ln w="57150" cmpd="sng">
            <a:solidFill>
              <a:srgbClr val="FFFFFF"/>
            </a:solidFill>
          </a:ln>
        </p:spPr>
      </p:pic>
    </p:spTree>
    <p:extLst>
      <p:ext uri="{BB962C8B-B14F-4D97-AF65-F5344CB8AC3E}">
        <p14:creationId xmlns:p14="http://schemas.microsoft.com/office/powerpoint/2010/main" val="335142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4689" y="4062672"/>
            <a:ext cx="4869242" cy="830997"/>
          </a:xfrm>
          <a:prstGeom prst="rect">
            <a:avLst/>
          </a:prstGeom>
        </p:spPr>
        <p:txBody>
          <a:bodyPr wrap="none">
            <a:spAutoFit/>
          </a:bodyPr>
          <a:lstStyle/>
          <a:p>
            <a:r>
              <a:rPr lang="en-GB" sz="2400" b="1" dirty="0">
                <a:solidFill>
                  <a:schemeClr val="bg1"/>
                </a:solidFill>
                <a:latin typeface="Arial Black" charset="0"/>
                <a:ea typeface="Arial Black" charset="0"/>
                <a:cs typeface="Arial Black" charset="0"/>
              </a:rPr>
              <a:t>AMAZON PEOPLE’S RIGHTS</a:t>
            </a:r>
          </a:p>
          <a:p>
            <a:r>
              <a:rPr lang="en-GB" sz="2400" dirty="0">
                <a:solidFill>
                  <a:schemeClr val="bg1"/>
                </a:solidFill>
                <a:latin typeface="Arial"/>
                <a:ea typeface="Arial Black" charset="0"/>
                <a:cs typeface="Arial"/>
              </a:rPr>
              <a:t>Brazil / London</a:t>
            </a:r>
            <a:endParaRPr lang="en-US" sz="2400" dirty="0">
              <a:solidFill>
                <a:schemeClr val="bg1"/>
              </a:solidFill>
              <a:latin typeface="Arial"/>
              <a:cs typeface="Arial"/>
            </a:endParaRPr>
          </a:p>
        </p:txBody>
      </p:sp>
      <p:pic>
        <p:nvPicPr>
          <p:cNvPr id="2" name="Picture 1" descr="Mozambique floods March 2019 Caritas-0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2"/>
          <p:cNvSpPr txBox="1">
            <a:spLocks noChangeArrowheads="1"/>
          </p:cNvSpPr>
          <p:nvPr/>
        </p:nvSpPr>
        <p:spPr>
          <a:xfrm>
            <a:off x="0" y="129600"/>
            <a:ext cx="9144000" cy="424800"/>
          </a:xfrm>
          <a:prstGeom prst="rect">
            <a:avLst/>
          </a:prstGeom>
          <a:solidFill>
            <a:schemeClr val="tx1">
              <a:lumMod val="95000"/>
              <a:lumOff val="5000"/>
              <a:alpha val="4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 	  Jesus is condemned to death</a:t>
            </a:r>
            <a:endParaRPr lang="en-US" sz="2200" b="1" dirty="0">
              <a:solidFill>
                <a:srgbClr val="A5C400"/>
              </a:solidFill>
              <a:latin typeface="Arial Black" charset="0"/>
              <a:ea typeface="Arial Black" charset="0"/>
              <a:cs typeface="Arial Black" charset="0"/>
            </a:endParaRPr>
          </a:p>
        </p:txBody>
      </p:sp>
      <p:sp>
        <p:nvSpPr>
          <p:cNvPr id="7" name="TextBox 6"/>
          <p:cNvSpPr txBox="1"/>
          <p:nvPr/>
        </p:nvSpPr>
        <p:spPr>
          <a:xfrm>
            <a:off x="1" y="4345839"/>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86037765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402_49122890351_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 y="-1"/>
            <a:ext cx="9144000" cy="5143501"/>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lumMod val="95000"/>
              <a:lumOff val="5000"/>
              <a:alpha val="2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  	  Jesus carries his cross</a:t>
            </a:r>
            <a:endParaRPr lang="en-US" sz="2200" b="1" dirty="0">
              <a:solidFill>
                <a:srgbClr val="A5C400"/>
              </a:solidFill>
              <a:latin typeface="Arial Black" charset="0"/>
              <a:ea typeface="Arial Black" charset="0"/>
              <a:cs typeface="Arial Black" charset="0"/>
            </a:endParaRPr>
          </a:p>
        </p:txBody>
      </p:sp>
      <p:sp>
        <p:nvSpPr>
          <p:cNvPr id="5" name="TextBox 4"/>
          <p:cNvSpPr txBox="1"/>
          <p:nvPr/>
        </p:nvSpPr>
        <p:spPr>
          <a:xfrm>
            <a:off x="12829" y="4390807"/>
            <a:ext cx="9131171" cy="646331"/>
          </a:xfrm>
          <a:prstGeom prst="rect">
            <a:avLst/>
          </a:prstGeom>
          <a:solidFill>
            <a:schemeClr val="tx1">
              <a:alpha val="30000"/>
            </a:schemeClr>
          </a:solidFill>
        </p:spPr>
        <p:txBody>
          <a:bodyPr wrap="square" lIns="216000" rtlCol="0">
            <a:spAutoFit/>
          </a:bodyPr>
          <a:lstStyle/>
          <a:p>
            <a:r>
              <a:rPr lang="en-GB" b="1" dirty="0">
                <a:solidFill>
                  <a:srgbClr val="FFFFFF"/>
                </a:solidFill>
              </a:rPr>
              <a:t>The climate crisis is worst for the poor, who have done least to cause it. </a:t>
            </a:r>
            <a:br>
              <a:rPr lang="en-GB" b="1" dirty="0">
                <a:solidFill>
                  <a:srgbClr val="FFFFFF"/>
                </a:solidFill>
              </a:rPr>
            </a:br>
            <a:r>
              <a:rPr lang="en-GB" b="1" dirty="0">
                <a:solidFill>
                  <a:srgbClr val="FFFFFF"/>
                </a:solidFill>
              </a:rPr>
              <a:t>Like Jesus, they carry the cost of our actions.</a:t>
            </a:r>
          </a:p>
        </p:txBody>
      </p:sp>
    </p:spTree>
    <p:extLst>
      <p:ext uri="{BB962C8B-B14F-4D97-AF65-F5344CB8AC3E}">
        <p14:creationId xmlns:p14="http://schemas.microsoft.com/office/powerpoint/2010/main" val="149865555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5402_49122890351_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 y="-1"/>
            <a:ext cx="9144000" cy="5143501"/>
          </a:xfrm>
          <a:prstGeom prst="rect">
            <a:avLst/>
          </a:prstGeom>
        </p:spPr>
      </p:pic>
      <p:sp>
        <p:nvSpPr>
          <p:cNvPr id="6" name="TextBox 5"/>
          <p:cNvSpPr txBox="1"/>
          <p:nvPr/>
        </p:nvSpPr>
        <p:spPr>
          <a:xfrm>
            <a:off x="1" y="4383683"/>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family, </a:t>
            </a: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2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  	  Jesus carries his cross</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654944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stan-woodhouse-RUqoVelx59I-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3" name="Rectangle 2"/>
          <p:cNvSpPr txBox="1">
            <a:spLocks noChangeArrowheads="1"/>
          </p:cNvSpPr>
          <p:nvPr/>
        </p:nvSpPr>
        <p:spPr>
          <a:xfrm>
            <a:off x="0" y="129600"/>
            <a:ext cx="9144000" cy="424800"/>
          </a:xfrm>
          <a:prstGeom prst="rect">
            <a:avLst/>
          </a:prstGeom>
          <a:solidFill>
            <a:schemeClr val="tx1">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first</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
        <p:nvSpPr>
          <p:cNvPr id="6" name="TextBox 5"/>
          <p:cNvSpPr txBox="1"/>
          <p:nvPr/>
        </p:nvSpPr>
        <p:spPr>
          <a:xfrm>
            <a:off x="0" y="4378320"/>
            <a:ext cx="9144000" cy="646331"/>
          </a:xfrm>
          <a:prstGeom prst="rect">
            <a:avLst/>
          </a:prstGeom>
          <a:solidFill>
            <a:schemeClr val="tx1">
              <a:alpha val="35000"/>
            </a:schemeClr>
          </a:solidFill>
        </p:spPr>
        <p:txBody>
          <a:bodyPr wrap="square" lIns="216000" rtlCol="0">
            <a:spAutoFit/>
          </a:bodyPr>
          <a:lstStyle/>
          <a:p>
            <a:r>
              <a:rPr lang="en-US" b="1" dirty="0">
                <a:solidFill>
                  <a:srgbClr val="FFFFFF"/>
                </a:solidFill>
              </a:rPr>
              <a:t>“Never have we so hurt and mistreated our common home as we have </a:t>
            </a:r>
            <a:br>
              <a:rPr lang="en-US" b="1" dirty="0">
                <a:solidFill>
                  <a:srgbClr val="FFFFFF"/>
                </a:solidFill>
              </a:rPr>
            </a:br>
            <a:r>
              <a:rPr lang="en-US" b="1" dirty="0">
                <a:solidFill>
                  <a:srgbClr val="FFFFFF"/>
                </a:solidFill>
              </a:rPr>
              <a:t>in the last two hundred years.”</a:t>
            </a:r>
            <a:endParaRPr lang="en-GB" b="1" dirty="0">
              <a:solidFill>
                <a:srgbClr val="FFFFFF"/>
              </a:solidFill>
            </a:endParaRPr>
          </a:p>
        </p:txBody>
      </p:sp>
    </p:spTree>
    <p:extLst>
      <p:ext uri="{BB962C8B-B14F-4D97-AF65-F5344CB8AC3E}">
        <p14:creationId xmlns:p14="http://schemas.microsoft.com/office/powerpoint/2010/main" val="603286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stan-woodhouse-RUqoVelx59I-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7" name="TextBox 6"/>
          <p:cNvSpPr txBox="1"/>
          <p:nvPr/>
        </p:nvSpPr>
        <p:spPr>
          <a:xfrm>
            <a:off x="1" y="4383683"/>
            <a:ext cx="9143999" cy="646331"/>
          </a:xfrm>
          <a:prstGeom prst="rect">
            <a:avLst/>
          </a:prstGeom>
          <a:solidFill>
            <a:schemeClr val="tx1">
              <a:alpha val="20000"/>
            </a:schemeClr>
          </a:solidFill>
        </p:spPr>
        <p:txBody>
          <a:bodyPr wrap="square" lIns="216000" rtlCol="0">
            <a:spAutoFit/>
          </a:bodyPr>
          <a:lstStyle/>
          <a:p>
            <a:r>
              <a:rPr lang="en-US" b="1" dirty="0">
                <a:solidFill>
                  <a:srgbClr val="FFFFFF"/>
                </a:solidFill>
                <a:ea typeface="Arial Black" charset="0"/>
                <a:cs typeface="Arial"/>
              </a:rPr>
              <a:t>R: Lord, help us to protect our shared home and live as </a:t>
            </a:r>
            <a:r>
              <a:rPr lang="en-US" b="1" dirty="0" smtClean="0">
                <a:solidFill>
                  <a:srgbClr val="FFFFFF"/>
                </a:solidFill>
                <a:ea typeface="Arial Black" charset="0"/>
                <a:cs typeface="Arial"/>
              </a:rPr>
              <a:t>one </a:t>
            </a:r>
            <a:r>
              <a:rPr lang="en-US" b="1" dirty="0">
                <a:solidFill>
                  <a:srgbClr val="FFFFFF"/>
                </a:solidFill>
                <a:ea typeface="Arial Black" charset="0"/>
                <a:cs typeface="Arial"/>
              </a:rPr>
              <a:t>single human </a:t>
            </a:r>
            <a:r>
              <a:rPr lang="en-US" b="1" dirty="0" smtClean="0">
                <a:solidFill>
                  <a:srgbClr val="FFFFFF"/>
                </a:solidFill>
                <a:ea typeface="Arial Black" charset="0"/>
                <a:cs typeface="Arial"/>
              </a:rPr>
              <a:t>family,</a:t>
            </a:r>
            <a:endParaRPr lang="en-US" b="1" dirty="0">
              <a:solidFill>
                <a:srgbClr val="FFFFFF"/>
              </a:solidFill>
              <a:ea typeface="Arial Black" charset="0"/>
              <a:cs typeface="Arial"/>
            </a:endParaRPr>
          </a:p>
          <a:p>
            <a:r>
              <a:rPr lang="en-US" b="1" dirty="0">
                <a:solidFill>
                  <a:srgbClr val="FFFFFF"/>
                </a:solidFill>
                <a:ea typeface="Arial Black" charset="0"/>
                <a:cs typeface="Arial"/>
              </a:rPr>
              <a:t>full of goodness and beauty. Amen </a:t>
            </a:r>
            <a:endParaRPr lang="en-GB" b="1" dirty="0">
              <a:solidFill>
                <a:srgbClr val="A5C400"/>
              </a:solidFill>
              <a:latin typeface="Arial Black" charset="0"/>
              <a:ea typeface="Arial Black" charset="0"/>
              <a:cs typeface="Arial Black" charset="0"/>
            </a:endParaRPr>
          </a:p>
        </p:txBody>
      </p:sp>
      <p:sp>
        <p:nvSpPr>
          <p:cNvPr id="3" name="Rectangle 2"/>
          <p:cNvSpPr txBox="1">
            <a:spLocks noChangeArrowheads="1"/>
          </p:cNvSpPr>
          <p:nvPr/>
        </p:nvSpPr>
        <p:spPr>
          <a:xfrm>
            <a:off x="0" y="129600"/>
            <a:ext cx="9144000" cy="424800"/>
          </a:xfrm>
          <a:prstGeom prst="rect">
            <a:avLst/>
          </a:prstGeom>
          <a:solidFill>
            <a:schemeClr val="tx1">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III</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falls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the</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first</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time</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25126145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rie Terese. Centre Olame_ Bukavu_ DRC. Credit Simon Murphy _8_.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p:cNvSpPr txBox="1"/>
          <p:nvPr/>
        </p:nvSpPr>
        <p:spPr>
          <a:xfrm>
            <a:off x="0" y="4388703"/>
            <a:ext cx="9156700" cy="646331"/>
          </a:xfrm>
          <a:prstGeom prst="rect">
            <a:avLst/>
          </a:prstGeom>
          <a:solidFill>
            <a:schemeClr val="tx1">
              <a:alpha val="20000"/>
            </a:schemeClr>
          </a:solidFill>
        </p:spPr>
        <p:txBody>
          <a:bodyPr wrap="square" lIns="216000" rtlCol="0">
            <a:spAutoFit/>
          </a:bodyPr>
          <a:lstStyle/>
          <a:p>
            <a:r>
              <a:rPr lang="en-US" b="1" dirty="0">
                <a:solidFill>
                  <a:srgbClr val="FFFFFF"/>
                </a:solidFill>
              </a:rPr>
              <a:t>Mary is the Mother and Queen of all Creation, who grieves </a:t>
            </a:r>
            <a:br>
              <a:rPr lang="en-US" b="1" dirty="0">
                <a:solidFill>
                  <a:srgbClr val="FFFFFF"/>
                </a:solidFill>
              </a:rPr>
            </a:br>
            <a:r>
              <a:rPr lang="en-US" b="1" dirty="0">
                <a:solidFill>
                  <a:srgbClr val="FFFFFF"/>
                </a:solidFill>
              </a:rPr>
              <a:t>for the sufferings of the poor and for the creatures of this world.</a:t>
            </a:r>
          </a:p>
        </p:txBody>
      </p:sp>
      <p:sp>
        <p:nvSpPr>
          <p:cNvPr id="3" name="Rectangle 2"/>
          <p:cNvSpPr txBox="1">
            <a:spLocks noChangeArrowheads="1"/>
          </p:cNvSpPr>
          <p:nvPr/>
        </p:nvSpPr>
        <p:spPr>
          <a:xfrm>
            <a:off x="0" y="129600"/>
            <a:ext cx="9144000" cy="424800"/>
          </a:xfrm>
          <a:prstGeom prst="rect">
            <a:avLst/>
          </a:prstGeom>
          <a:solidFill>
            <a:schemeClr val="tx1">
              <a:lumMod val="95000"/>
              <a:lumOff val="5000"/>
              <a:alpha val="30000"/>
            </a:schemeClr>
          </a:solidFill>
        </p:spPr>
        <p:txBody>
          <a:bodyPr vert="horz" lIns="216000" tIns="0" rIns="91440" bIns="0" rtlCol="0" anchor="ctr">
            <a:normAutofit/>
          </a:bodyPr>
          <a:lstStyle/>
          <a:p>
            <a:pPr>
              <a:spcBef>
                <a:spcPct val="0"/>
              </a:spcBef>
              <a:defRPr/>
            </a:pPr>
            <a:r>
              <a:rPr lang="en-GB" sz="2200" b="1" dirty="0">
                <a:solidFill>
                  <a:srgbClr val="A5C400"/>
                </a:solidFill>
                <a:latin typeface="Arial Black" charset="0"/>
                <a:ea typeface="Arial Black" charset="0"/>
                <a:cs typeface="Arial Black" charset="0"/>
              </a:rPr>
              <a:t>IV</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Jesus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meets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his</a:t>
            </a:r>
            <a:r>
              <a:rPr lang="en-GB" sz="2200"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GB" sz="2200" b="1" dirty="0">
                <a:solidFill>
                  <a:srgbClr val="A5C400"/>
                </a:solidFill>
                <a:latin typeface="Arial Black" charset="0"/>
                <a:ea typeface="Arial Black" charset="0"/>
                <a:cs typeface="Arial Black" charset="0"/>
              </a:rPr>
              <a:t>mother</a:t>
            </a:r>
            <a:endParaRPr lang="en-US" sz="2200" b="1" dirty="0">
              <a:solidFill>
                <a:srgbClr val="A5C400"/>
              </a:solidFill>
              <a:latin typeface="Arial Black" charset="0"/>
              <a:ea typeface="Arial Black" charset="0"/>
              <a:cs typeface="Arial Black" charset="0"/>
            </a:endParaRPr>
          </a:p>
        </p:txBody>
      </p:sp>
    </p:spTree>
    <p:extLst>
      <p:ext uri="{BB962C8B-B14F-4D97-AF65-F5344CB8AC3E}">
        <p14:creationId xmlns:p14="http://schemas.microsoft.com/office/powerpoint/2010/main" val="192916528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Lent</Activity>
    <Audience xmlns="236a9a4b-a03c-46ba-8ec6-624c184acbc6">11-18</Audience>
    <_Status xmlns="http://schemas.microsoft.com/sharepoint/v3/fields">Not Started</_Status>
    <_dlc_DocId xmlns="04672002-f21f-4240-adfb-f0b653fb6fb5">SZUU6KYVHK2A-2146017777-13809</_dlc_DocId>
    <_dlc_DocIdUrl xmlns="04672002-f21f-4240-adfb-f0b653fb6fb5">
      <Url>https://cafod365.sharepoint.com/sites/int/Education/_layouts/15/DocIdRedir.aspx?ID=SZUU6KYVHK2A-2146017777-13809</Url>
      <Description>SZUU6KYVHK2A-2146017777-13809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68" ma:contentTypeDescription="Create a new document." ma:contentTypeScope="" ma:versionID="4acf12585948625ecb95385d84c2c571">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A18D21-3E3C-48A9-9210-5C0582DC3FD8}">
  <ds:schemaRefs>
    <ds:schemaRef ds:uri="http://schemas.microsoft.com/sharepoint/v3/contenttype/forms"/>
  </ds:schemaRefs>
</ds:datastoreItem>
</file>

<file path=customXml/itemProps2.xml><?xml version="1.0" encoding="utf-8"?>
<ds:datastoreItem xmlns:ds="http://schemas.openxmlformats.org/officeDocument/2006/customXml" ds:itemID="{8310E5A2-7104-4F95-A119-F69624938244}">
  <ds:schemaRefs>
    <ds:schemaRef ds:uri="http://schemas.microsoft.com/office/2006/metadata/properties"/>
    <ds:schemaRef ds:uri="http://schemas.microsoft.com/office/2006/documentManagement/types"/>
    <ds:schemaRef ds:uri="04672002-f21f-4240-adfb-f0b653fb6fb5"/>
    <ds:schemaRef ds:uri="236a9a4b-a03c-46ba-8ec6-624c184acbc6"/>
    <ds:schemaRef ds:uri="http://schemas.microsoft.com/sharepoint/v3/field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bdf04112-6931-4610-9724-cd62e91446a3"/>
    <ds:schemaRef ds:uri="http://www.w3.org/XML/1998/namespace"/>
  </ds:schemaRefs>
</ds:datastoreItem>
</file>

<file path=customXml/itemProps3.xml><?xml version="1.0" encoding="utf-8"?>
<ds:datastoreItem xmlns:ds="http://schemas.openxmlformats.org/officeDocument/2006/customXml" ds:itemID="{0210C438-A7F4-47D9-A18A-D4AA23707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865AE5-30C5-41DA-BF2B-59225AEB87E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4563</TotalTime>
  <Words>2722</Words>
  <Application>Microsoft Office PowerPoint</Application>
  <PresentationFormat>On-screen Show (16:9)</PresentationFormat>
  <Paragraphs>386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Stations_Pope Francis</dc:title>
  <dc:creator>Harriet Paterson</dc:creator>
  <cp:lastModifiedBy>Kathleen O'Brien</cp:lastModifiedBy>
  <cp:revision>182</cp:revision>
  <dcterms:created xsi:type="dcterms:W3CDTF">2020-10-25T08:17:52Z</dcterms:created>
  <dcterms:modified xsi:type="dcterms:W3CDTF">2021-03-05T11:48:03Z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558c8a3e-086f-479f-ba3b-977a04ba08c7</vt:lpwstr>
  </property>
</Properties>
</file>