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62" r:id="rId6"/>
    <p:sldId id="265" r:id="rId7"/>
    <p:sldId id="257" r:id="rId8"/>
    <p:sldId id="258" r:id="rId9"/>
    <p:sldId id="263" r:id="rId10"/>
    <p:sldId id="259" r:id="rId11"/>
    <p:sldId id="260" r:id="rId12"/>
    <p:sldId id="261" r:id="rId13"/>
    <p:sldId id="26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B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39" autoAdjust="0"/>
  </p:normalViewPr>
  <p:slideViewPr>
    <p:cSldViewPr>
      <p:cViewPr varScale="1">
        <p:scale>
          <a:sx n="105" d="100"/>
          <a:sy n="105" d="100"/>
        </p:scale>
        <p:origin x="174" y="11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cs typeface="Verdana" pitchFamily="34" charset="0"/>
              </a:defRPr>
            </a:lvl1pPr>
          </a:lstStyle>
          <a:p>
            <a:pPr>
              <a:defRPr/>
            </a:pPr>
            <a:endParaRPr lang="en-US" dirty="0"/>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cs typeface="Verdana" pitchFamily="34"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cs typeface="Verdana" pitchFamily="34" charset="0"/>
              </a:defRPr>
            </a:lvl1pPr>
          </a:lstStyle>
          <a:p>
            <a:pPr>
              <a:defRPr/>
            </a:pPr>
            <a:endParaRPr lang="en-US"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34" charset="0"/>
                <a:cs typeface="Verdana" pitchFamily="34" charset="0"/>
              </a:defRPr>
            </a:lvl1pPr>
          </a:lstStyle>
          <a:p>
            <a:pPr>
              <a:defRPr/>
            </a:pPr>
            <a:fld id="{94C7216E-9A1B-4B41-BF9D-42F75789D829}"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Verdana"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Verdana"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Verdana"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Verdana"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FA2B0FD0-58C1-4712-B9E2-6B7FB25A20B3}" type="slidenum">
              <a:rPr lang="en-US" smtClean="0"/>
              <a:pPr/>
              <a:t>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a:t>Lunchtime at the Dhirihori Primary School. CAFOD's partner Caritas Zimbabwe responded to the need for humanitarian food aid, as children were fainting in class as families have struggled to find food for their children. The children eat a high-protein porridge made of maize meal. </a:t>
            </a:r>
            <a:r>
              <a:rPr lang="en-GB"/>
              <a:t>PHOTOGRAPHER: Nana Anto-Awuakye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50911E7-BFF1-4DB4-B7E3-63641B830FED}" type="slidenum">
              <a:rPr lang="en-US" smtClean="0"/>
              <a:pPr/>
              <a:t>4</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a:t>Philippines - Christian Joy, 9 is the son of small farmer Jul Yap who also works for JPIP. JPIP, one of CAFOD’s partners, greatly helps the family and their community. They now have piped water, solar powered electricity, organic farming, improved harvests, fewer debts, a motorbike and a cellphone. They now have water nearby so Christian takes a bath more often. </a:t>
            </a:r>
          </a:p>
          <a:p>
            <a:pPr eaLnBrk="1" hangingPunct="1"/>
            <a:r>
              <a:rPr lang="en-GB"/>
              <a:t>PHOTOGRAPHER: Annie Bungeroth</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8B7C456-D32D-47D3-9EE6-494E0EF47035}" type="slidenum">
              <a:rPr lang="en-US" smtClean="0"/>
              <a:pPr/>
              <a:t>5</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r>
              <a:rPr lang="en-GB"/>
              <a:t>Sri Lanka </a:t>
            </a:r>
          </a:p>
          <a:p>
            <a:pPr eaLnBrk="1" hangingPunct="1"/>
            <a:r>
              <a:rPr lang="en-GB"/>
              <a:t>PHOTOGRAPHER: Lucy Morris </a:t>
            </a:r>
          </a:p>
          <a:p>
            <a:pPr eaLnBrk="1" hangingPunct="1"/>
            <a:r>
              <a:rPr lang="en-GB"/>
              <a:t>New house for tsunami-affected household constructed with CAFOD funds (Disasters Emergency Committee).</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43F07B7F-654C-4718-BE7A-EDB237E5FFBB}" type="slidenum">
              <a:rPr lang="en-US" smtClean="0"/>
              <a:pPr/>
              <a:t>6</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a:t>COUNTRY: Pakistan</a:t>
            </a:r>
          </a:p>
          <a:p>
            <a:pPr eaLnBrk="1" hangingPunct="1"/>
            <a:r>
              <a:rPr lang="en-US"/>
              <a:t>Student at Government Primary School Nakka Beesan works on his reading lesson with his teacher. He attends classes inside a tent provided by CRS (one of CAFOD’s partners) as his school collapsed in the 8/10/2005 earthquake, killing two students. CRS also provided each student with study materials to help them get back to school. </a:t>
            </a:r>
          </a:p>
          <a:p>
            <a:pPr eaLnBrk="1" hangingPunct="1"/>
            <a:r>
              <a:rPr lang="en-GB"/>
              <a:t>PHOTOGRAPHER: Jim Stipe</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00DCC1C-5AFF-4FA2-B876-7B9704D6B99A}" type="slidenum">
              <a:rPr lang="en-US" smtClean="0"/>
              <a:pPr/>
              <a:t>7</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a:t>COUNTRY: Nigeria</a:t>
            </a:r>
          </a:p>
          <a:p>
            <a:pPr eaLnBrk="1" hangingPunct="1"/>
            <a:r>
              <a:rPr lang="en-US"/>
              <a:t>LOCATION: Yakoko, Zing Local Authority, Taraba State, North East Nigeria</a:t>
            </a:r>
          </a:p>
          <a:p>
            <a:pPr eaLnBrk="1" hangingPunct="1"/>
            <a:r>
              <a:rPr lang="en-US"/>
              <a:t>CAPTION: The clinic keeps a check on the weight of the babies that come here to monitor any weight loss which could indicate illness</a:t>
            </a:r>
          </a:p>
          <a:p>
            <a:pPr eaLnBrk="1" hangingPunct="1"/>
            <a:r>
              <a:rPr lang="en-GB"/>
              <a:t>PHOTOGRAPHER: Simon Rawles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61C28EC-BA60-4ADA-BB23-0869CDC99173}" type="slidenum">
              <a:rPr lang="en-US" smtClean="0"/>
              <a:pPr/>
              <a:t>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GB" sz="1400" dirty="0"/>
              <a:t> </a:t>
            </a:r>
            <a:r>
              <a:rPr lang="en-GB" dirty="0"/>
              <a:t>CAFOD works with neighbours around the world no matter who they are or what they believe, to make sure they have what they need.</a:t>
            </a:r>
          </a:p>
          <a:p>
            <a:pPr eaLnBrk="1" hangingPunct="1"/>
            <a:endParaRPr lang="en-GB" dirty="0"/>
          </a:p>
          <a:p>
            <a:pPr eaLnBrk="1" hangingPunct="1"/>
            <a:r>
              <a:rPr lang="en-GB" dirty="0"/>
              <a:t>Photo:</a:t>
            </a:r>
          </a:p>
          <a:p>
            <a:pPr eaLnBrk="1" hangingPunct="1"/>
            <a:r>
              <a:rPr lang="en-GB" dirty="0" err="1"/>
              <a:t>COUNTRY:El</a:t>
            </a:r>
            <a:r>
              <a:rPr lang="en-GB" dirty="0"/>
              <a:t> Salvador</a:t>
            </a:r>
          </a:p>
          <a:p>
            <a:pPr eaLnBrk="1" hangingPunct="1"/>
            <a:r>
              <a:rPr lang="en-US" dirty="0"/>
              <a:t>Ramos </a:t>
            </a:r>
            <a:r>
              <a:rPr lang="en-US" dirty="0" err="1"/>
              <a:t>Laguan</a:t>
            </a:r>
            <a:r>
              <a:rPr lang="en-US" dirty="0"/>
              <a:t> family including Fidel Ramos Gonzalez, his wife Julia de Jesus </a:t>
            </a:r>
            <a:r>
              <a:rPr lang="en-US" dirty="0" err="1"/>
              <a:t>Laguan</a:t>
            </a:r>
            <a:r>
              <a:rPr lang="en-US" dirty="0"/>
              <a:t>, and their children </a:t>
            </a:r>
            <a:r>
              <a:rPr lang="en-US" dirty="0" err="1"/>
              <a:t>Sarita</a:t>
            </a:r>
            <a:r>
              <a:rPr lang="en-US" dirty="0"/>
              <a:t>, 15yrs, Marisol, 13yrs, </a:t>
            </a:r>
            <a:r>
              <a:rPr lang="en-US" dirty="0" err="1"/>
              <a:t>Ronaldo</a:t>
            </a:r>
            <a:r>
              <a:rPr lang="en-US" dirty="0"/>
              <a:t> Adrian, 9yrs, Walter </a:t>
            </a:r>
            <a:r>
              <a:rPr lang="en-US" dirty="0" err="1"/>
              <a:t>Ovidio</a:t>
            </a:r>
            <a:r>
              <a:rPr lang="en-US" dirty="0"/>
              <a:t>, 6yrs and Raquel Guadalupe, 4yrs. </a:t>
            </a:r>
          </a:p>
          <a:p>
            <a:pPr eaLnBrk="1" hangingPunct="1"/>
            <a:r>
              <a:rPr lang="en-GB" dirty="0"/>
              <a:t>PHOTOGRAPHER: Claudia Torres</a:t>
            </a:r>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57CE4-A9F7-4395-8C09-F91F2FF6748D}" type="slidenum">
              <a:rPr lang="en-US"/>
              <a:pPr>
                <a:defRPr/>
              </a:pPr>
              <a:t>‹#›</a:t>
            </a:fld>
            <a:endParaRPr lang="en-US"/>
          </a:p>
        </p:txBody>
      </p:sp>
      <p:pic>
        <p:nvPicPr>
          <p:cNvPr id="7" name="Picture 6" descr="title page5.jpg"/>
          <p:cNvPicPr>
            <a:picLocks noChangeAspect="1"/>
          </p:cNvPicPr>
          <p:nvPr userDrawn="1"/>
        </p:nvPicPr>
        <p:blipFill>
          <a:blip r:embed="rId2" cstate="print"/>
          <a:stretch>
            <a:fillRect/>
          </a:stretch>
        </p:blipFill>
        <p:spPr>
          <a:xfrm>
            <a:off x="0" y="4554"/>
            <a:ext cx="9144000" cy="68488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94E5DE-0903-4AF6-9823-3D97F10430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5A6A27-1059-499D-9BBE-5D09940D8D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75B10-E66E-4012-AC41-27A438961A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EC907E-901F-44EB-8DD7-995FE2621C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CDA986-D799-4DA3-B8E5-862EF6C245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EDCBA2-21D7-4CE7-84C0-9E4AF92894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9D66F5-5A0E-4251-9E49-DF91AD36C2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1D1E03-35DE-4B4B-9AFB-5B2E3E60F4F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94CB3C-5E14-4EC7-8FE1-F5527873108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AB707C-B231-44E4-9EAB-91342242BE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B6E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Verdana" pitchFamily="34" charset="0"/>
                <a:cs typeface="Verdana"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Verdana" pitchFamily="34" charset="0"/>
                <a:cs typeface="Verdana"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Verdana" pitchFamily="34" charset="0"/>
                <a:cs typeface="Verdana" pitchFamily="34" charset="0"/>
              </a:defRPr>
            </a:lvl1pPr>
          </a:lstStyle>
          <a:p>
            <a:pPr>
              <a:defRPr/>
            </a:pPr>
            <a:fld id="{8E2BFEB7-9E62-4E02-B308-C49A9407E14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Verdana" pitchFamily="34" charset="0"/>
          <a:ea typeface="+mj-ea"/>
          <a:cs typeface="Verdana"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Verdana" pitchFamily="34" charset="0"/>
          <a:ea typeface="+mn-ea"/>
          <a:cs typeface="Verdana" pitchFamily="34" charset="0"/>
        </a:defRPr>
      </a:lvl1pPr>
      <a:lvl2pPr marL="742950" indent="-285750" algn="l" rtl="0" eaLnBrk="0" fontAlgn="base" hangingPunct="0">
        <a:spcBef>
          <a:spcPct val="20000"/>
        </a:spcBef>
        <a:spcAft>
          <a:spcPct val="0"/>
        </a:spcAft>
        <a:buChar char="–"/>
        <a:defRPr sz="2800">
          <a:solidFill>
            <a:schemeClr val="tx1"/>
          </a:solidFill>
          <a:latin typeface="Verdana" pitchFamily="34" charset="0"/>
          <a:cs typeface="Verdana" pitchFamily="34" charset="0"/>
        </a:defRPr>
      </a:lvl2pPr>
      <a:lvl3pPr marL="1143000" indent="-228600" algn="l" rtl="0" eaLnBrk="0" fontAlgn="base" hangingPunct="0">
        <a:spcBef>
          <a:spcPct val="20000"/>
        </a:spcBef>
        <a:spcAft>
          <a:spcPct val="0"/>
        </a:spcAft>
        <a:buChar char="•"/>
        <a:defRPr sz="2400">
          <a:solidFill>
            <a:schemeClr val="tx1"/>
          </a:solidFill>
          <a:latin typeface="Verdana" pitchFamily="34" charset="0"/>
          <a:cs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cs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1"/>
          <p:cNvPicPr>
            <a:picLocks noChangeAspect="1" noChangeArrowheads="1"/>
          </p:cNvPicPr>
          <p:nvPr/>
        </p:nvPicPr>
        <p:blipFill>
          <a:blip r:embed="rId2" cstate="print"/>
          <a:srcRect/>
          <a:stretch>
            <a:fillRect/>
          </a:stretch>
        </p:blipFill>
        <p:spPr bwMode="auto">
          <a:xfrm>
            <a:off x="0" y="0"/>
            <a:ext cx="9144000" cy="1038225"/>
          </a:xfrm>
          <a:prstGeom prst="rect">
            <a:avLst/>
          </a:prstGeom>
          <a:noFill/>
          <a:ln w="9525">
            <a:noFill/>
            <a:miter lim="800000"/>
            <a:headEnd/>
            <a:tailEnd/>
          </a:ln>
        </p:spPr>
      </p:pic>
      <p:pic>
        <p:nvPicPr>
          <p:cNvPr id="4" name="Picture 3" descr="mother-and-child.png"/>
          <p:cNvPicPr>
            <a:picLocks noChangeAspect="1"/>
          </p:cNvPicPr>
          <p:nvPr/>
        </p:nvPicPr>
        <p:blipFill>
          <a:blip r:embed="rId3" cstate="print"/>
          <a:stretch>
            <a:fillRect/>
          </a:stretch>
        </p:blipFill>
        <p:spPr>
          <a:xfrm>
            <a:off x="3707904" y="1556792"/>
            <a:ext cx="3072386" cy="2322152"/>
          </a:xfrm>
          <a:prstGeom prst="rect">
            <a:avLst/>
          </a:prstGeom>
        </p:spPr>
      </p:pic>
      <p:sp>
        <p:nvSpPr>
          <p:cNvPr id="5" name="TextBox 4"/>
          <p:cNvSpPr txBox="1"/>
          <p:nvPr/>
        </p:nvSpPr>
        <p:spPr>
          <a:xfrm>
            <a:off x="7380312" y="6453336"/>
            <a:ext cx="2736304" cy="261610"/>
          </a:xfrm>
          <a:prstGeom prst="rect">
            <a:avLst/>
          </a:prstGeom>
          <a:noFill/>
        </p:spPr>
        <p:txBody>
          <a:bodyPr wrap="square" rtlCol="0">
            <a:spAutoFit/>
          </a:bodyPr>
          <a:lstStyle/>
          <a:p>
            <a:r>
              <a:rPr lang="en-GB" sz="1100" dirty="0">
                <a:latin typeface="Verdana" pitchFamily="34" charset="0"/>
                <a:ea typeface="Verdana" pitchFamily="34" charset="0"/>
                <a:cs typeface="Verdana" pitchFamily="34" charset="0"/>
              </a:rPr>
              <a:t>Year 1   Neighbours</a:t>
            </a:r>
          </a:p>
        </p:txBody>
      </p:sp>
      <p:pic>
        <p:nvPicPr>
          <p:cNvPr id="7" name="Picture 6" descr="panda.png"/>
          <p:cNvPicPr>
            <a:picLocks noChangeAspect="1"/>
          </p:cNvPicPr>
          <p:nvPr/>
        </p:nvPicPr>
        <p:blipFill>
          <a:blip r:embed="rId4" cstate="print"/>
          <a:stretch>
            <a:fillRect/>
          </a:stretch>
        </p:blipFill>
        <p:spPr>
          <a:xfrm>
            <a:off x="6428894" y="4509120"/>
            <a:ext cx="2715106" cy="1939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BA7AA-6D0C-4B95-881E-A1FE031E2B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0000">
            <a:off x="1212764" y="1088975"/>
            <a:ext cx="6764486" cy="4509657"/>
          </a:xfrm>
          <a:prstGeom prst="rect">
            <a:avLst/>
          </a:prstGeom>
        </p:spPr>
      </p:pic>
      <p:sp>
        <p:nvSpPr>
          <p:cNvPr id="4" name="TextBox 3"/>
          <p:cNvSpPr txBox="1"/>
          <p:nvPr/>
        </p:nvSpPr>
        <p:spPr>
          <a:xfrm>
            <a:off x="1204433" y="35870"/>
            <a:ext cx="6840760" cy="984885"/>
          </a:xfrm>
          <a:prstGeom prst="rect">
            <a:avLst/>
          </a:prstGeom>
          <a:noFill/>
        </p:spPr>
        <p:txBody>
          <a:bodyPr wrap="square" rtlCol="0">
            <a:spAutoFit/>
          </a:bodyPr>
          <a:lstStyle/>
          <a:p>
            <a:pPr algn="ctr"/>
            <a:r>
              <a:rPr lang="en-GB" sz="3400" b="1" dirty="0">
                <a:solidFill>
                  <a:srgbClr val="FFC000"/>
                </a:solidFill>
                <a:latin typeface="Verdana" pitchFamily="34" charset="0"/>
                <a:ea typeface="Verdana" pitchFamily="34" charset="0"/>
                <a:cs typeface="Verdana" pitchFamily="34" charset="0"/>
              </a:rPr>
              <a:t>Helping our neighbours</a:t>
            </a:r>
            <a:r>
              <a:rPr lang="en-GB" sz="3400" dirty="0">
                <a:solidFill>
                  <a:srgbClr val="FFC000"/>
                </a:solidFill>
                <a:latin typeface="Verdana" pitchFamily="34" charset="0"/>
                <a:ea typeface="Verdana" pitchFamily="34" charset="0"/>
                <a:cs typeface="Verdana" pitchFamily="34" charset="0"/>
              </a:rPr>
              <a:t>.</a:t>
            </a:r>
          </a:p>
          <a:p>
            <a:pPr algn="ctr"/>
            <a:endParaRPr lang="en-GB" sz="2400" dirty="0">
              <a:latin typeface="Verdana" pitchFamily="34" charset="0"/>
              <a:ea typeface="Verdana" pitchFamily="34" charset="0"/>
              <a:cs typeface="Verdana" pitchFamily="34" charset="0"/>
            </a:endParaRPr>
          </a:p>
        </p:txBody>
      </p:sp>
      <p:sp>
        <p:nvSpPr>
          <p:cNvPr id="7" name="TextBox 6"/>
          <p:cNvSpPr txBox="1"/>
          <p:nvPr/>
        </p:nvSpPr>
        <p:spPr>
          <a:xfrm>
            <a:off x="0" y="5572514"/>
            <a:ext cx="9144000" cy="1015663"/>
          </a:xfrm>
          <a:prstGeom prst="rect">
            <a:avLst/>
          </a:prstGeom>
          <a:noFill/>
        </p:spPr>
        <p:txBody>
          <a:bodyPr wrap="square" rtlCol="0">
            <a:spAutoFit/>
          </a:bodyPr>
          <a:lstStyle/>
          <a:p>
            <a:pPr algn="ctr"/>
            <a:endParaRPr lang="en-GB" sz="2400" dirty="0">
              <a:latin typeface="Verdana" pitchFamily="34" charset="0"/>
              <a:ea typeface="Verdana" pitchFamily="34" charset="0"/>
              <a:cs typeface="Verdana" pitchFamily="34" charset="0"/>
            </a:endParaRPr>
          </a:p>
          <a:p>
            <a:pPr algn="ctr"/>
            <a:r>
              <a:rPr lang="en-GB" sz="3400" b="1" dirty="0">
                <a:latin typeface="Verdana" pitchFamily="34" charset="0"/>
                <a:ea typeface="Verdana" pitchFamily="34" charset="0"/>
                <a:cs typeface="Verdana" pitchFamily="34" charset="0"/>
              </a:rPr>
              <a:t>How does CAFOD help?</a:t>
            </a:r>
          </a:p>
        </p:txBody>
      </p:sp>
      <p:grpSp>
        <p:nvGrpSpPr>
          <p:cNvPr id="10" name="Group 9">
            <a:extLst>
              <a:ext uri="{FF2B5EF4-FFF2-40B4-BE49-F238E27FC236}">
                <a16:creationId xmlns:a16="http://schemas.microsoft.com/office/drawing/2014/main" id="{AA26053C-343D-4EEF-BD79-881D42E482C0}"/>
              </a:ext>
            </a:extLst>
          </p:cNvPr>
          <p:cNvGrpSpPr/>
          <p:nvPr/>
        </p:nvGrpSpPr>
        <p:grpSpPr>
          <a:xfrm>
            <a:off x="1174998" y="1020777"/>
            <a:ext cx="6878738" cy="4928036"/>
            <a:chOff x="1174998" y="1020777"/>
            <a:chExt cx="6878738" cy="4928036"/>
          </a:xfrm>
        </p:grpSpPr>
        <p:pic>
          <p:nvPicPr>
            <p:cNvPr id="6" name="Picture 5" descr="border black.png"/>
            <p:cNvPicPr>
              <a:picLocks noChangeAspect="1"/>
            </p:cNvPicPr>
            <p:nvPr/>
          </p:nvPicPr>
          <p:blipFill>
            <a:blip r:embed="rId3" cstate="print"/>
            <a:srcRect b="62600"/>
            <a:stretch>
              <a:fillRect/>
            </a:stretch>
          </p:blipFill>
          <p:spPr>
            <a:xfrm rot="21480000">
              <a:off x="1174998" y="1020777"/>
              <a:ext cx="6878738" cy="4928036"/>
            </a:xfrm>
            <a:prstGeom prst="rect">
              <a:avLst/>
            </a:prstGeom>
          </p:spPr>
        </p:pic>
        <p:sp>
          <p:nvSpPr>
            <p:cNvPr id="9" name="Rectangle 8">
              <a:extLst>
                <a:ext uri="{FF2B5EF4-FFF2-40B4-BE49-F238E27FC236}">
                  <a16:creationId xmlns:a16="http://schemas.microsoft.com/office/drawing/2014/main" id="{434C07B7-2585-4F39-AC13-E13086465176}"/>
                </a:ext>
              </a:extLst>
            </p:cNvPr>
            <p:cNvSpPr/>
            <p:nvPr/>
          </p:nvSpPr>
          <p:spPr>
            <a:xfrm rot="21323922">
              <a:off x="3563888" y="5517232"/>
              <a:ext cx="1512168" cy="1115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548680"/>
            <a:ext cx="9144000" cy="635000"/>
          </a:xfrm>
        </p:spPr>
        <p:txBody>
          <a:bodyPr/>
          <a:lstStyle/>
          <a:p>
            <a:pPr eaLnBrk="1" hangingPunct="1"/>
            <a:r>
              <a:rPr lang="en-GB" sz="3400" b="1" dirty="0">
                <a:solidFill>
                  <a:srgbClr val="FFC000"/>
                </a:solidFill>
              </a:rPr>
              <a:t>CAFOD helps our neighbours </a:t>
            </a:r>
            <a:br>
              <a:rPr lang="en-GB" sz="3400" b="1" dirty="0">
                <a:solidFill>
                  <a:srgbClr val="FFC000"/>
                </a:solidFill>
              </a:rPr>
            </a:br>
            <a:r>
              <a:rPr lang="en-GB" sz="3400" b="1" dirty="0">
                <a:solidFill>
                  <a:srgbClr val="FFC000"/>
                </a:solidFill>
              </a:rPr>
              <a:t>around the world to …</a:t>
            </a:r>
            <a:br>
              <a:rPr lang="en-GB" dirty="0"/>
            </a:br>
            <a:endParaRPr lang="en-US" dirty="0"/>
          </a:p>
        </p:txBody>
      </p:sp>
      <p:pic>
        <p:nvPicPr>
          <p:cNvPr id="4098" name="Picture 6" descr="Lunchtime at the Dhirihori Primary School. CAFOD's partner Caritas Zimbabwe responded to the need for humanitarian food aid, as people were fainting in class as families have struggled to find food for their children. The children eat a  high-protein porridge made of maize meal. "/>
          <p:cNvPicPr>
            <a:picLocks noChangeAspect="1" noChangeArrowheads="1"/>
          </p:cNvPicPr>
          <p:nvPr/>
        </p:nvPicPr>
        <p:blipFill>
          <a:blip r:embed="rId3" cstate="print"/>
          <a:srcRect/>
          <a:stretch>
            <a:fillRect/>
          </a:stretch>
        </p:blipFill>
        <p:spPr bwMode="auto">
          <a:xfrm rot="120000">
            <a:off x="1171423" y="1167560"/>
            <a:ext cx="6753225" cy="5064033"/>
          </a:xfrm>
          <a:prstGeom prst="rect">
            <a:avLst/>
          </a:prstGeom>
          <a:noFill/>
          <a:ln w="9525">
            <a:noFill/>
            <a:miter lim="800000"/>
            <a:headEnd/>
            <a:tailEnd/>
          </a:ln>
        </p:spPr>
      </p:pic>
      <p:pic>
        <p:nvPicPr>
          <p:cNvPr id="6" name="Picture 5" descr="border black.png"/>
          <p:cNvPicPr>
            <a:picLocks noChangeAspect="1"/>
          </p:cNvPicPr>
          <p:nvPr/>
        </p:nvPicPr>
        <p:blipFill>
          <a:blip r:embed="rId4" cstate="print"/>
          <a:srcRect b="62600"/>
          <a:stretch>
            <a:fillRect/>
          </a:stretch>
        </p:blipFill>
        <p:spPr>
          <a:xfrm rot="120000">
            <a:off x="1065359" y="1099681"/>
            <a:ext cx="6912769" cy="5493770"/>
          </a:xfrm>
          <a:prstGeom prst="rect">
            <a:avLst/>
          </a:prstGeom>
        </p:spPr>
      </p:pic>
      <p:pic>
        <p:nvPicPr>
          <p:cNvPr id="8" name="Picture 7" descr="is-it-fair_2.png"/>
          <p:cNvPicPr>
            <a:picLocks noChangeAspect="1"/>
          </p:cNvPicPr>
          <p:nvPr/>
        </p:nvPicPr>
        <p:blipFill>
          <a:blip r:embed="rId5" cstate="print"/>
          <a:stretch>
            <a:fillRect/>
          </a:stretch>
        </p:blipFill>
        <p:spPr>
          <a:xfrm>
            <a:off x="2771800" y="3861048"/>
            <a:ext cx="7443788" cy="4504952"/>
          </a:xfrm>
          <a:prstGeom prst="rect">
            <a:avLst/>
          </a:prstGeom>
        </p:spPr>
      </p:pic>
      <p:sp>
        <p:nvSpPr>
          <p:cNvPr id="5" name="Rectangle 4"/>
          <p:cNvSpPr>
            <a:spLocks noChangeArrowheads="1"/>
          </p:cNvSpPr>
          <p:nvPr/>
        </p:nvSpPr>
        <p:spPr bwMode="auto">
          <a:xfrm>
            <a:off x="2051720" y="5719227"/>
            <a:ext cx="9144000" cy="1138773"/>
          </a:xfrm>
          <a:prstGeom prst="rect">
            <a:avLst/>
          </a:prstGeom>
          <a:noFill/>
          <a:ln w="9525">
            <a:noFill/>
            <a:miter lim="800000"/>
            <a:headEnd/>
            <a:tailEnd/>
          </a:ln>
        </p:spPr>
        <p:txBody>
          <a:bodyPr wrap="square">
            <a:spAutoFit/>
          </a:bodyPr>
          <a:lstStyle/>
          <a:p>
            <a:pPr algn="ctr"/>
            <a:r>
              <a:rPr lang="en-GB" sz="3400" b="1" dirty="0">
                <a:latin typeface="Verdana" pitchFamily="34" charset="0"/>
                <a:cs typeface="Verdana" pitchFamily="34" charset="0"/>
              </a:rPr>
              <a:t>… have</a:t>
            </a:r>
          </a:p>
          <a:p>
            <a:pPr algn="ctr"/>
            <a:r>
              <a:rPr lang="en-GB" sz="3400" b="1" dirty="0">
                <a:latin typeface="Verdana" pitchFamily="34" charset="0"/>
                <a:cs typeface="Verdana" pitchFamily="34" charset="0"/>
              </a:rPr>
              <a:t>enough </a:t>
            </a:r>
            <a:r>
              <a:rPr lang="en-GB" sz="3400" b="1" dirty="0">
                <a:solidFill>
                  <a:srgbClr val="FF0000"/>
                </a:solidFill>
                <a:latin typeface="Verdana" pitchFamily="34" charset="0"/>
                <a:cs typeface="Verdana" pitchFamily="34" charset="0"/>
              </a:rPr>
              <a:t>food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hristian Joy, 9 is the son of small farmer Jul Yap who also works for JPIP. JPIP greatly helps the family and their community. They now have piped water, solar powered electricity, organic farming, improved harvests, fewer debts,  a motorbike and a cellphone. They now have water nearby so Christian takes a bath more often."/>
          <p:cNvPicPr>
            <a:picLocks noChangeAspect="1" noChangeArrowheads="1"/>
          </p:cNvPicPr>
          <p:nvPr/>
        </p:nvPicPr>
        <p:blipFill>
          <a:blip r:embed="rId3" cstate="print"/>
          <a:srcRect/>
          <a:stretch>
            <a:fillRect/>
          </a:stretch>
        </p:blipFill>
        <p:spPr bwMode="auto">
          <a:xfrm rot="120000">
            <a:off x="4468533" y="151387"/>
            <a:ext cx="4376288" cy="6516914"/>
          </a:xfrm>
          <a:prstGeom prst="rect">
            <a:avLst/>
          </a:prstGeom>
          <a:noFill/>
          <a:ln w="9525">
            <a:noFill/>
            <a:miter lim="800000"/>
            <a:headEnd/>
            <a:tailEnd/>
          </a:ln>
        </p:spPr>
      </p:pic>
      <p:pic>
        <p:nvPicPr>
          <p:cNvPr id="4" name="Picture 3" descr="border black.png"/>
          <p:cNvPicPr>
            <a:picLocks noChangeAspect="1"/>
          </p:cNvPicPr>
          <p:nvPr/>
        </p:nvPicPr>
        <p:blipFill>
          <a:blip r:embed="rId4" cstate="print"/>
          <a:srcRect t="43700"/>
          <a:stretch>
            <a:fillRect/>
          </a:stretch>
        </p:blipFill>
        <p:spPr>
          <a:xfrm rot="120000">
            <a:off x="4225561" y="-29028"/>
            <a:ext cx="4896544" cy="6727416"/>
          </a:xfrm>
          <a:prstGeom prst="rect">
            <a:avLst/>
          </a:prstGeom>
        </p:spPr>
      </p:pic>
      <p:pic>
        <p:nvPicPr>
          <p:cNvPr id="6" name="Picture 5" descr="is-it-fair_1.png"/>
          <p:cNvPicPr>
            <a:picLocks noChangeAspect="1"/>
          </p:cNvPicPr>
          <p:nvPr/>
        </p:nvPicPr>
        <p:blipFill>
          <a:blip r:embed="rId5" cstate="print"/>
          <a:stretch>
            <a:fillRect/>
          </a:stretch>
        </p:blipFill>
        <p:spPr>
          <a:xfrm>
            <a:off x="-1692696" y="-315415"/>
            <a:ext cx="8280920" cy="4536504"/>
          </a:xfrm>
          <a:prstGeom prst="rect">
            <a:avLst/>
          </a:prstGeom>
        </p:spPr>
      </p:pic>
      <p:sp>
        <p:nvSpPr>
          <p:cNvPr id="4099" name="Rectangle 2"/>
          <p:cNvSpPr>
            <a:spLocks noGrp="1" noChangeArrowheads="1"/>
          </p:cNvSpPr>
          <p:nvPr>
            <p:ph type="title"/>
          </p:nvPr>
        </p:nvSpPr>
        <p:spPr>
          <a:xfrm>
            <a:off x="24507" y="1412776"/>
            <a:ext cx="4835525" cy="1143000"/>
          </a:xfrm>
        </p:spPr>
        <p:txBody>
          <a:bodyPr/>
          <a:lstStyle/>
          <a:p>
            <a:pPr eaLnBrk="1" hangingPunct="1"/>
            <a:r>
              <a:rPr lang="en-GB" sz="3600" b="1" dirty="0"/>
              <a:t>… have </a:t>
            </a:r>
            <a:br>
              <a:rPr lang="en-GB" sz="3600" b="1" dirty="0"/>
            </a:br>
            <a:r>
              <a:rPr lang="en-GB" sz="3600" b="1" dirty="0">
                <a:solidFill>
                  <a:srgbClr val="FF0000"/>
                </a:solidFill>
              </a:rPr>
              <a:t>clean</a:t>
            </a:r>
            <a:r>
              <a:rPr lang="en-GB" sz="3600" b="1" dirty="0"/>
              <a:t> </a:t>
            </a:r>
            <a:r>
              <a:rPr lang="en-GB" sz="3600" b="1" dirty="0">
                <a:solidFill>
                  <a:srgbClr val="00B0F0"/>
                </a:solidFill>
              </a:rPr>
              <a:t>water</a:t>
            </a:r>
            <a:endParaRPr lang="en-US" sz="3600" b="1" dirty="0">
              <a:solidFill>
                <a:srgbClr val="00B0F0"/>
              </a:solidFill>
            </a:endParaRPr>
          </a:p>
        </p:txBody>
      </p:sp>
      <p:pic>
        <p:nvPicPr>
          <p:cNvPr id="7" name="Picture 6" descr="little-guy-x2.png"/>
          <p:cNvPicPr>
            <a:picLocks noChangeAspect="1"/>
          </p:cNvPicPr>
          <p:nvPr/>
        </p:nvPicPr>
        <p:blipFill>
          <a:blip r:embed="rId6" cstate="print"/>
          <a:stretch>
            <a:fillRect/>
          </a:stretch>
        </p:blipFill>
        <p:spPr>
          <a:xfrm>
            <a:off x="0" y="3872593"/>
            <a:ext cx="2665542" cy="29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20000">
            <a:off x="56500" y="-171400"/>
            <a:ext cx="5263614" cy="6738468"/>
            <a:chOff x="-43542" y="-171400"/>
            <a:chExt cx="5263614" cy="6738468"/>
          </a:xfrm>
        </p:grpSpPr>
        <p:pic>
          <p:nvPicPr>
            <p:cNvPr id="5124" name="Picture 5" descr="C:\Users\gsalter\AppData\Local\Microsoft\Windows\Temporary Internet Files\Content.IE5\3ZTL26EF\42565[2].jpg"/>
            <p:cNvPicPr>
              <a:picLocks noChangeAspect="1" noChangeArrowheads="1"/>
            </p:cNvPicPr>
            <p:nvPr/>
          </p:nvPicPr>
          <p:blipFill>
            <a:blip r:embed="rId3" cstate="print"/>
            <a:srcRect/>
            <a:stretch>
              <a:fillRect/>
            </a:stretch>
          </p:blipFill>
          <p:spPr bwMode="auto">
            <a:xfrm>
              <a:off x="251520" y="295994"/>
              <a:ext cx="4671139" cy="6229350"/>
            </a:xfrm>
            <a:prstGeom prst="rect">
              <a:avLst/>
            </a:prstGeom>
            <a:noFill/>
            <a:ln w="9525">
              <a:noFill/>
              <a:miter lim="800000"/>
              <a:headEnd/>
              <a:tailEnd/>
            </a:ln>
          </p:spPr>
        </p:pic>
        <p:pic>
          <p:nvPicPr>
            <p:cNvPr id="4" name="Picture 3" descr="border black.png"/>
            <p:cNvPicPr>
              <a:picLocks noChangeAspect="1"/>
            </p:cNvPicPr>
            <p:nvPr/>
          </p:nvPicPr>
          <p:blipFill>
            <a:blip r:embed="rId4" cstate="print"/>
            <a:srcRect t="41600"/>
            <a:stretch>
              <a:fillRect/>
            </a:stretch>
          </p:blipFill>
          <p:spPr>
            <a:xfrm>
              <a:off x="-43542" y="-171400"/>
              <a:ext cx="5263614" cy="6738468"/>
            </a:xfrm>
            <a:prstGeom prst="rect">
              <a:avLst/>
            </a:prstGeom>
          </p:spPr>
        </p:pic>
      </p:grpSp>
      <p:pic>
        <p:nvPicPr>
          <p:cNvPr id="6" name="Picture 5" descr="is-it-fair_1.png"/>
          <p:cNvPicPr>
            <a:picLocks noChangeAspect="1"/>
          </p:cNvPicPr>
          <p:nvPr/>
        </p:nvPicPr>
        <p:blipFill>
          <a:blip r:embed="rId5" cstate="print"/>
          <a:stretch>
            <a:fillRect/>
          </a:stretch>
        </p:blipFill>
        <p:spPr>
          <a:xfrm>
            <a:off x="3635896" y="-344444"/>
            <a:ext cx="6886575" cy="4824536"/>
          </a:xfrm>
          <a:prstGeom prst="rect">
            <a:avLst/>
          </a:prstGeom>
        </p:spPr>
      </p:pic>
      <p:sp>
        <p:nvSpPr>
          <p:cNvPr id="5122" name="Rectangle 2"/>
          <p:cNvSpPr>
            <a:spLocks noGrp="1" noChangeArrowheads="1"/>
          </p:cNvSpPr>
          <p:nvPr>
            <p:ph type="title"/>
          </p:nvPr>
        </p:nvSpPr>
        <p:spPr>
          <a:xfrm>
            <a:off x="5148064" y="1772816"/>
            <a:ext cx="3673475" cy="1143000"/>
          </a:xfrm>
        </p:spPr>
        <p:txBody>
          <a:bodyPr/>
          <a:lstStyle/>
          <a:p>
            <a:pPr eaLnBrk="1" hangingPunct="1"/>
            <a:r>
              <a:rPr lang="en-GB" sz="3400" b="1" dirty="0"/>
              <a:t>… have </a:t>
            </a:r>
            <a:br>
              <a:rPr lang="en-GB" sz="3400" b="1" dirty="0"/>
            </a:br>
            <a:r>
              <a:rPr lang="en-GB" sz="3400" b="1" dirty="0"/>
              <a:t>a </a:t>
            </a:r>
            <a:r>
              <a:rPr lang="en-GB" sz="3400" b="1" dirty="0">
                <a:solidFill>
                  <a:srgbClr val="FF0000"/>
                </a:solidFill>
              </a:rPr>
              <a:t>home </a:t>
            </a:r>
            <a:br>
              <a:rPr lang="en-GB" sz="3400" b="1" dirty="0">
                <a:solidFill>
                  <a:srgbClr val="FF0000"/>
                </a:solidFill>
              </a:rPr>
            </a:br>
            <a:endParaRPr lang="en-US" sz="3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20000">
            <a:off x="251520" y="548680"/>
            <a:ext cx="8568952" cy="6273034"/>
            <a:chOff x="251520" y="548680"/>
            <a:chExt cx="8568952" cy="6273034"/>
          </a:xfrm>
        </p:grpSpPr>
        <p:pic>
          <p:nvPicPr>
            <p:cNvPr id="6146" name="Picture 7" descr="A student at Government Primary School Nakka Beesan works on his reading lesson with his teacher. He attends classes inside a tent provided by CRS as his school collapsed in the 8/10/2005 earthquake, killing two students. CRS also provided each student with study materials to help them get back to school. "/>
            <p:cNvPicPr>
              <a:picLocks noChangeAspect="1" noChangeArrowheads="1"/>
            </p:cNvPicPr>
            <p:nvPr/>
          </p:nvPicPr>
          <p:blipFill>
            <a:blip r:embed="rId3" cstate="print"/>
            <a:srcRect/>
            <a:stretch>
              <a:fillRect/>
            </a:stretch>
          </p:blipFill>
          <p:spPr bwMode="auto">
            <a:xfrm>
              <a:off x="323528" y="620688"/>
              <a:ext cx="8443101" cy="5628154"/>
            </a:xfrm>
            <a:prstGeom prst="rect">
              <a:avLst/>
            </a:prstGeom>
            <a:noFill/>
            <a:ln w="9525">
              <a:noFill/>
              <a:miter lim="800000"/>
              <a:headEnd/>
              <a:tailEnd/>
            </a:ln>
          </p:spPr>
        </p:pic>
        <p:pic>
          <p:nvPicPr>
            <p:cNvPr id="4" name="Picture 3" descr="border black.png"/>
            <p:cNvPicPr>
              <a:picLocks noChangeAspect="1"/>
            </p:cNvPicPr>
            <p:nvPr/>
          </p:nvPicPr>
          <p:blipFill>
            <a:blip r:embed="rId4" cstate="print"/>
            <a:srcRect b="61550"/>
            <a:stretch>
              <a:fillRect/>
            </a:stretch>
          </p:blipFill>
          <p:spPr>
            <a:xfrm>
              <a:off x="251520" y="548680"/>
              <a:ext cx="8568952" cy="6273034"/>
            </a:xfrm>
            <a:prstGeom prst="rect">
              <a:avLst/>
            </a:prstGeom>
          </p:spPr>
        </p:pic>
      </p:grpSp>
      <p:pic>
        <p:nvPicPr>
          <p:cNvPr id="6" name="Picture 5" descr="is-it-fair_2.png"/>
          <p:cNvPicPr>
            <a:picLocks noChangeAspect="1"/>
          </p:cNvPicPr>
          <p:nvPr/>
        </p:nvPicPr>
        <p:blipFill>
          <a:blip r:embed="rId5" cstate="print"/>
          <a:stretch>
            <a:fillRect/>
          </a:stretch>
        </p:blipFill>
        <p:spPr>
          <a:xfrm>
            <a:off x="2339752" y="3429000"/>
            <a:ext cx="8038703" cy="4864993"/>
          </a:xfrm>
          <a:prstGeom prst="rect">
            <a:avLst/>
          </a:prstGeom>
        </p:spPr>
      </p:pic>
      <p:sp>
        <p:nvSpPr>
          <p:cNvPr id="6147" name="Rectangle 2"/>
          <p:cNvSpPr>
            <a:spLocks noGrp="1" noChangeArrowheads="1"/>
          </p:cNvSpPr>
          <p:nvPr>
            <p:ph type="title"/>
          </p:nvPr>
        </p:nvSpPr>
        <p:spPr>
          <a:xfrm>
            <a:off x="2338628" y="5387730"/>
            <a:ext cx="8229600" cy="1143000"/>
          </a:xfrm>
        </p:spPr>
        <p:txBody>
          <a:bodyPr/>
          <a:lstStyle/>
          <a:p>
            <a:pPr eaLnBrk="1" hangingPunct="1"/>
            <a:r>
              <a:rPr lang="en-GB" sz="3400" b="1" dirty="0"/>
              <a:t>… go to </a:t>
            </a:r>
            <a:r>
              <a:rPr lang="en-GB" sz="3400" b="1" dirty="0">
                <a:solidFill>
                  <a:srgbClr val="FF0000"/>
                </a:solidFill>
              </a:rPr>
              <a:t>school</a:t>
            </a:r>
            <a:endParaRPr lang="en-US" sz="3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20000">
            <a:off x="0" y="-58056"/>
            <a:ext cx="4716016" cy="6655408"/>
            <a:chOff x="0" y="-58056"/>
            <a:chExt cx="4716016" cy="6655408"/>
          </a:xfrm>
        </p:grpSpPr>
        <p:pic>
          <p:nvPicPr>
            <p:cNvPr id="7170" name="Picture 6" descr="The clinic keeps a check on the weight of the babies that come here to monitor any weight loss which could indicate illness"/>
            <p:cNvPicPr>
              <a:picLocks noChangeAspect="1" noChangeArrowheads="1"/>
            </p:cNvPicPr>
            <p:nvPr/>
          </p:nvPicPr>
          <p:blipFill>
            <a:blip r:embed="rId3" cstate="print"/>
            <a:srcRect/>
            <a:stretch>
              <a:fillRect/>
            </a:stretch>
          </p:blipFill>
          <p:spPr bwMode="auto">
            <a:xfrm>
              <a:off x="251520" y="260648"/>
              <a:ext cx="4210605" cy="6313714"/>
            </a:xfrm>
            <a:prstGeom prst="rect">
              <a:avLst/>
            </a:prstGeom>
            <a:noFill/>
            <a:ln w="9525">
              <a:noFill/>
              <a:miter lim="800000"/>
              <a:headEnd/>
              <a:tailEnd/>
            </a:ln>
          </p:spPr>
        </p:pic>
        <p:pic>
          <p:nvPicPr>
            <p:cNvPr id="4" name="Picture 3" descr="border black.png"/>
            <p:cNvPicPr>
              <a:picLocks noChangeAspect="1"/>
            </p:cNvPicPr>
            <p:nvPr/>
          </p:nvPicPr>
          <p:blipFill>
            <a:blip r:embed="rId4" cstate="print"/>
            <a:srcRect t="42650"/>
            <a:stretch>
              <a:fillRect/>
            </a:stretch>
          </p:blipFill>
          <p:spPr>
            <a:xfrm>
              <a:off x="0" y="-58056"/>
              <a:ext cx="4716016" cy="6655408"/>
            </a:xfrm>
            <a:prstGeom prst="rect">
              <a:avLst/>
            </a:prstGeom>
          </p:spPr>
        </p:pic>
      </p:grpSp>
      <p:pic>
        <p:nvPicPr>
          <p:cNvPr id="6" name="Picture 5" descr="is-it-fair_1.png"/>
          <p:cNvPicPr>
            <a:picLocks noChangeAspect="1"/>
          </p:cNvPicPr>
          <p:nvPr/>
        </p:nvPicPr>
        <p:blipFill>
          <a:blip r:embed="rId5" cstate="print"/>
          <a:stretch>
            <a:fillRect/>
          </a:stretch>
        </p:blipFill>
        <p:spPr>
          <a:xfrm>
            <a:off x="2423669" y="72569"/>
            <a:ext cx="8845075" cy="5720429"/>
          </a:xfrm>
          <a:prstGeom prst="rect">
            <a:avLst/>
          </a:prstGeom>
        </p:spPr>
      </p:pic>
      <p:sp>
        <p:nvSpPr>
          <p:cNvPr id="7171" name="Rectangle 2"/>
          <p:cNvSpPr>
            <a:spLocks noGrp="1" noChangeArrowheads="1"/>
          </p:cNvSpPr>
          <p:nvPr>
            <p:ph type="title"/>
          </p:nvPr>
        </p:nvSpPr>
        <p:spPr>
          <a:xfrm>
            <a:off x="4787900" y="2349500"/>
            <a:ext cx="4114800" cy="1143000"/>
          </a:xfrm>
        </p:spPr>
        <p:txBody>
          <a:bodyPr/>
          <a:lstStyle/>
          <a:p>
            <a:pPr eaLnBrk="1" hangingPunct="1"/>
            <a:r>
              <a:rPr lang="en-GB" sz="3400" b="1" dirty="0"/>
              <a:t>… go to a </a:t>
            </a:r>
            <a:r>
              <a:rPr lang="en-GB" sz="3400" b="1" dirty="0">
                <a:solidFill>
                  <a:srgbClr val="FF0000"/>
                </a:solidFill>
              </a:rPr>
              <a:t>doctor</a:t>
            </a:r>
            <a:r>
              <a:rPr lang="en-GB" sz="3400" b="1" dirty="0"/>
              <a:t> if they are </a:t>
            </a:r>
            <a:r>
              <a:rPr lang="en-GB" sz="3400" b="1" dirty="0">
                <a:solidFill>
                  <a:srgbClr val="92D050"/>
                </a:solidFill>
              </a:rPr>
              <a:t>unwell</a:t>
            </a:r>
            <a:endParaRPr lang="en-US" sz="3400" b="1"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The Ramos Laguan family including Fidel Ramos Gonzalez, his wife Julia de Jesus Laguan, and their children Sarita, 15yrs, Marisol, 13yrs, Ronaldo Adrian, 9yrs, Walter Ovidio, 6yrs and Raquel Guadalupe, 4yrs.&#10;"/>
          <p:cNvPicPr>
            <a:picLocks noChangeAspect="1" noChangeArrowheads="1"/>
          </p:cNvPicPr>
          <p:nvPr/>
        </p:nvPicPr>
        <p:blipFill>
          <a:blip r:embed="rId3" cstate="print"/>
          <a:srcRect/>
          <a:stretch>
            <a:fillRect/>
          </a:stretch>
        </p:blipFill>
        <p:spPr bwMode="auto">
          <a:xfrm rot="120000">
            <a:off x="333821" y="185546"/>
            <a:ext cx="7078163" cy="4714237"/>
          </a:xfrm>
          <a:prstGeom prst="rect">
            <a:avLst/>
          </a:prstGeom>
          <a:noFill/>
          <a:ln w="9525">
            <a:noFill/>
            <a:miter lim="800000"/>
            <a:headEnd/>
            <a:tailEnd/>
          </a:ln>
        </p:spPr>
      </p:pic>
      <p:pic>
        <p:nvPicPr>
          <p:cNvPr id="4" name="Picture 3" descr="border black.png"/>
          <p:cNvPicPr>
            <a:picLocks noChangeAspect="1"/>
          </p:cNvPicPr>
          <p:nvPr/>
        </p:nvPicPr>
        <p:blipFill>
          <a:blip r:embed="rId4" cstate="print"/>
          <a:srcRect b="62600"/>
          <a:stretch>
            <a:fillRect/>
          </a:stretch>
        </p:blipFill>
        <p:spPr>
          <a:xfrm rot="120000">
            <a:off x="264655" y="127205"/>
            <a:ext cx="7179943" cy="5103049"/>
          </a:xfrm>
          <a:prstGeom prst="rect">
            <a:avLst/>
          </a:prstGeom>
        </p:spPr>
      </p:pic>
      <p:pic>
        <p:nvPicPr>
          <p:cNvPr id="8" name="Picture 7" descr="is-it-fair_3.png"/>
          <p:cNvPicPr>
            <a:picLocks noChangeAspect="1"/>
          </p:cNvPicPr>
          <p:nvPr/>
        </p:nvPicPr>
        <p:blipFill>
          <a:blip r:embed="rId5" cstate="print"/>
          <a:stretch>
            <a:fillRect/>
          </a:stretch>
        </p:blipFill>
        <p:spPr>
          <a:xfrm>
            <a:off x="2339752" y="1697123"/>
            <a:ext cx="8280920" cy="6196373"/>
          </a:xfrm>
          <a:prstGeom prst="rect">
            <a:avLst/>
          </a:prstGeom>
        </p:spPr>
      </p:pic>
      <p:sp>
        <p:nvSpPr>
          <p:cNvPr id="8195" name="Rectangle 6"/>
          <p:cNvSpPr>
            <a:spLocks noGrp="1" noChangeArrowheads="1"/>
          </p:cNvSpPr>
          <p:nvPr>
            <p:ph type="body" sz="half" idx="1"/>
          </p:nvPr>
        </p:nvSpPr>
        <p:spPr>
          <a:xfrm>
            <a:off x="3923928" y="3284984"/>
            <a:ext cx="4824536" cy="2765425"/>
          </a:xfrm>
          <a:ln>
            <a:noFill/>
          </a:ln>
        </p:spPr>
        <p:txBody>
          <a:bodyPr/>
          <a:lstStyle/>
          <a:p>
            <a:pPr algn="ctr" eaLnBrk="1" hangingPunct="1">
              <a:buFontTx/>
              <a:buNone/>
            </a:pPr>
            <a:r>
              <a:rPr lang="en-GB" sz="3200" dirty="0">
                <a:solidFill>
                  <a:srgbClr val="92D050"/>
                </a:solidFill>
              </a:rPr>
              <a:t>   </a:t>
            </a:r>
            <a:r>
              <a:rPr lang="en-GB" sz="3400" b="1" dirty="0">
                <a:solidFill>
                  <a:srgbClr val="92D050"/>
                </a:solidFill>
              </a:rPr>
              <a:t>CAFOD </a:t>
            </a:r>
            <a:r>
              <a:rPr lang="en-GB" sz="3400" b="1" dirty="0"/>
              <a:t>works with </a:t>
            </a:r>
            <a:r>
              <a:rPr lang="en-GB" sz="3400" b="1" dirty="0">
                <a:solidFill>
                  <a:srgbClr val="00B0F0"/>
                </a:solidFill>
              </a:rPr>
              <a:t>neighbours</a:t>
            </a:r>
            <a:r>
              <a:rPr lang="en-GB" sz="3400" b="1" dirty="0"/>
              <a:t> all around the </a:t>
            </a:r>
            <a:r>
              <a:rPr lang="en-GB" sz="3400" b="1" dirty="0">
                <a:solidFill>
                  <a:srgbClr val="FF0000"/>
                </a:solidFill>
              </a:rPr>
              <a:t>world</a:t>
            </a:r>
            <a:r>
              <a:rPr lang="en-GB" sz="3400" b="1" dirty="0"/>
              <a:t> to make sure they have what they </a:t>
            </a:r>
            <a:r>
              <a:rPr lang="en-GB" sz="3400" b="1" dirty="0">
                <a:solidFill>
                  <a:srgbClr val="FF0000"/>
                </a:solidFill>
              </a:rPr>
              <a:t>need</a:t>
            </a:r>
            <a:r>
              <a:rPr lang="en-GB" sz="3400" b="1" dirty="0"/>
              <a:t>.</a:t>
            </a:r>
            <a:endParaRPr lang="en-US" sz="3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page5.jpg"/>
          <p:cNvPicPr>
            <a:picLocks noChangeAspect="1"/>
          </p:cNvPicPr>
          <p:nvPr/>
        </p:nvPicPr>
        <p:blipFill>
          <a:blip r:embed="rId2" cstate="print"/>
          <a:stretch>
            <a:fillRect/>
          </a:stretch>
        </p:blipFill>
        <p:spPr>
          <a:xfrm>
            <a:off x="0" y="9108"/>
            <a:ext cx="9144000" cy="6848892"/>
          </a:xfrm>
          <a:prstGeom prst="rect">
            <a:avLst/>
          </a:prstGeom>
        </p:spPr>
      </p:pic>
      <p:pic>
        <p:nvPicPr>
          <p:cNvPr id="9218" name="Picture 143"/>
          <p:cNvPicPr>
            <a:picLocks noChangeAspect="1" noChangeArrowheads="1"/>
          </p:cNvPicPr>
          <p:nvPr/>
        </p:nvPicPr>
        <p:blipFill>
          <a:blip r:embed="rId3" cstate="print"/>
          <a:srcRect/>
          <a:stretch>
            <a:fillRect/>
          </a:stretch>
        </p:blipFill>
        <p:spPr bwMode="auto">
          <a:xfrm>
            <a:off x="0" y="6321425"/>
            <a:ext cx="9144000" cy="536575"/>
          </a:xfrm>
          <a:prstGeom prst="rect">
            <a:avLst/>
          </a:prstGeom>
          <a:noFill/>
          <a:ln w="9525">
            <a:noFill/>
            <a:miter lim="800000"/>
            <a:headEnd/>
            <a:tailEnd/>
          </a:ln>
        </p:spPr>
      </p:pic>
      <p:sp>
        <p:nvSpPr>
          <p:cNvPr id="9219" name="TextBox 2"/>
          <p:cNvSpPr txBox="1">
            <a:spLocks noChangeArrowheads="1"/>
          </p:cNvSpPr>
          <p:nvPr/>
        </p:nvSpPr>
        <p:spPr bwMode="auto">
          <a:xfrm>
            <a:off x="0" y="5745450"/>
            <a:ext cx="9143999" cy="877163"/>
          </a:xfrm>
          <a:prstGeom prst="rect">
            <a:avLst/>
          </a:prstGeom>
          <a:noFill/>
          <a:ln w="9525">
            <a:noFill/>
            <a:miter lim="800000"/>
            <a:headEnd/>
            <a:tailEnd/>
          </a:ln>
        </p:spPr>
        <p:txBody>
          <a:bodyPr wrap="square">
            <a:spAutoFit/>
          </a:bodyPr>
          <a:lstStyle/>
          <a:p>
            <a:pPr algn="ctr"/>
            <a:r>
              <a:rPr lang="en-GB" sz="1100" dirty="0">
                <a:latin typeface="Verdana" pitchFamily="34" charset="0"/>
                <a:cs typeface="Verdana" pitchFamily="34" charset="0"/>
              </a:rPr>
              <a:t>Photographs by: Claudia Torres, Simon </a:t>
            </a:r>
            <a:r>
              <a:rPr lang="en-GB" sz="1100" dirty="0" err="1">
                <a:latin typeface="Verdana" pitchFamily="34" charset="0"/>
                <a:cs typeface="Verdana" pitchFamily="34" charset="0"/>
              </a:rPr>
              <a:t>Rawles</a:t>
            </a:r>
            <a:r>
              <a:rPr lang="en-GB" sz="1100" dirty="0">
                <a:latin typeface="Verdana" pitchFamily="34" charset="0"/>
                <a:cs typeface="Verdana" pitchFamily="34" charset="0"/>
              </a:rPr>
              <a:t>, Jim </a:t>
            </a:r>
            <a:r>
              <a:rPr lang="en-GB" sz="1100" dirty="0" err="1">
                <a:latin typeface="Verdana" pitchFamily="34" charset="0"/>
                <a:cs typeface="Verdana" pitchFamily="34" charset="0"/>
              </a:rPr>
              <a:t>Stipe</a:t>
            </a:r>
            <a:r>
              <a:rPr lang="en-GB" sz="1100" dirty="0">
                <a:latin typeface="Verdana" pitchFamily="34" charset="0"/>
                <a:cs typeface="Verdana" pitchFamily="34" charset="0"/>
              </a:rPr>
              <a:t>, </a:t>
            </a:r>
            <a:br>
              <a:rPr lang="en-GB" sz="1100" dirty="0">
                <a:latin typeface="Verdana" pitchFamily="34" charset="0"/>
                <a:cs typeface="Verdana" pitchFamily="34" charset="0"/>
              </a:rPr>
            </a:br>
            <a:r>
              <a:rPr lang="en-GB" sz="1100" dirty="0">
                <a:latin typeface="Verdana" pitchFamily="34" charset="0"/>
                <a:cs typeface="Verdana" pitchFamily="34" charset="0"/>
              </a:rPr>
              <a:t>Lucy Morris, Annie </a:t>
            </a:r>
            <a:r>
              <a:rPr lang="en-GB" sz="1100" dirty="0" err="1">
                <a:latin typeface="Verdana" pitchFamily="34" charset="0"/>
                <a:cs typeface="Verdana" pitchFamily="34" charset="0"/>
              </a:rPr>
              <a:t>Bungeroth</a:t>
            </a:r>
            <a:r>
              <a:rPr lang="en-GB" sz="1100" dirty="0">
                <a:latin typeface="Verdana" pitchFamily="34" charset="0"/>
                <a:cs typeface="Verdana" pitchFamily="34" charset="0"/>
              </a:rPr>
              <a:t>, Nana </a:t>
            </a:r>
            <a:r>
              <a:rPr lang="en-GB" sz="1100" dirty="0" err="1">
                <a:latin typeface="Verdana" pitchFamily="34" charset="0"/>
                <a:cs typeface="Verdana" pitchFamily="34" charset="0"/>
              </a:rPr>
              <a:t>Anto-Awuakye</a:t>
            </a:r>
            <a:r>
              <a:rPr lang="en-GB" sz="1100" dirty="0">
                <a:latin typeface="Verdana" pitchFamily="34" charset="0"/>
                <a:cs typeface="Verdana" pitchFamily="34" charset="0"/>
              </a:rPr>
              <a:t>. </a:t>
            </a:r>
            <a:br>
              <a:rPr lang="en-GB" sz="1100" dirty="0">
                <a:latin typeface="Verdana" pitchFamily="34" charset="0"/>
                <a:cs typeface="Verdana" pitchFamily="34" charset="0"/>
              </a:rPr>
            </a:br>
            <a:r>
              <a:rPr lang="en-GB" sz="1100" dirty="0">
                <a:latin typeface="Verdana" pitchFamily="34" charset="0"/>
                <a:cs typeface="Verdana" pitchFamily="34" charset="0"/>
              </a:rPr>
              <a:t>Illustration: Per </a:t>
            </a:r>
            <a:r>
              <a:rPr lang="en-GB" sz="1100" dirty="0" err="1">
                <a:latin typeface="Verdana" pitchFamily="34" charset="0"/>
                <a:cs typeface="Verdana" pitchFamily="34" charset="0"/>
              </a:rPr>
              <a:t>Karlen</a:t>
            </a:r>
            <a:endParaRPr lang="en-GB" sz="1100" dirty="0">
              <a:latin typeface="Verdana" pitchFamily="34" charset="0"/>
              <a:cs typeface="Verdana" pitchFamily="34" charset="0"/>
            </a:endParaRPr>
          </a:p>
          <a:p>
            <a:endParaRPr lang="en-GB" dirty="0">
              <a:latin typeface="Verdana" pitchFamily="34" charset="0"/>
              <a:cs typeface="Verdana" pitchFamily="34" charset="0"/>
            </a:endParaRPr>
          </a:p>
        </p:txBody>
      </p:sp>
      <p:pic>
        <p:nvPicPr>
          <p:cNvPr id="7" name="Picture 6" descr="mother-and-child.png"/>
          <p:cNvPicPr>
            <a:picLocks noChangeAspect="1"/>
          </p:cNvPicPr>
          <p:nvPr/>
        </p:nvPicPr>
        <p:blipFill>
          <a:blip r:embed="rId4" cstate="print"/>
          <a:stretch>
            <a:fillRect/>
          </a:stretch>
        </p:blipFill>
        <p:spPr>
          <a:xfrm>
            <a:off x="3707904" y="1556792"/>
            <a:ext cx="3072386" cy="2322152"/>
          </a:xfrm>
          <a:prstGeom prst="rect">
            <a:avLst/>
          </a:prstGeom>
        </p:spPr>
      </p:pic>
      <p:pic>
        <p:nvPicPr>
          <p:cNvPr id="8" name="Picture 7" descr="panda.png"/>
          <p:cNvPicPr>
            <a:picLocks noChangeAspect="1"/>
          </p:cNvPicPr>
          <p:nvPr/>
        </p:nvPicPr>
        <p:blipFill>
          <a:blip r:embed="rId5" cstate="print"/>
          <a:stretch>
            <a:fillRect/>
          </a:stretch>
        </p:blipFill>
        <p:spPr>
          <a:xfrm>
            <a:off x="6428894" y="4365104"/>
            <a:ext cx="2715106" cy="1939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45FD418062994BAD02B81705B0A392" ma:contentTypeVersion="2" ma:contentTypeDescription="Create a new document." ma:contentTypeScope="" ma:versionID="be82255776e12d0546172bae1aa48389">
  <xsd:schema xmlns:xsd="http://www.w3.org/2001/XMLSchema" xmlns:xs="http://www.w3.org/2001/XMLSchema" xmlns:p="http://schemas.microsoft.com/office/2006/metadata/properties" xmlns:ns2="aa71144c-eb0d-41a5-a5a8-072cd86d28db" targetNamespace="http://schemas.microsoft.com/office/2006/metadata/properties" ma:root="true" ma:fieldsID="14045f1ac41b7f477140891c2893559a" ns2:_="">
    <xsd:import namespace="aa71144c-eb0d-41a5-a5a8-072cd86d28db"/>
    <xsd:element name="properties">
      <xsd:complexType>
        <xsd:sequence>
          <xsd:element name="documentManagement">
            <xsd:complexType>
              <xsd:all>
                <xsd:element ref="ns2:Year_x0020_group"/>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1144c-eb0d-41a5-a5a8-072cd86d28db" elementFormDefault="qualified">
    <xsd:import namespace="http://schemas.microsoft.com/office/2006/documentManagement/types"/>
    <xsd:import namespace="http://schemas.microsoft.com/office/infopath/2007/PartnerControls"/>
    <xsd:element name="Year_x0020_group" ma:index="8" ma:displayName="Year group" ma:default="Year 6" ma:format="Dropdown" ma:internalName="Year_x0020_group">
      <xsd:simpleType>
        <xsd:restriction base="dms:Choice">
          <xsd:enumeration value="EYFS"/>
          <xsd:enumeration value="Year 1"/>
          <xsd:enumeration value="Year 2"/>
          <xsd:enumeration value="Year 3"/>
          <xsd:enumeration value="Year 4"/>
          <xsd:enumeration value="Year 5"/>
          <xsd:enumeration value="Year 6"/>
          <xsd:enumeration value="All years"/>
        </xsd:restriction>
      </xsd:simpleType>
    </xsd:element>
    <xsd:element name="Document_x0020_type" ma:index="9" nillable="true" ma:displayName="Document type" ma:default="Resource" ma:format="Dropdown" ma:internalName="Document_x0020_type">
      <xsd:simpleType>
        <xsd:restriction base="dms:Choice">
          <xsd:enumeration value="Planning"/>
          <xsd:enumeration value="Resource"/>
          <xsd:enumeration value="Topic 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ocument_x0020_type xmlns="aa71144c-eb0d-41a5-a5a8-072cd86d28db">Resource</Document_x0020_type>
    <Year_x0020_group xmlns="aa71144c-eb0d-41a5-a5a8-072cd86d28db">Year 1</Year_x0020_group>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911A26-A41C-4D20-9052-9C19CF582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1144c-eb0d-41a5-a5a8-072cd86d28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3720E7-39CA-485D-A964-B75D616DCE22}">
  <ds:schemaRefs>
    <ds:schemaRef ds:uri="http://purl.org/dc/dcmitype/"/>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aa71144c-eb0d-41a5-a5a8-072cd86d28db"/>
    <ds:schemaRef ds:uri="http://schemas.microsoft.com/office/2006/metadata/properties"/>
  </ds:schemaRefs>
</ds:datastoreItem>
</file>

<file path=customXml/itemProps3.xml><?xml version="1.0" encoding="utf-8"?>
<ds:datastoreItem xmlns:ds="http://schemas.openxmlformats.org/officeDocument/2006/customXml" ds:itemID="{320A1529-5578-4067-992D-33AF8264961B}">
  <ds:schemaRefs>
    <ds:schemaRef ds:uri="http://schemas.microsoft.com/office/2006/metadata/longProperties"/>
  </ds:schemaRefs>
</ds:datastoreItem>
</file>

<file path=customXml/itemProps4.xml><?xml version="1.0" encoding="utf-8"?>
<ds:datastoreItem xmlns:ds="http://schemas.openxmlformats.org/officeDocument/2006/customXml" ds:itemID="{8A518E56-B8BE-458D-B1A4-7DB7B8C65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432</TotalTime>
  <Words>413</Words>
  <Application>Microsoft Office PowerPoint</Application>
  <PresentationFormat>On-screen Show (4:3)</PresentationFormat>
  <Paragraphs>38</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Verdana</vt:lpstr>
      <vt:lpstr>Default Design</vt:lpstr>
      <vt:lpstr>PowerPoint Presentation</vt:lpstr>
      <vt:lpstr>PowerPoint Presentation</vt:lpstr>
      <vt:lpstr>CAFOD helps our neighbours  around the world to … </vt:lpstr>
      <vt:lpstr>… have  clean water</vt:lpstr>
      <vt:lpstr>… have  a home  </vt:lpstr>
      <vt:lpstr>… go to school</vt:lpstr>
      <vt:lpstr>… go to a doctor if they are unwell</vt:lpstr>
      <vt:lpstr>PowerPoint Presentation</vt:lpstr>
      <vt:lpstr>PowerPoint Presentation</vt:lpstr>
    </vt:vector>
  </TitlesOfParts>
  <Company>cafod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lmcintyre</dc:creator>
  <cp:lastModifiedBy>Gemma Salter</cp:lastModifiedBy>
  <cp:revision>44</cp:revision>
  <dcterms:created xsi:type="dcterms:W3CDTF">2010-12-04T12:31:08Z</dcterms:created>
  <dcterms:modified xsi:type="dcterms:W3CDTF">2018-11-12T11:02:56Z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2800.00000000000</vt:lpwstr>
  </property>
  <property fmtid="{D5CDD505-2E9C-101B-9397-08002B2CF9AE}" pid="3" name="ContentType">
    <vt:lpwstr>Document</vt:lpwstr>
  </property>
  <property fmtid="{D5CDD505-2E9C-101B-9397-08002B2CF9AE}" pid="4" name="ContentTypeId">
    <vt:lpwstr>0x010100B945FD418062994BAD02B81705B0A392</vt:lpwstr>
  </property>
</Properties>
</file>