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4"/>
  </p:notesMasterIdLst>
  <p:sldIdLst>
    <p:sldId id="256" r:id="rId6"/>
    <p:sldId id="276" r:id="rId7"/>
    <p:sldId id="271" r:id="rId8"/>
    <p:sldId id="281" r:id="rId9"/>
    <p:sldId id="280" r:id="rId10"/>
    <p:sldId id="282" r:id="rId11"/>
    <p:sldId id="257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Conmee" initials="MC" lastIdx="7" clrIdx="0">
    <p:extLst>
      <p:ext uri="{19B8F6BF-5375-455C-9EA6-DF929625EA0E}">
        <p15:presenceInfo xmlns:p15="http://schemas.microsoft.com/office/powerpoint/2012/main" userId="S::mconmee@cafod.org.uk::aafcdfa2-c637-40c1-a345-c8698e7858e3" providerId="AD"/>
      </p:ext>
    </p:extLst>
  </p:cmAuthor>
  <p:cmAuthor id="2" name="David Brinn" initials="DB" lastIdx="2" clrIdx="1">
    <p:extLst>
      <p:ext uri="{19B8F6BF-5375-455C-9EA6-DF929625EA0E}">
        <p15:presenceInfo xmlns:p15="http://schemas.microsoft.com/office/powerpoint/2012/main" userId="S::dbrinn@cafod.org.uk::e2001f80-1afa-4563-872f-91cd74369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643"/>
    <a:srgbClr val="D01209"/>
    <a:srgbClr val="18274F"/>
    <a:srgbClr val="91C33F"/>
    <a:srgbClr val="D11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1B950C-131D-4482-BF7F-17A03EDE9FC6}" v="16" dt="2022-03-04T11:59:2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9AC6-9D81-A24D-B6CE-7E35A5D3DC48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624E-B634-F14D-9B38-7A51566F6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Credit: Caritas Poland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9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Credit: Caritas Spes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624E-B634-F14D-9B38-7A51566F68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3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8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7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8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8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FE4637-2F07-6242-97DF-0A8B7ADE00A0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CF4C-0473-9A45-83BB-BD73DAFFC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7374DE-8A44-42F9-95F3-0064827ECB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27735" y="5826703"/>
            <a:ext cx="1574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7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9AA6DD1F-72B0-4EAE-83D9-A6BBFC8A1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9" y="2570919"/>
            <a:ext cx="6026523" cy="1716162"/>
          </a:xfrm>
          <a:prstGeom prst="rect">
            <a:avLst/>
          </a:prstGeom>
        </p:spPr>
      </p:pic>
      <p:pic>
        <p:nvPicPr>
          <p:cNvPr id="20" name="Picture 19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2C125C03-B2C5-4B1C-833A-326B1E50B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5" b="11910"/>
          <a:stretch/>
        </p:blipFill>
        <p:spPr>
          <a:xfrm>
            <a:off x="8127690" y="237800"/>
            <a:ext cx="3519183" cy="5258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80746-58E0-40D4-9EA6-7B91956C5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735" y="5826703"/>
            <a:ext cx="15748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8127" y="1077010"/>
            <a:ext cx="5483717" cy="5377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D264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24 February, the president of Russia, Vladimir Putin, sent Russian soldiers to invade Ukraine.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1D264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D264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has been bombing and fighting across the country.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1D264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D264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Many people have had to leave their homes. 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1D264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D264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Many have fled to other countries.</a:t>
            </a:r>
            <a:endParaRPr lang="en-US" sz="2400" dirty="0">
              <a:solidFill>
                <a:srgbClr val="1D2643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C36C7-9596-4C22-8541-D5449CB1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83" y="285380"/>
            <a:ext cx="5893882" cy="954051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1D264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has happened?</a:t>
            </a:r>
            <a:endParaRPr lang="en-GB" sz="3600" b="1" dirty="0">
              <a:solidFill>
                <a:srgbClr val="1D264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D2DCB4-5A9B-4C4C-A82D-E599762D94AD}"/>
              </a:ext>
            </a:extLst>
          </p:cNvPr>
          <p:cNvGrpSpPr/>
          <p:nvPr/>
        </p:nvGrpSpPr>
        <p:grpSpPr>
          <a:xfrm>
            <a:off x="5976230" y="1608526"/>
            <a:ext cx="6048375" cy="3762375"/>
            <a:chOff x="694819" y="1861267"/>
            <a:chExt cx="6048375" cy="3762375"/>
          </a:xfrm>
        </p:grpSpPr>
        <p:pic>
          <p:nvPicPr>
            <p:cNvPr id="18" name="Picture 17" descr="Map&#10;&#10;Description automatically generated">
              <a:extLst>
                <a:ext uri="{FF2B5EF4-FFF2-40B4-BE49-F238E27FC236}">
                  <a16:creationId xmlns:a16="http://schemas.microsoft.com/office/drawing/2014/main" id="{DDF1FC77-0131-4DA7-8C61-28871EC05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819" y="1861267"/>
              <a:ext cx="6048375" cy="37623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144274-983D-470C-B1D6-54CE358BFE67}"/>
                </a:ext>
              </a:extLst>
            </p:cNvPr>
            <p:cNvSpPr txBox="1"/>
            <p:nvPr/>
          </p:nvSpPr>
          <p:spPr>
            <a:xfrm>
              <a:off x="4150515" y="3357041"/>
              <a:ext cx="16278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1D2643"/>
                  </a:solidFill>
                  <a:latin typeface="Century Gothic" panose="020B0502020202020204" pitchFamily="34" charset="0"/>
                </a:rPr>
                <a:t>Ukraine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3FB3A3-0AF7-4364-96F6-544DE8C55959}"/>
                </a:ext>
              </a:extLst>
            </p:cNvPr>
            <p:cNvSpPr txBox="1"/>
            <p:nvPr/>
          </p:nvSpPr>
          <p:spPr>
            <a:xfrm>
              <a:off x="4964439" y="2423742"/>
              <a:ext cx="14173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>
                  <a:solidFill>
                    <a:srgbClr val="1D2643"/>
                  </a:solidFill>
                  <a:latin typeface="Century Gothic" panose="020B0502020202020204" pitchFamily="34" charset="0"/>
                </a:rPr>
                <a:t>Russia</a:t>
              </a:r>
            </a:p>
          </p:txBody>
        </p:sp>
      </p:grp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F9BB33E6-455D-4700-AA10-E04EF1ED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071" y="1215571"/>
            <a:ext cx="6016921" cy="521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18274F"/>
                </a:solidFill>
                <a:latin typeface="Century Gothic" panose="020B0502020202020204" pitchFamily="34" charset="0"/>
                <a:ea typeface="Montserrat" charset="0"/>
                <a:cs typeface="Arial" panose="020B0604020202020204" pitchFamily="34" charset="0"/>
              </a:rPr>
              <a:t>CAFOD is part of a family of Catholic charities around the world – Caritas. When an emergency happens, Caritas is already there.</a:t>
            </a:r>
          </a:p>
          <a:p>
            <a:pPr>
              <a:lnSpc>
                <a:spcPct val="150000"/>
              </a:lnSpc>
            </a:pPr>
            <a:endParaRPr lang="en-US" sz="2500" dirty="0">
              <a:solidFill>
                <a:srgbClr val="18274F"/>
              </a:solidFill>
              <a:latin typeface="Century Gothic" panose="020B0502020202020204" pitchFamily="34" charset="0"/>
              <a:ea typeface="Montserrat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500" dirty="0">
                <a:solidFill>
                  <a:srgbClr val="18274F"/>
                </a:solidFill>
                <a:latin typeface="Century Gothic" panose="020B0502020202020204" pitchFamily="34" charset="0"/>
                <a:ea typeface="Montserrat" charset="0"/>
                <a:cs typeface="Arial" panose="020B0604020202020204" pitchFamily="34" charset="0"/>
              </a:rPr>
              <a:t>We are supporting our Caritas sisters and brothers to reach the communities most in need in Ukraine, and in neighbouring countries.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3C36C7-9596-4C22-8541-D5449CB1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71" y="405129"/>
            <a:ext cx="10515600" cy="8104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CAFOD is part of a global family</a:t>
            </a:r>
            <a:endParaRPr lang="en-GB" sz="3600" b="1" dirty="0">
              <a:solidFill>
                <a:srgbClr val="18274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outdoor, person, sky, grass&#10;&#10;Description automatically generated">
            <a:extLst>
              <a:ext uri="{FF2B5EF4-FFF2-40B4-BE49-F238E27FC236}">
                <a16:creationId xmlns:a16="http://schemas.microsoft.com/office/drawing/2014/main" id="{C336A313-AEDD-499A-AE4C-22F1264C4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2"/>
          <a:stretch/>
        </p:blipFill>
        <p:spPr>
          <a:xfrm>
            <a:off x="6630257" y="1854438"/>
            <a:ext cx="5298233" cy="3149123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0699ECBA-5409-4BDB-98A9-C6CC020A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0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317667" y="1520017"/>
            <a:ext cx="453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18274F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5" name="Picture 4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5187F82B-6654-4156-8AF2-3480D14F5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3" t="21433" r="8946" b="17981"/>
          <a:stretch/>
        </p:blipFill>
        <p:spPr>
          <a:xfrm>
            <a:off x="6482992" y="1692993"/>
            <a:ext cx="5541613" cy="3611599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E8F1C3A-EAD8-4DC1-B2DB-9FB4644AD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5E689F8-F8FB-4FA6-B839-E40E571280F7}"/>
              </a:ext>
            </a:extLst>
          </p:cNvPr>
          <p:cNvSpPr txBox="1">
            <a:spLocks/>
          </p:cNvSpPr>
          <p:nvPr/>
        </p:nvSpPr>
        <p:spPr>
          <a:xfrm>
            <a:off x="466071" y="405129"/>
            <a:ext cx="10515600" cy="8104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is being done?</a:t>
            </a:r>
            <a:endParaRPr lang="en-GB" sz="3600" b="1" dirty="0">
              <a:solidFill>
                <a:srgbClr val="18274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D15B88-B78F-4135-9DA6-50A83AD1F653}"/>
              </a:ext>
            </a:extLst>
          </p:cNvPr>
          <p:cNvSpPr txBox="1"/>
          <p:nvPr/>
        </p:nvSpPr>
        <p:spPr>
          <a:xfrm>
            <a:off x="466071" y="1215571"/>
            <a:ext cx="6016921" cy="445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Volunteers from </a:t>
            </a:r>
            <a:r>
              <a:rPr lang="en-US" sz="240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Caritas are </a:t>
            </a:r>
            <a:r>
              <a:rPr lang="en-US" sz="2400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already reaching families in need, especially women and children.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18274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Other Caritas agencies are supporting people who have fled Ukraine, who need food, water, shelter and help to continue their journeys.</a:t>
            </a:r>
            <a:endParaRPr lang="en-US" sz="2400" dirty="0">
              <a:solidFill>
                <a:srgbClr val="18274F"/>
              </a:solidFill>
              <a:latin typeface="Century Gothic" panose="020B0502020202020204" pitchFamily="34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2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626CA0A1-E97D-40DF-99A8-D2D3E4A3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AF5BAE-262A-48A1-8203-BFBFE042DE44}"/>
              </a:ext>
            </a:extLst>
          </p:cNvPr>
          <p:cNvSpPr txBox="1">
            <a:spLocks/>
          </p:cNvSpPr>
          <p:nvPr/>
        </p:nvSpPr>
        <p:spPr>
          <a:xfrm>
            <a:off x="466071" y="405129"/>
            <a:ext cx="10515600" cy="8104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Appeal</a:t>
            </a:r>
            <a:endParaRPr lang="en-GB" sz="3600" b="1" dirty="0">
              <a:solidFill>
                <a:srgbClr val="18274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3652B-4163-4424-B152-E53E6C9CD1D9}"/>
              </a:ext>
            </a:extLst>
          </p:cNvPr>
          <p:cNvSpPr txBox="1"/>
          <p:nvPr/>
        </p:nvSpPr>
        <p:spPr>
          <a:xfrm>
            <a:off x="466070" y="2225721"/>
            <a:ext cx="6016921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CAFOD has also launched an appeal, to reach even more people.</a:t>
            </a:r>
          </a:p>
        </p:txBody>
      </p:sp>
      <p:pic>
        <p:nvPicPr>
          <p:cNvPr id="17" name="Picture 16" descr="A person holding a baby&#10;&#10;Description automatically generated">
            <a:extLst>
              <a:ext uri="{FF2B5EF4-FFF2-40B4-BE49-F238E27FC236}">
                <a16:creationId xmlns:a16="http://schemas.microsoft.com/office/drawing/2014/main" id="{06BBF494-BD68-4E45-914A-00DF2286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5" r="1828"/>
          <a:stretch/>
        </p:blipFill>
        <p:spPr>
          <a:xfrm>
            <a:off x="6482991" y="1952602"/>
            <a:ext cx="5471467" cy="32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19FC35-4416-41D3-85E7-D9FAEAB77DE5}"/>
              </a:ext>
            </a:extLst>
          </p:cNvPr>
          <p:cNvSpPr txBox="1"/>
          <p:nvPr/>
        </p:nvSpPr>
        <p:spPr>
          <a:xfrm>
            <a:off x="574995" y="1560562"/>
            <a:ext cx="5065516" cy="1684115"/>
          </a:xfrm>
          <a:prstGeom prst="rect">
            <a:avLst/>
          </a:prstGeom>
          <a:solidFill>
            <a:srgbClr val="18274F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£10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could provide one person with essential hygiene supplies for a  month.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02593-E6C3-432F-BB71-8BD243CE390D}"/>
              </a:ext>
            </a:extLst>
          </p:cNvPr>
          <p:cNvSpPr txBox="1"/>
          <p:nvPr/>
        </p:nvSpPr>
        <p:spPr>
          <a:xfrm>
            <a:off x="574994" y="3588496"/>
            <a:ext cx="5065517" cy="1130118"/>
          </a:xfrm>
          <a:prstGeom prst="rect">
            <a:avLst/>
          </a:prstGeom>
          <a:solidFill>
            <a:srgbClr val="18274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£20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could provide emergency food for one person for a month.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31562-24E2-4273-8BEF-B4CB7CC022C2}"/>
              </a:ext>
            </a:extLst>
          </p:cNvPr>
          <p:cNvSpPr txBox="1"/>
          <p:nvPr/>
        </p:nvSpPr>
        <p:spPr>
          <a:xfrm>
            <a:off x="574996" y="5072708"/>
            <a:ext cx="5065515" cy="1130118"/>
          </a:xfrm>
          <a:prstGeom prst="rect">
            <a:avLst/>
          </a:prstGeom>
          <a:solidFill>
            <a:srgbClr val="18274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£50 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could provide blankets for ten people to keep them warm.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626CA0A1-E97D-40DF-99A8-D2D3E4A3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3AF5BAE-262A-48A1-8203-BFBFE042DE44}"/>
              </a:ext>
            </a:extLst>
          </p:cNvPr>
          <p:cNvSpPr txBox="1">
            <a:spLocks/>
          </p:cNvSpPr>
          <p:nvPr/>
        </p:nvSpPr>
        <p:spPr>
          <a:xfrm>
            <a:off x="466071" y="405129"/>
            <a:ext cx="10515600" cy="8104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8274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Appeal</a:t>
            </a:r>
            <a:endParaRPr lang="en-GB" sz="3600" b="1" dirty="0">
              <a:solidFill>
                <a:srgbClr val="18274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710716AB-425C-478E-8340-1767937768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69" y="1984771"/>
            <a:ext cx="5661746" cy="31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/>
          <a:stretch/>
        </p:blipFill>
        <p:spPr>
          <a:xfrm>
            <a:off x="1957" y="-46892"/>
            <a:ext cx="12190043" cy="6905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718" y="224546"/>
            <a:ext cx="1148502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prayer for Ukraine</a:t>
            </a:r>
          </a:p>
          <a:p>
            <a:endParaRPr lang="en-GB" sz="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Loving God,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pray for the people of Ukraine,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all those suffering or afraid,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that you will be close to them and protect them.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pray for world leaders,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compassion, strength and wisdom to guide their choices.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pray for the world, that in this moment of crisis,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we may reach out in solidarity to our sisters and brothers in need.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May we walk in your ways, so that peace and justice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become a reality for the people of Ukraine </a:t>
            </a: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 for all the world.</a:t>
            </a:r>
          </a:p>
          <a:p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Amen.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0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9092B2A-6663-4855-B757-7FE83BDE8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626">
            <a:off x="8467151" y="259296"/>
            <a:ext cx="3533469" cy="1006220"/>
          </a:xfrm>
          <a:prstGeom prst="rect">
            <a:avLst/>
          </a:prstGeom>
        </p:spPr>
      </p:pic>
      <p:pic>
        <p:nvPicPr>
          <p:cNvPr id="9" name="Picture 8" descr="A picture containing ground, outdoor, person&#10;&#10;Description automatically generated">
            <a:extLst>
              <a:ext uri="{FF2B5EF4-FFF2-40B4-BE49-F238E27FC236}">
                <a16:creationId xmlns:a16="http://schemas.microsoft.com/office/drawing/2014/main" id="{9D4A34EC-F6CE-43E3-A520-DDB816E45C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769" y="1984771"/>
            <a:ext cx="5661746" cy="31847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0E6469-1FD9-4997-A250-7D15F77F286D}"/>
              </a:ext>
            </a:extLst>
          </p:cNvPr>
          <p:cNvSpPr txBox="1"/>
          <p:nvPr/>
        </p:nvSpPr>
        <p:spPr>
          <a:xfrm>
            <a:off x="355485" y="2703491"/>
            <a:ext cx="63699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rgbClr val="1D2643"/>
                </a:solidFill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071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1443678EB4624EAD343469C95BA28E" ma:contentTypeVersion="2971" ma:contentTypeDescription="Create a new document." ma:contentTypeScope="" ma:versionID="7d79cb56a504e5988fb1c0e4095599aa">
  <xsd:schema xmlns:xsd="http://www.w3.org/2001/XMLSchema" xmlns:xs="http://www.w3.org/2001/XMLSchema" xmlns:p="http://schemas.microsoft.com/office/2006/metadata/properties" xmlns:ns2="04672002-f21f-4240-adfb-f0b653fb6fb5" xmlns:ns3="40ad13a3-75fb-48e8-8f62-37007e1b55bf" targetNamespace="http://schemas.microsoft.com/office/2006/metadata/properties" ma:root="true" ma:fieldsID="d79f4de61826f5e4836c3b917b4b900c" ns2:_="" ns3:_="">
    <xsd:import namespace="04672002-f21f-4240-adfb-f0b653fb6fb5"/>
    <xsd:import namespace="40ad13a3-75fb-48e8-8f62-37007e1b55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Channel_x0020_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d13a3-75fb-48e8-8f62-37007e1b55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Channel_x0020_" ma:index="13" nillable="true" ma:displayName="Channel " ma:format="Dropdown" ma:internalName="Channel_x0020_">
      <xsd:simpleType>
        <xsd:union memberTypes="dms:Text">
          <xsd:simpleType>
            <xsd:restriction base="dms:Choice">
              <xsd:enumeration value="Admin"/>
              <xsd:enumeration value="Fundraising Resources"/>
              <xsd:enumeration value="Digital"/>
              <xsd:enumeration value="Individuals"/>
              <xsd:enumeration value="Major Gifts (Donors, Trusts, Foundations etc.)"/>
              <xsd:enumeration value="Parish"/>
              <xsd:enumeration value="Prayer"/>
              <xsd:enumeration value="Press Releases"/>
              <xsd:enumeration value="Schools"/>
              <xsd:enumeration value="Thank You Letters"/>
            </xsd:restriction>
          </xsd:simpleType>
        </xsd:un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4672002-f21f-4240-adfb-f0b653fb6fb5">SZUU6KYVHK2A-32650978-21</_dlc_DocId>
    <_dlc_DocIdUrl xmlns="04672002-f21f-4240-adfb-f0b653fb6fb5">
      <Url>https://cafod365.sharepoint.com/sites/int/2018_700/_layouts/15/DocIdRedir.aspx?ID=SZUU6KYVHK2A-32650978-21</Url>
      <Description>SZUU6KYVHK2A-32650978-21</Description>
    </_dlc_DocIdUrl>
    <Channel_x0020_ xmlns="40ad13a3-75fb-48e8-8f62-37007e1b55bf">Schools</Channel_x0020_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9C4099-39B6-48B0-B0B7-A34E507A1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40ad13a3-75fb-48e8-8f62-37007e1b55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99C7D-B4CC-43B5-B203-3CF8CC6575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41D97B2-C4A6-48F8-AEF7-DFA231EAC72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4672002-f21f-4240-adfb-f0b653fb6fb5"/>
    <ds:schemaRef ds:uri="236a9a4b-a03c-46ba-8ec6-624c184acbc6"/>
    <ds:schemaRef ds:uri="http://purl.org/dc/terms/"/>
    <ds:schemaRef ds:uri="http://schemas.openxmlformats.org/package/2006/metadata/core-properties"/>
    <ds:schemaRef ds:uri="bdf04112-6931-4610-9724-cd62e91446a3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  <ds:schemaRef ds:uri="40ad13a3-75fb-48e8-8f62-37007e1b55bf"/>
  </ds:schemaRefs>
</ds:datastoreItem>
</file>

<file path=customXml/itemProps4.xml><?xml version="1.0" encoding="utf-8"?>
<ds:datastoreItem xmlns:ds="http://schemas.openxmlformats.org/officeDocument/2006/customXml" ds:itemID="{DE53D438-BD60-4514-A2FB-4A28E456BA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323</Words>
  <Application>Microsoft Office PowerPoint</Application>
  <PresentationFormat>Widescreen</PresentationFormat>
  <Paragraphs>48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Montserrat</vt:lpstr>
      <vt:lpstr>Office Theme</vt:lpstr>
      <vt:lpstr>PowerPoint Presentation</vt:lpstr>
      <vt:lpstr>What has happened?</vt:lpstr>
      <vt:lpstr>CAFOD is part of a global family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O'Brien</dc:creator>
  <cp:lastModifiedBy>Kathleen O'Brien</cp:lastModifiedBy>
  <cp:revision>6</cp:revision>
  <dcterms:created xsi:type="dcterms:W3CDTF">2019-03-20T17:08:08Z</dcterms:created>
  <dcterms:modified xsi:type="dcterms:W3CDTF">2022-03-21T15:39:04Z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0x0101006A1443678EB4624EAD343469C95BA28E</vt:lpwstr>
  </property>
  <property fmtid="{D5CDD505-2E9C-101B-9397-08002B2CF9AE}" pid="3" name="_dlc_DocIdItemGuid">
    <vt:lpwstr>280e2a7b-f600-4d73-b4cf-00c2c3729333</vt:lpwstr>
  </property>
  <property fmtid="{D5CDD505-2E9C-101B-9397-08002B2CF9AE}" pid="4" name="Channel">
    <vt:lpwstr>Schools</vt:lpwstr>
  </property>
</Properties>
</file>