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89" r:id="rId3"/>
    <p:sldId id="291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CA3B"/>
    <a:srgbClr val="1523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howGuides="1">
      <p:cViewPr varScale="1">
        <p:scale>
          <a:sx n="111" d="100"/>
          <a:sy n="111" d="100"/>
        </p:scale>
        <p:origin x="55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EDAE6-2CA8-4748-AB49-E1C309977F79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8DB2A-CEF5-104F-86F2-86AABCAC5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12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5366C-5F8C-42CA-9C4D-03125D9DB2B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848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5366C-5F8C-42CA-9C4D-03125D9DB2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21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5366C-5F8C-42CA-9C4D-03125D9DB2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59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5366C-5F8C-42CA-9C4D-03125D9DB2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35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5366C-5F8C-42CA-9C4D-03125D9DB2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304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5366C-5F8C-42CA-9C4D-03125D9DB2B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469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5366C-5F8C-42CA-9C4D-03125D9DB2B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450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5366C-5F8C-42CA-9C4D-03125D9DB2B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220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5366C-5F8C-42CA-9C4D-03125D9DB2B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26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5366C-5F8C-42CA-9C4D-03125D9DB2B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5366C-5F8C-42CA-9C4D-03125D9DB2B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52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5366C-5F8C-42CA-9C4D-03125D9DB2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241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5366C-5F8C-42CA-9C4D-03125D9DB2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32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5366C-5F8C-42CA-9C4D-03125D9DB2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47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5366C-5F8C-42CA-9C4D-03125D9DB2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26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5366C-5F8C-42CA-9C4D-03125D9DB2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69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5366C-5F8C-42CA-9C4D-03125D9DB2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09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5366C-5F8C-42CA-9C4D-03125D9DB2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18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7CB01-360B-DB94-9627-DA028545DA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8FAFDD-C265-2B59-1973-0576EF6D6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E6AFE-AB14-A526-B34A-B03463EF8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939-B828-D64A-8466-58793CA777A2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426F2-55D2-3329-0DE1-10BF9EEE9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AAD33-5598-7454-1A3F-F19C919CE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9B81-BAC7-694D-9A74-9A7742181D4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FB7C9F-9F27-A9EB-2C00-2B534FE09D40}"/>
              </a:ext>
            </a:extLst>
          </p:cNvPr>
          <p:cNvSpPr/>
          <p:nvPr userDrawn="1"/>
        </p:nvSpPr>
        <p:spPr>
          <a:xfrm>
            <a:off x="0" y="6274942"/>
            <a:ext cx="12192000" cy="583058"/>
          </a:xfrm>
          <a:prstGeom prst="rect">
            <a:avLst/>
          </a:prstGeom>
          <a:solidFill>
            <a:srgbClr val="1523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green and white text&#10;&#10;Description automatically generated">
            <a:extLst>
              <a:ext uri="{FF2B5EF4-FFF2-40B4-BE49-F238E27FC236}">
                <a16:creationId xmlns:a16="http://schemas.microsoft.com/office/drawing/2014/main" id="{D4444EE8-0A64-D6B6-DC26-654A036F7C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369" y="6302501"/>
            <a:ext cx="4187518" cy="527939"/>
          </a:xfrm>
          <a:prstGeom prst="rect">
            <a:avLst/>
          </a:prstGeom>
        </p:spPr>
      </p:pic>
      <p:pic>
        <p:nvPicPr>
          <p:cNvPr id="10" name="Picture 9" descr="A white circle with a black background&#10;&#10;Description automatically generated">
            <a:extLst>
              <a:ext uri="{FF2B5EF4-FFF2-40B4-BE49-F238E27FC236}">
                <a16:creationId xmlns:a16="http://schemas.microsoft.com/office/drawing/2014/main" id="{9F24D9DE-30D0-4747-7DE9-14D6C27DA6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85504" y="6333765"/>
            <a:ext cx="3038855" cy="46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40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7B17D-41D4-3695-66C2-2632AF942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798295-289E-8EEF-FB35-AC256422A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25DEA-A1A4-E7E4-63A3-551E170DB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939-B828-D64A-8466-58793CA777A2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0F820-1285-02FF-8CB5-82F9981B1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35A30-9AC1-16A2-F392-F0410C60E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9B81-BAC7-694D-9A74-9A774218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61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B8318B-1739-6ED6-529B-112023484E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57E7C2-CF84-7B0E-56C7-B696D66411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D99B3-EB19-32AE-B224-F72D62F68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939-B828-D64A-8466-58793CA777A2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ADA1F-8756-BB90-8B14-822B2DF39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AC2FA-E732-BB47-0147-8410BB63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9B81-BAC7-694D-9A74-9A774218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8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87268-DEEC-D0AA-6076-A789A5846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16618-8889-F497-7F70-8BAF881B8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4D088-DE29-8D66-F1C7-F85423698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939-B828-D64A-8466-58793CA777A2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C6937-46F6-FBB7-94ED-86B833614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1C0A6-177D-9FC4-DEC0-F2F986D98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9B81-BAC7-694D-9A74-9A774218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99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29FD0-391A-845E-DAEA-A34644D8D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150F7-18EE-7B1D-06CB-EE9F67E6F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E5897-BCDC-D956-18D1-62711B2CA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939-B828-D64A-8466-58793CA777A2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0B466-2DB2-0591-E2CC-7B5E65A0B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087FB-61C1-8836-F600-B10A09180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9B81-BAC7-694D-9A74-9A774218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24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7B137-0C8F-5CA2-1E3E-46B96E1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D17A0-6E0F-26AD-34D5-E879ACB364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472E13-25BD-00A6-CB35-615857B54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EF20B2-AFB0-36AA-1AD8-790111FB3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939-B828-D64A-8466-58793CA777A2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98AAE-7601-9A50-83C1-6445AF003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F795-CF59-8872-F5B5-B650CDC4E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9B81-BAC7-694D-9A74-9A774218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71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2D340-69C7-2A76-787A-38B85F318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F7C997-DF7E-B846-3FB2-E98A3A5CD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347EC-B360-3D17-D905-862E5EE8C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8BC3CD-0BF2-33B3-8647-531B2B8F15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D72AA9-7D27-E7B9-C611-5C698E079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3B1235-551B-B73E-E063-2E8F637BB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939-B828-D64A-8466-58793CA777A2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490BFA-45D8-3A6C-1D2F-558B5641B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433C1E-9D76-297E-4CA7-6FB5098D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9B81-BAC7-694D-9A74-9A774218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42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B5804-0F00-B045-B7CF-35B740716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18F732-303C-4FE6-033D-00A1FDA35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939-B828-D64A-8466-58793CA777A2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D17D3-BE25-F053-AF5C-A577BF235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2A2724-3C96-1DA6-0AC7-197686E3C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9B81-BAC7-694D-9A74-9A774218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22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FFCE95-5CA9-F939-D4E4-845462C36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939-B828-D64A-8466-58793CA777A2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1011C3-BBD5-95BA-E075-56C0A7811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6DA61A-E2DD-88F0-4CD6-8699CC0B9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9B81-BAC7-694D-9A74-9A774218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06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5B3C0-2FDB-C144-E4FC-2C7E4A4C9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DF1D4-9746-8CF5-338A-1036E4AF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477B28-4DCF-D14E-C9D7-5AE743DC27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12ABE-DD25-1F26-B4F8-85B37110B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939-B828-D64A-8466-58793CA777A2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1B7CF1-3434-488E-4C72-326DE5EA2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55CF33-400D-3D6E-4714-19BF4618C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9B81-BAC7-694D-9A74-9A774218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92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31104-CC2E-4969-E77A-4F3E13E2B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DCEC26-AB7A-ABDD-7B4E-DA4F9A9127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1CBDCC-DFD3-542B-B2BB-B7D7486D0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8328F9-05F0-721F-8F1A-82CD04F07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939-B828-D64A-8466-58793CA777A2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BE3E0A-5C71-3D2F-3EAE-76F52FDC9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BE9954-9775-F5EA-B57C-88E953C82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9B81-BAC7-694D-9A74-9A774218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7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90F5E5-9DB8-2CA4-544C-754CC191D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1C82F-3D95-DC46-AB3A-DD5217A61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FBAF8-3F83-1A79-AFFA-6525FE343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16939-B828-D64A-8466-58793CA777A2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0BF36-FE10-D938-D940-580D0B213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6477A-ACD1-13DA-5CC9-402C63D742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69B81-BAC7-694D-9A74-9A774218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1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3EA337B-B140-6EC3-5ADE-AF62AF6B5816}"/>
              </a:ext>
            </a:extLst>
          </p:cNvPr>
          <p:cNvSpPr/>
          <p:nvPr/>
        </p:nvSpPr>
        <p:spPr>
          <a:xfrm>
            <a:off x="0" y="0"/>
            <a:ext cx="12192000" cy="1404226"/>
          </a:xfrm>
          <a:prstGeom prst="rect">
            <a:avLst/>
          </a:prstGeom>
          <a:solidFill>
            <a:srgbClr val="1523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cartoon animals&#10;&#10;Description automatically generated">
            <a:extLst>
              <a:ext uri="{FF2B5EF4-FFF2-40B4-BE49-F238E27FC236}">
                <a16:creationId xmlns:a16="http://schemas.microsoft.com/office/drawing/2014/main" id="{C9B1D4A2-F240-38EA-0B1D-CE3CEEB48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098" y="825843"/>
            <a:ext cx="6126892" cy="61268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CEA88C-8FC5-8641-2926-7B1E0864CE0B}"/>
              </a:ext>
            </a:extLst>
          </p:cNvPr>
          <p:cNvSpPr txBox="1"/>
          <p:nvPr/>
        </p:nvSpPr>
        <p:spPr>
          <a:xfrm>
            <a:off x="364614" y="2139166"/>
            <a:ext cx="49198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52345"/>
                </a:solidFill>
                <a:latin typeface="Century Gothic" panose="020B0502020202020204" pitchFamily="34" charset="0"/>
              </a:rPr>
              <a:t>Catholic Social Teaching </a:t>
            </a:r>
          </a:p>
          <a:p>
            <a:r>
              <a:rPr lang="en-US" sz="3600" dirty="0">
                <a:solidFill>
                  <a:srgbClr val="152345"/>
                </a:solidFill>
                <a:latin typeface="Century Gothic" panose="020B0502020202020204" pitchFamily="34" charset="0"/>
              </a:rPr>
              <a:t>prayers for Primary schools</a:t>
            </a:r>
            <a:endParaRPr lang="en-GB" sz="4800" dirty="0">
              <a:solidFill>
                <a:srgbClr val="152345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10" descr="A logo with a green cross&#10;&#10;Description automatically generated">
            <a:extLst>
              <a:ext uri="{FF2B5EF4-FFF2-40B4-BE49-F238E27FC236}">
                <a16:creationId xmlns:a16="http://schemas.microsoft.com/office/drawing/2014/main" id="{E543BCAB-DC95-C2C0-C158-BFEB4F679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65338"/>
            <a:ext cx="3025931" cy="1404227"/>
          </a:xfrm>
          <a:prstGeom prst="rect">
            <a:avLst/>
          </a:prstGeom>
        </p:spPr>
      </p:pic>
      <p:pic>
        <p:nvPicPr>
          <p:cNvPr id="15" name="Picture 14" descr="A green and black text&#10;&#10;Description automatically generated">
            <a:extLst>
              <a:ext uri="{FF2B5EF4-FFF2-40B4-BE49-F238E27FC236}">
                <a16:creationId xmlns:a16="http://schemas.microsoft.com/office/drawing/2014/main" id="{073CF0C1-A50D-0304-2064-4498DBD0DC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010" y="0"/>
            <a:ext cx="10935278" cy="140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80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>
            <a:extLst>
              <a:ext uri="{FF2B5EF4-FFF2-40B4-BE49-F238E27FC236}">
                <a16:creationId xmlns:a16="http://schemas.microsoft.com/office/drawing/2014/main" id="{89B876DE-14C4-704D-3071-993DEFEB1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68" y="851750"/>
            <a:ext cx="6095999" cy="458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latin typeface="Century Gothic" panose="020B0502020202020204" pitchFamily="34" charset="0"/>
              </a:rPr>
              <a:t>We believe in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6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caring for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6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God’s gifts</a:t>
            </a:r>
            <a:endParaRPr kumimoji="0" lang="en-US" altLang="en-US" sz="6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rgbClr val="98CA3B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98CA3B"/>
                </a:solidFill>
                <a:effectLst/>
                <a:latin typeface="Century Gothic" panose="020B0502020202020204" pitchFamily="34" charset="0"/>
              </a:rPr>
              <a:t>Stewardship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 descr="A cartoon of a sloth&#10;&#10;Description automatically generated">
            <a:extLst>
              <a:ext uri="{FF2B5EF4-FFF2-40B4-BE49-F238E27FC236}">
                <a16:creationId xmlns:a16="http://schemas.microsoft.com/office/drawing/2014/main" id="{1991D817-D29E-0278-C3D0-34CC7F274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6480" y="400955"/>
            <a:ext cx="3564128" cy="538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564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89AB75F-1EE3-4A3A-91ED-9764B54590F7}"/>
              </a:ext>
            </a:extLst>
          </p:cNvPr>
          <p:cNvSpPr txBox="1"/>
          <p:nvPr/>
        </p:nvSpPr>
        <p:spPr>
          <a:xfrm>
            <a:off x="440871" y="907732"/>
            <a:ext cx="5655130" cy="460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Loving God, </a:t>
            </a:r>
          </a:p>
          <a:p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We believe that the world is for everyone.</a:t>
            </a:r>
          </a:p>
          <a:p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We thank you for the gift of Creation.</a:t>
            </a:r>
          </a:p>
          <a:p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Help us to take care of the planet and all people who live on it.</a:t>
            </a:r>
          </a:p>
          <a:p>
            <a:endParaRPr lang="en-AU" sz="25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Lord in your mercy</a:t>
            </a:r>
          </a:p>
          <a:p>
            <a:r>
              <a:rPr lang="en-NZ" sz="2500" b="1" dirty="0">
                <a:latin typeface="Century Gothic" panose="020B0502020202020204" pitchFamily="34" charset="0"/>
                <a:cs typeface="Calibri" panose="020F0502020204030204" pitchFamily="34" charset="0"/>
              </a:rPr>
              <a:t>Hear our prayer</a:t>
            </a:r>
          </a:p>
          <a:p>
            <a:endParaRPr lang="en-AU" sz="25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endParaRPr lang="en-AU" sz="18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cartoon of a sloth&#10;&#10;Description automatically generated">
            <a:extLst>
              <a:ext uri="{FF2B5EF4-FFF2-40B4-BE49-F238E27FC236}">
                <a16:creationId xmlns:a16="http://schemas.microsoft.com/office/drawing/2014/main" id="{57BA77C7-C631-12DF-BC00-D3AE26D4E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6480" y="534717"/>
            <a:ext cx="3127705" cy="4728210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EB39FEC1-AE41-D24D-06FE-D80280388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6484" y="5262927"/>
            <a:ext cx="5720444" cy="123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Caring for God’s gifts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98CA3B"/>
                </a:solidFill>
                <a:effectLst/>
                <a:latin typeface="Century Gothic" panose="020B0502020202020204" pitchFamily="34" charset="0"/>
              </a:rPr>
              <a:t>Stewardship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052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>
            <a:extLst>
              <a:ext uri="{FF2B5EF4-FFF2-40B4-BE49-F238E27FC236}">
                <a16:creationId xmlns:a16="http://schemas.microsoft.com/office/drawing/2014/main" id="{6DCACD77-5633-A64F-5F16-98A1D48B5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68" y="851750"/>
            <a:ext cx="6095999" cy="458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latin typeface="Century Gothic" panose="020B0502020202020204" pitchFamily="34" charset="0"/>
              </a:rPr>
              <a:t>We believe in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6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putting people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in most need first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rgbClr val="98CA3B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98CA3B"/>
                </a:solidFill>
                <a:effectLst/>
                <a:latin typeface="Century Gothic" panose="020B0502020202020204" pitchFamily="34" charset="0"/>
              </a:rPr>
              <a:t>Option for the Poor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 descr="A cartoon of a bird with a white shirt&#10;&#10;Description automatically generated">
            <a:extLst>
              <a:ext uri="{FF2B5EF4-FFF2-40B4-BE49-F238E27FC236}">
                <a16:creationId xmlns:a16="http://schemas.microsoft.com/office/drawing/2014/main" id="{AFFEB23D-18DB-A53E-1529-0AEFAFB43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3422" y="467591"/>
            <a:ext cx="3781298" cy="542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68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89AB75F-1EE3-4A3A-91ED-9764B54590F7}"/>
              </a:ext>
            </a:extLst>
          </p:cNvPr>
          <p:cNvSpPr txBox="1"/>
          <p:nvPr/>
        </p:nvSpPr>
        <p:spPr>
          <a:xfrm>
            <a:off x="530679" y="1114451"/>
            <a:ext cx="5565322" cy="398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Loving God, </a:t>
            </a:r>
          </a:p>
          <a:p>
            <a:pPr>
              <a:spcBef>
                <a:spcPts val="600"/>
              </a:spcBef>
            </a:pPr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We believe that when we serve the poor we serve you.</a:t>
            </a:r>
          </a:p>
          <a:p>
            <a:pPr>
              <a:spcBef>
                <a:spcPts val="600"/>
              </a:spcBef>
            </a:pPr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Help us to take special care of those people most in need.</a:t>
            </a:r>
          </a:p>
          <a:p>
            <a:endParaRPr lang="en-AU" sz="25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Lord in your mercy</a:t>
            </a:r>
          </a:p>
          <a:p>
            <a:r>
              <a:rPr lang="en-NZ" sz="2500" b="1" dirty="0">
                <a:latin typeface="Century Gothic" panose="020B0502020202020204" pitchFamily="34" charset="0"/>
                <a:cs typeface="Calibri" panose="020F0502020204030204" pitchFamily="34" charset="0"/>
              </a:rPr>
              <a:t>Hear our prayer</a:t>
            </a:r>
          </a:p>
          <a:p>
            <a:endParaRPr lang="en-AU" sz="25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endParaRPr lang="en-AU" sz="18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cartoon of a bird with a white shirt&#10;&#10;Description automatically generated">
            <a:extLst>
              <a:ext uri="{FF2B5EF4-FFF2-40B4-BE49-F238E27FC236}">
                <a16:creationId xmlns:a16="http://schemas.microsoft.com/office/drawing/2014/main" id="{5578BBFB-08B2-73F2-3462-E3E639DB0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8567" y="257196"/>
            <a:ext cx="3020132" cy="4335171"/>
          </a:xfrm>
          <a:prstGeom prst="rect">
            <a:avLst/>
          </a:prstGeom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FEF64D70-AC62-377C-B850-246EEBD93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3332" y="4592367"/>
            <a:ext cx="5720444" cy="123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200" kern="140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Putting people </a:t>
            </a:r>
            <a:br>
              <a:rPr lang="en-GB" sz="3200" kern="14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GB" sz="3200" kern="140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in most need first</a:t>
            </a:r>
            <a:endParaRPr lang="en-GB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98CA3B"/>
                </a:solidFill>
                <a:effectLst/>
                <a:latin typeface="Century Gothic" panose="020B0502020202020204" pitchFamily="34" charset="0"/>
              </a:rPr>
              <a:t>Option fo</a:t>
            </a:r>
            <a:r>
              <a:rPr lang="en-US" altLang="en-US" sz="2200" b="1" dirty="0">
                <a:solidFill>
                  <a:srgbClr val="98CA3B"/>
                </a:solidFill>
                <a:latin typeface="Century Gothic" panose="020B0502020202020204" pitchFamily="34" charset="0"/>
              </a:rPr>
              <a:t>r the Poor</a:t>
            </a:r>
            <a:endParaRPr kumimoji="0" lang="en-US" altLang="en-US" sz="2200" b="1" i="0" u="none" strike="noStrike" cap="none" normalizeH="0" baseline="0" dirty="0">
              <a:ln>
                <a:noFill/>
              </a:ln>
              <a:solidFill>
                <a:srgbClr val="98CA3B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662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toon bear wearing a white shirt&#10;&#10;Description automatically generated">
            <a:extLst>
              <a:ext uri="{FF2B5EF4-FFF2-40B4-BE49-F238E27FC236}">
                <a16:creationId xmlns:a16="http://schemas.microsoft.com/office/drawing/2014/main" id="{53A93CAA-4783-FE33-5C63-D96CBC059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190" y="463296"/>
            <a:ext cx="3749802" cy="5356860"/>
          </a:xfrm>
          <a:prstGeom prst="rect">
            <a:avLst/>
          </a:prstGeom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09AD565D-D6D9-946E-72DA-3C129CF9F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68" y="851750"/>
            <a:ext cx="6095999" cy="458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latin typeface="Century Gothic" panose="020B0502020202020204" pitchFamily="34" charset="0"/>
              </a:rPr>
              <a:t>We believe in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6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showing we care</a:t>
            </a:r>
            <a:endParaRPr kumimoji="0" lang="en-US" altLang="en-US" sz="6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rgbClr val="98CA3B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200" b="1" dirty="0">
                <a:solidFill>
                  <a:srgbClr val="98CA3B"/>
                </a:solidFill>
                <a:latin typeface="Century Gothic" panose="020B0502020202020204" pitchFamily="34" charset="0"/>
              </a:rPr>
              <a:t>Solidarity</a:t>
            </a:r>
            <a:endParaRPr kumimoji="0" lang="en-US" altLang="en-US" sz="2200" b="1" i="0" u="none" strike="noStrike" cap="none" normalizeH="0" baseline="0" dirty="0">
              <a:ln>
                <a:noFill/>
              </a:ln>
              <a:solidFill>
                <a:srgbClr val="98CA3B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686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89AB75F-1EE3-4A3A-91ED-9764B54590F7}"/>
              </a:ext>
            </a:extLst>
          </p:cNvPr>
          <p:cNvSpPr txBox="1"/>
          <p:nvPr/>
        </p:nvSpPr>
        <p:spPr>
          <a:xfrm>
            <a:off x="473529" y="1128370"/>
            <a:ext cx="5622471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Loving God, </a:t>
            </a:r>
          </a:p>
          <a:p>
            <a:pPr>
              <a:spcBef>
                <a:spcPts val="600"/>
              </a:spcBef>
            </a:pPr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We believe that we are one big human family.</a:t>
            </a:r>
          </a:p>
          <a:p>
            <a:pPr>
              <a:spcBef>
                <a:spcPts val="600"/>
              </a:spcBef>
            </a:pPr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Help us to reach out to people who are suffering or sad, showing them the love you have shown</a:t>
            </a:r>
          </a:p>
          <a:p>
            <a:pPr>
              <a:spcBef>
                <a:spcPts val="600"/>
              </a:spcBef>
            </a:pPr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to us.</a:t>
            </a:r>
          </a:p>
          <a:p>
            <a:endParaRPr lang="en-AU" sz="25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Lord in your mercy</a:t>
            </a:r>
          </a:p>
          <a:p>
            <a:r>
              <a:rPr lang="en-NZ" sz="2500" b="1" dirty="0">
                <a:latin typeface="Century Gothic" panose="020B0502020202020204" pitchFamily="34" charset="0"/>
                <a:cs typeface="Calibri" panose="020F0502020204030204" pitchFamily="34" charset="0"/>
              </a:rPr>
              <a:t>Hear our prayer</a:t>
            </a:r>
          </a:p>
          <a:p>
            <a:endParaRPr lang="en-AU" sz="25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endParaRPr lang="en-AU" sz="18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 descr="A cartoon bear wearing a white shirt&#10;&#10;Description automatically generated">
            <a:extLst>
              <a:ext uri="{FF2B5EF4-FFF2-40B4-BE49-F238E27FC236}">
                <a16:creationId xmlns:a16="http://schemas.microsoft.com/office/drawing/2014/main" id="{DB746709-6FEE-0857-5809-8403C7EBE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1147" y="816864"/>
            <a:ext cx="3058516" cy="4369308"/>
          </a:xfrm>
          <a:prstGeom prst="rect">
            <a:avLst/>
          </a:prstGeom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806842AD-300C-971D-51C2-77DFB60EF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6484" y="5262927"/>
            <a:ext cx="5720444" cy="123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Showing we care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98CA3B"/>
                </a:solidFill>
                <a:effectLst/>
                <a:latin typeface="Century Gothic" panose="020B0502020202020204" pitchFamily="34" charset="0"/>
              </a:rPr>
              <a:t>Solidarity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731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AC728875-7EEB-4876-AF32-0A2F9F96D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5889" y="2184854"/>
            <a:ext cx="2335213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 descr="A dolphin with a white shirt&#10;&#10;Description automatically generated">
            <a:extLst>
              <a:ext uri="{FF2B5EF4-FFF2-40B4-BE49-F238E27FC236}">
                <a16:creationId xmlns:a16="http://schemas.microsoft.com/office/drawing/2014/main" id="{576E8357-D03B-7946-D12D-FCA6665D0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721" y="1187650"/>
            <a:ext cx="4965700" cy="3975100"/>
          </a:xfrm>
          <a:prstGeom prst="rect">
            <a:avLst/>
          </a:prstGeom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AED448E6-B217-622E-0CA2-1F0FD68BE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68" y="851750"/>
            <a:ext cx="6095999" cy="458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latin typeface="Century Gothic" panose="020B0502020202020204" pitchFamily="34" charset="0"/>
              </a:rPr>
              <a:t>We believe in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6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sharing fairly</a:t>
            </a:r>
            <a:endParaRPr kumimoji="0" lang="en-US" altLang="en-US" sz="6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rgbClr val="98CA3B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200" b="1" dirty="0">
                <a:solidFill>
                  <a:srgbClr val="98CA3B"/>
                </a:solidFill>
                <a:latin typeface="Century Gothic" panose="020B0502020202020204" pitchFamily="34" charset="0"/>
              </a:rPr>
              <a:t>Distributive Justice</a:t>
            </a:r>
            <a:endParaRPr kumimoji="0" lang="en-US" altLang="en-US" sz="2200" b="1" i="0" u="none" strike="noStrike" cap="none" normalizeH="0" baseline="0" dirty="0">
              <a:ln>
                <a:noFill/>
              </a:ln>
              <a:solidFill>
                <a:srgbClr val="98CA3B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305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89AB75F-1EE3-4A3A-91ED-9764B54590F7}"/>
              </a:ext>
            </a:extLst>
          </p:cNvPr>
          <p:cNvSpPr txBox="1"/>
          <p:nvPr/>
        </p:nvSpPr>
        <p:spPr>
          <a:xfrm>
            <a:off x="408215" y="1020141"/>
            <a:ext cx="5687786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Loving God, </a:t>
            </a:r>
          </a:p>
          <a:p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We believe that the gifts of the world should be shared fairly.</a:t>
            </a:r>
          </a:p>
          <a:p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Help us to always be grateful for what we have and share generously with others.</a:t>
            </a:r>
          </a:p>
          <a:p>
            <a:endParaRPr lang="en-AU" sz="25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Lord in your mercy</a:t>
            </a:r>
          </a:p>
          <a:p>
            <a:r>
              <a:rPr lang="en-NZ" sz="2500" b="1" dirty="0">
                <a:latin typeface="Century Gothic" panose="020B0502020202020204" pitchFamily="34" charset="0"/>
                <a:cs typeface="Calibri" panose="020F0502020204030204" pitchFamily="34" charset="0"/>
              </a:rPr>
              <a:t>Hear our prayer</a:t>
            </a:r>
          </a:p>
          <a:p>
            <a:endParaRPr lang="en-AU" sz="25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endParaRPr lang="en-AU" sz="18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68240312-AC00-9CDA-8E58-CEB8C4795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6484" y="5262927"/>
            <a:ext cx="5720444" cy="123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Sharing fairly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98CA3B"/>
                </a:solidFill>
                <a:effectLst/>
                <a:latin typeface="Century Gothic" panose="020B0502020202020204" pitchFamily="34" charset="0"/>
              </a:rPr>
              <a:t>Distributive Justice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 descr="A dolphin with a white shirt&#10;&#10;Description automatically generated">
            <a:extLst>
              <a:ext uri="{FF2B5EF4-FFF2-40B4-BE49-F238E27FC236}">
                <a16:creationId xmlns:a16="http://schemas.microsoft.com/office/drawing/2014/main" id="{E298B74B-813A-3B9B-F8FA-639A59867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721" y="1187650"/>
            <a:ext cx="4965700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610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AC728875-7EEB-4876-AF32-0A2F9F96D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5889" y="2184854"/>
            <a:ext cx="2335213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 descr="A cartoon of a bird&#10;&#10;Description automatically generated">
            <a:extLst>
              <a:ext uri="{FF2B5EF4-FFF2-40B4-BE49-F238E27FC236}">
                <a16:creationId xmlns:a16="http://schemas.microsoft.com/office/drawing/2014/main" id="{FBEB1A73-5B15-C554-DFCF-BD55C0110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898" y="486101"/>
            <a:ext cx="4789389" cy="5224788"/>
          </a:xfrm>
          <a:prstGeom prst="rect">
            <a:avLst/>
          </a:prstGeom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354C0F67-2AA0-D458-F187-D4F40143E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68" y="851750"/>
            <a:ext cx="6095999" cy="458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latin typeface="Century Gothic" panose="020B0502020202020204" pitchFamily="34" charset="0"/>
              </a:rPr>
              <a:t>We believe in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6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being peacemakers</a:t>
            </a:r>
            <a:endParaRPr kumimoji="0" lang="en-US" altLang="en-US" sz="6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rgbClr val="98CA3B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98CA3B"/>
                </a:solidFill>
                <a:effectLst/>
                <a:latin typeface="Century Gothic" panose="020B0502020202020204" pitchFamily="34" charset="0"/>
              </a:rPr>
              <a:t>Promoting Peace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169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89AB75F-1EE3-4A3A-91ED-9764B54590F7}"/>
              </a:ext>
            </a:extLst>
          </p:cNvPr>
          <p:cNvSpPr txBox="1"/>
          <p:nvPr/>
        </p:nvSpPr>
        <p:spPr>
          <a:xfrm>
            <a:off x="391886" y="1320730"/>
            <a:ext cx="5704115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Loving God, </a:t>
            </a:r>
          </a:p>
          <a:p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We believe you want to bring your peace to </a:t>
            </a:r>
            <a:r>
              <a:rPr lang="en-GB" sz="2500" dirty="0">
                <a:latin typeface="Century Gothic" panose="020B0502020202020204" pitchFamily="34" charset="0"/>
              </a:rPr>
              <a:t>our homes, our communities and our world.</a:t>
            </a:r>
            <a:endParaRPr lang="en-AU" sz="25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r>
              <a:rPr lang="en-GB" sz="2500" dirty="0">
                <a:latin typeface="Century Gothic" panose="020B0502020202020204" pitchFamily="34" charset="0"/>
              </a:rPr>
              <a:t>Help us to be peacemakers, listening to and loving each other.</a:t>
            </a:r>
          </a:p>
          <a:p>
            <a:endParaRPr lang="en-GB" sz="25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Lord in your mercy</a:t>
            </a:r>
          </a:p>
          <a:p>
            <a:r>
              <a:rPr lang="en-NZ" sz="2500" b="1" dirty="0">
                <a:latin typeface="Century Gothic" panose="020B0502020202020204" pitchFamily="34" charset="0"/>
                <a:cs typeface="Calibri" panose="020F0502020204030204" pitchFamily="34" charset="0"/>
              </a:rPr>
              <a:t>Hear our prayer</a:t>
            </a:r>
          </a:p>
          <a:p>
            <a:endParaRPr lang="en-AU" sz="25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endParaRPr lang="en-AU" sz="18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6EF264E5-1281-4AE3-A03F-3DEE68F06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3275" y="1079274"/>
            <a:ext cx="284162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C3EFB735-4184-EE1C-8A64-EEB5205A4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6484" y="5262927"/>
            <a:ext cx="5720444" cy="123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Being peacemakers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98CA3B"/>
                </a:solidFill>
                <a:effectLst/>
                <a:latin typeface="Century Gothic" panose="020B0502020202020204" pitchFamily="34" charset="0"/>
              </a:rPr>
              <a:t>Promoting Peace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 descr="A cartoon of a bird&#10;&#10;Description automatically generated">
            <a:extLst>
              <a:ext uri="{FF2B5EF4-FFF2-40B4-BE49-F238E27FC236}">
                <a16:creationId xmlns:a16="http://schemas.microsoft.com/office/drawing/2014/main" id="{609D4623-E3B0-0E46-510C-45D5E3F15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3389" y="755903"/>
            <a:ext cx="3972094" cy="433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42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artoon of a dog wearing a white shirt&#10;&#10;Description automatically generated">
            <a:extLst>
              <a:ext uri="{FF2B5EF4-FFF2-40B4-BE49-F238E27FC236}">
                <a16:creationId xmlns:a16="http://schemas.microsoft.com/office/drawing/2014/main" id="{3993BE89-329D-6DF9-BC2C-C5F5529F7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5760" y="256031"/>
            <a:ext cx="2904236" cy="5693453"/>
          </a:xfrm>
          <a:prstGeom prst="rect">
            <a:avLst/>
          </a:prstGeom>
        </p:spPr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id="{D6936F6A-BE53-DD87-1D52-58226A6D0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68" y="851750"/>
            <a:ext cx="6095999" cy="458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latin typeface="Century Gothic" panose="020B0502020202020204" pitchFamily="34" charset="0"/>
              </a:rPr>
              <a:t>We believe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6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everyone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is special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rgbClr val="98CA3B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98CA3B"/>
                </a:solidFill>
                <a:effectLst/>
                <a:latin typeface="Century Gothic" panose="020B0502020202020204" pitchFamily="34" charset="0"/>
              </a:rPr>
              <a:t>Human Dignity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659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89AB75F-1EE3-4A3A-91ED-9764B54590F7}"/>
              </a:ext>
            </a:extLst>
          </p:cNvPr>
          <p:cNvSpPr txBox="1"/>
          <p:nvPr/>
        </p:nvSpPr>
        <p:spPr>
          <a:xfrm>
            <a:off x="378095" y="861741"/>
            <a:ext cx="5687787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Loving God, </a:t>
            </a:r>
          </a:p>
          <a:p>
            <a:pPr>
              <a:spcBef>
                <a:spcPts val="600"/>
              </a:spcBef>
            </a:pPr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We believe that each person is special because God made us all. </a:t>
            </a:r>
          </a:p>
          <a:p>
            <a:pPr>
              <a:spcBef>
                <a:spcPts val="600"/>
              </a:spcBef>
            </a:pPr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Help us try to make sure all people are treated with respect and have what they need because God made them too.</a:t>
            </a:r>
          </a:p>
          <a:p>
            <a:endParaRPr lang="en-AU" sz="25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Lord in your mercy</a:t>
            </a:r>
          </a:p>
          <a:p>
            <a:r>
              <a:rPr lang="en-NZ" sz="2800" b="1" dirty="0">
                <a:latin typeface="Century Gothic" panose="020B0502020202020204" pitchFamily="34" charset="0"/>
                <a:cs typeface="Calibri" panose="020F0502020204030204" pitchFamily="34" charset="0"/>
              </a:rPr>
              <a:t>Hear our prayer</a:t>
            </a:r>
          </a:p>
          <a:p>
            <a:endParaRPr lang="en-AU" sz="25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endParaRPr lang="en-AU" sz="18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17EBE651-4EAE-4F45-9A4B-16A1C1AD3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1971" y="5262927"/>
            <a:ext cx="5131934" cy="123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Everyone is special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98CA3B"/>
                </a:solidFill>
                <a:effectLst/>
                <a:latin typeface="Century Gothic" panose="020B0502020202020204" pitchFamily="34" charset="0"/>
              </a:rPr>
              <a:t>Human Dignity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 descr="A cartoon of a dog wearing a white shirt&#10;&#10;Description automatically generated">
            <a:extLst>
              <a:ext uri="{FF2B5EF4-FFF2-40B4-BE49-F238E27FC236}">
                <a16:creationId xmlns:a16="http://schemas.microsoft.com/office/drawing/2014/main" id="{5DEEB369-4306-062C-6F25-3967F6332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0144" y="355690"/>
            <a:ext cx="2449155" cy="480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676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artoon giraffe wearing a white shirt&#10;&#10;Description automatically generated">
            <a:extLst>
              <a:ext uri="{FF2B5EF4-FFF2-40B4-BE49-F238E27FC236}">
                <a16:creationId xmlns:a16="http://schemas.microsoft.com/office/drawing/2014/main" id="{36A122F8-FBCA-3F59-55A4-176B24F16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680" y="193870"/>
            <a:ext cx="3137916" cy="5902271"/>
          </a:xfrm>
          <a:prstGeom prst="rect">
            <a:avLst/>
          </a:prstGeom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659D4B65-1361-247F-4ED6-55D006E24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68" y="851750"/>
            <a:ext cx="6095999" cy="458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latin typeface="Century Gothic" panose="020B0502020202020204" pitchFamily="34" charset="0"/>
              </a:rPr>
              <a:t>We believe in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thinking of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6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everyone</a:t>
            </a:r>
            <a:endParaRPr kumimoji="0" lang="en-US" altLang="en-US" sz="6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rgbClr val="98CA3B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98CA3B"/>
                </a:solidFill>
                <a:effectLst/>
                <a:latin typeface="Century Gothic" panose="020B0502020202020204" pitchFamily="34" charset="0"/>
              </a:rPr>
              <a:t>The Common Good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689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89AB75F-1EE3-4A3A-91ED-9764B54590F7}"/>
              </a:ext>
            </a:extLst>
          </p:cNvPr>
          <p:cNvSpPr txBox="1"/>
          <p:nvPr/>
        </p:nvSpPr>
        <p:spPr>
          <a:xfrm>
            <a:off x="391886" y="1008046"/>
            <a:ext cx="5704114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Loving God, </a:t>
            </a:r>
          </a:p>
          <a:p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We believe that we are all brothers and sisters.</a:t>
            </a:r>
          </a:p>
          <a:p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Help us to think about what is good for everyone, not just ourselves.</a:t>
            </a:r>
          </a:p>
          <a:p>
            <a:endParaRPr lang="en-AU" sz="25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Lord in your mercy</a:t>
            </a:r>
          </a:p>
          <a:p>
            <a:r>
              <a:rPr lang="en-NZ" sz="2800" b="1" dirty="0">
                <a:latin typeface="Century Gothic" panose="020B0502020202020204" pitchFamily="34" charset="0"/>
                <a:cs typeface="Calibri" panose="020F0502020204030204" pitchFamily="34" charset="0"/>
              </a:rPr>
              <a:t>Hear our prayer</a:t>
            </a:r>
          </a:p>
          <a:p>
            <a:endParaRPr lang="en-AU" sz="25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endParaRPr lang="en-AU" sz="18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 descr="A cartoon giraffe wearing a white shirt&#10;&#10;Description automatically generated">
            <a:extLst>
              <a:ext uri="{FF2B5EF4-FFF2-40B4-BE49-F238E27FC236}">
                <a16:creationId xmlns:a16="http://schemas.microsoft.com/office/drawing/2014/main" id="{E364C1CC-4F14-E113-B1F4-58C970379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4528" y="830607"/>
            <a:ext cx="2404831" cy="4523373"/>
          </a:xfrm>
          <a:prstGeom prst="rect">
            <a:avLst/>
          </a:prstGeom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C03D2520-5677-DDA9-77F2-0B248878F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1971" y="5262927"/>
            <a:ext cx="5131934" cy="123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Thinking of </a:t>
            </a:r>
            <a:r>
              <a:rPr lang="en-US" altLang="en-US" sz="3200" dirty="0">
                <a:solidFill>
                  <a:srgbClr val="000000"/>
                </a:solidFill>
                <a:latin typeface="Century Gothic" panose="020B0502020202020204" pitchFamily="34" charset="0"/>
              </a:rPr>
              <a:t>e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veryone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98CA3B"/>
                </a:solidFill>
                <a:effectLst/>
                <a:latin typeface="Century Gothic" panose="020B0502020202020204" pitchFamily="34" charset="0"/>
              </a:rPr>
              <a:t>The Common Good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913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artoon of a penguin wearing a white shirt&#10;&#10;Description automatically generated">
            <a:extLst>
              <a:ext uri="{FF2B5EF4-FFF2-40B4-BE49-F238E27FC236}">
                <a16:creationId xmlns:a16="http://schemas.microsoft.com/office/drawing/2014/main" id="{3789C5BE-E647-AC72-2FFE-1BA3B4839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986" y="415780"/>
            <a:ext cx="3797701" cy="5666411"/>
          </a:xfrm>
          <a:prstGeom prst="rect">
            <a:avLst/>
          </a:prstGeom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08E2D865-97BD-2E95-A47C-4E275C6FD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68" y="851750"/>
            <a:ext cx="6095999" cy="458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latin typeface="Century Gothic" panose="020B0502020202020204" pitchFamily="34" charset="0"/>
              </a:rPr>
              <a:t>We believe in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6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taking part</a:t>
            </a:r>
            <a:endParaRPr kumimoji="0" lang="en-US" altLang="en-US" sz="6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rgbClr val="98CA3B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98CA3B"/>
                </a:solidFill>
                <a:effectLst/>
                <a:latin typeface="Century Gothic" panose="020B0502020202020204" pitchFamily="34" charset="0"/>
              </a:rPr>
              <a:t>Participation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669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89AB75F-1EE3-4A3A-91ED-9764B54590F7}"/>
              </a:ext>
            </a:extLst>
          </p:cNvPr>
          <p:cNvSpPr txBox="1"/>
          <p:nvPr/>
        </p:nvSpPr>
        <p:spPr>
          <a:xfrm>
            <a:off x="378095" y="1016915"/>
            <a:ext cx="5638801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Loving God, </a:t>
            </a:r>
          </a:p>
          <a:p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We believe that everyone has special gifts and talents.</a:t>
            </a:r>
          </a:p>
          <a:p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Thank you for the gifts you have given us. </a:t>
            </a:r>
          </a:p>
          <a:p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Help us to make sure everyone can use the talents you gave them.</a:t>
            </a:r>
          </a:p>
          <a:p>
            <a:endParaRPr lang="en-AU" sz="25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Lord in your mercy</a:t>
            </a:r>
          </a:p>
          <a:p>
            <a:r>
              <a:rPr lang="en-NZ" sz="2800" b="1" dirty="0">
                <a:latin typeface="Century Gothic" panose="020B0502020202020204" pitchFamily="34" charset="0"/>
                <a:cs typeface="Calibri" panose="020F0502020204030204" pitchFamily="34" charset="0"/>
              </a:rPr>
              <a:t>Hear our prayer</a:t>
            </a:r>
          </a:p>
          <a:p>
            <a:endParaRPr lang="en-AU" sz="25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endParaRPr lang="en-AU" sz="18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cartoon of a penguin wearing a white shirt&#10;&#10;Description automatically generated">
            <a:extLst>
              <a:ext uri="{FF2B5EF4-FFF2-40B4-BE49-F238E27FC236}">
                <a16:creationId xmlns:a16="http://schemas.microsoft.com/office/drawing/2014/main" id="{3CA3EF4C-47DC-BA07-0A7D-AB729025C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6474" y="534048"/>
            <a:ext cx="3169355" cy="4728879"/>
          </a:xfrm>
          <a:prstGeom prst="rect">
            <a:avLst/>
          </a:prstGeom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1D785A1C-0D82-3AE1-0776-541391DF5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1971" y="5262927"/>
            <a:ext cx="5131934" cy="123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Everyone is special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98CA3B"/>
                </a:solidFill>
                <a:effectLst/>
                <a:latin typeface="Century Gothic" panose="020B0502020202020204" pitchFamily="34" charset="0"/>
              </a:rPr>
              <a:t>Human Dignity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770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>
            <a:extLst>
              <a:ext uri="{FF2B5EF4-FFF2-40B4-BE49-F238E27FC236}">
                <a16:creationId xmlns:a16="http://schemas.microsoft.com/office/drawing/2014/main" id="{057BB9E8-4753-81DE-FEC2-1300C448E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68" y="851750"/>
            <a:ext cx="6095999" cy="458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latin typeface="Century Gothic" panose="020B0502020202020204" pitchFamily="34" charset="0"/>
              </a:rPr>
              <a:t>We believe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6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everyone should have a say</a:t>
            </a:r>
            <a:endParaRPr kumimoji="0" lang="en-US" altLang="en-US" sz="6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rgbClr val="98CA3B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98CA3B"/>
                </a:solidFill>
                <a:effectLst/>
                <a:latin typeface="Century Gothic" panose="020B0502020202020204" pitchFamily="34" charset="0"/>
              </a:rPr>
              <a:t>Subsidiarity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 descr="A cartoon of a sheep wearing a white shirt&#10;&#10;Description automatically generated">
            <a:extLst>
              <a:ext uri="{FF2B5EF4-FFF2-40B4-BE49-F238E27FC236}">
                <a16:creationId xmlns:a16="http://schemas.microsoft.com/office/drawing/2014/main" id="{12E6CBB3-FB5A-DCAF-2A0A-B6E71F845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2810" y="359895"/>
            <a:ext cx="3815334" cy="556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77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89AB75F-1EE3-4A3A-91ED-9764B54590F7}"/>
              </a:ext>
            </a:extLst>
          </p:cNvPr>
          <p:cNvSpPr txBox="1"/>
          <p:nvPr/>
        </p:nvSpPr>
        <p:spPr>
          <a:xfrm>
            <a:off x="375556" y="1053491"/>
            <a:ext cx="5720444" cy="398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Loving God, </a:t>
            </a:r>
          </a:p>
          <a:p>
            <a:pPr>
              <a:spcBef>
                <a:spcPts val="600"/>
              </a:spcBef>
            </a:pPr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We believe that people </a:t>
            </a:r>
            <a:r>
              <a:rPr lang="en-AU" sz="2500" dirty="0">
                <a:latin typeface="Century Gothic" panose="020B0502020202020204" pitchFamily="34" charset="0"/>
              </a:rPr>
              <a:t>who make decisions should listen to everyone.</a:t>
            </a:r>
          </a:p>
          <a:p>
            <a:pPr>
              <a:spcBef>
                <a:spcPts val="600"/>
              </a:spcBef>
            </a:pPr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Help us make sure everyone is treated fairly and can have a say.</a:t>
            </a:r>
          </a:p>
          <a:p>
            <a:endParaRPr lang="en-AU" sz="25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Lord in your mercy</a:t>
            </a:r>
          </a:p>
          <a:p>
            <a:r>
              <a:rPr lang="en-NZ" sz="2500" b="1" dirty="0">
                <a:latin typeface="Century Gothic" panose="020B0502020202020204" pitchFamily="34" charset="0"/>
                <a:cs typeface="Calibri" panose="020F0502020204030204" pitchFamily="34" charset="0"/>
              </a:rPr>
              <a:t>Hear our prayer</a:t>
            </a:r>
          </a:p>
          <a:p>
            <a:endParaRPr lang="en-AU" sz="25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endParaRPr lang="en-AU" sz="18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27062EF5-3559-4639-804A-8D7BF5A00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2197" y="1932955"/>
            <a:ext cx="2616200" cy="135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 descr="A cartoon of a sheep wearing a white shirt&#10;&#10;Description automatically generated">
            <a:extLst>
              <a:ext uri="{FF2B5EF4-FFF2-40B4-BE49-F238E27FC236}">
                <a16:creationId xmlns:a16="http://schemas.microsoft.com/office/drawing/2014/main" id="{7F7FA6AB-CD43-5066-30D7-8F1607525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4237" y="657518"/>
            <a:ext cx="3143156" cy="4588286"/>
          </a:xfrm>
          <a:prstGeom prst="rect">
            <a:avLst/>
          </a:prstGeom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A0CD13E7-B476-0511-25CB-C0C91BBD9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6484" y="5262927"/>
            <a:ext cx="5720444" cy="123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Everyone should have a say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98CA3B"/>
                </a:solidFill>
                <a:effectLst/>
                <a:latin typeface="Century Gothic" panose="020B0502020202020204" pitchFamily="34" charset="0"/>
              </a:rPr>
              <a:t>Subsidiarity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610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520</Words>
  <Application>Microsoft Office PowerPoint</Application>
  <PresentationFormat>Widescreen</PresentationFormat>
  <Paragraphs>145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Kieran O'Brien</dc:creator>
  <cp:lastModifiedBy>Victoria Ahmed</cp:lastModifiedBy>
  <cp:revision>5</cp:revision>
  <dcterms:created xsi:type="dcterms:W3CDTF">2023-09-12T16:31:41Z</dcterms:created>
  <dcterms:modified xsi:type="dcterms:W3CDTF">2023-09-14T11:16:43Z</dcterms:modified>
</cp:coreProperties>
</file>