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8" r:id="rId6"/>
  </p:sldMasterIdLst>
  <p:notesMasterIdLst>
    <p:notesMasterId r:id="rId25"/>
  </p:notesMasterIdLst>
  <p:sldIdLst>
    <p:sldId id="278" r:id="rId7"/>
    <p:sldId id="264" r:id="rId8"/>
    <p:sldId id="267" r:id="rId9"/>
    <p:sldId id="269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643"/>
    <a:srgbClr val="A5C400"/>
    <a:srgbClr val="409F4C"/>
    <a:srgbClr val="34A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558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F5031-E1FD-4377-B1E0-4F6F8249720B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76E7C-A6AE-4FD1-AFE5-00287C035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70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ver or section slide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249"/>
            <a:ext cx="12188829" cy="595475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85999" y="2116800"/>
            <a:ext cx="5884983" cy="1323439"/>
          </a:xfrm>
        </p:spPr>
        <p:txBody>
          <a:bodyPr wrap="square" anchor="t" anchorCtr="0">
            <a:spAutoFit/>
          </a:bodyPr>
          <a:lstStyle>
            <a:lvl1pPr algn="l">
              <a:lnSpc>
                <a:spcPts val="48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86000" y="4935600"/>
            <a:ext cx="5608800" cy="400110"/>
          </a:xfrm>
        </p:spPr>
        <p:txBody>
          <a:bodyPr/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3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37200" y="1299600"/>
            <a:ext cx="10890000" cy="810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719C18-ACC8-489E-9F78-7161B1A03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2278800"/>
            <a:ext cx="6120788" cy="224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7E6365E-529D-41D3-8B07-AE13821ED07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100888" y="2278800"/>
            <a:ext cx="4426312" cy="40791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7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r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48968"/>
            <a:ext cx="12192000" cy="5909032"/>
          </a:xfrm>
          <a:prstGeom prst="rect">
            <a:avLst/>
          </a:prstGeom>
          <a:solidFill>
            <a:srgbClr val="11264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719C18-ACC8-489E-9F78-7161B1A03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2278800"/>
            <a:ext cx="6120788" cy="224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7E6365E-529D-41D3-8B07-AE13821ED07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100888" y="2278800"/>
            <a:ext cx="4426312" cy="40791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374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19C18-ACC8-489E-9F78-7161B1A03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6412" y="2278800"/>
            <a:ext cx="6120788" cy="224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7E6365E-529D-41D3-8B07-AE13821ED07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37200" y="2278800"/>
            <a:ext cx="4426312" cy="40791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528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lef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48968"/>
            <a:ext cx="12192000" cy="5909032"/>
          </a:xfrm>
          <a:prstGeom prst="rect">
            <a:avLst/>
          </a:prstGeom>
          <a:solidFill>
            <a:srgbClr val="11264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19C18-ACC8-489E-9F78-7161B1A03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6412" y="2278800"/>
            <a:ext cx="6120788" cy="224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7E6365E-529D-41D3-8B07-AE13821ED07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37200" y="2278800"/>
            <a:ext cx="4426312" cy="40791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62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or video gr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E6365E-529D-41D3-8B07-AE13821ED07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580401" y="1321200"/>
            <a:ext cx="8646567" cy="5108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445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or video grab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48968"/>
            <a:ext cx="12192000" cy="5909032"/>
          </a:xfrm>
          <a:prstGeom prst="rect">
            <a:avLst/>
          </a:prstGeom>
          <a:solidFill>
            <a:srgbClr val="11264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7E6365E-529D-41D3-8B07-AE13821ED07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580401" y="1321200"/>
            <a:ext cx="8646567" cy="5108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978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or video grab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85825"/>
            <a:ext cx="12192000" cy="5972175"/>
          </a:xfrm>
          <a:prstGeom prst="rect">
            <a:avLst/>
          </a:prstGeom>
          <a:solidFill>
            <a:srgbClr val="11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7E6365E-529D-41D3-8B07-AE13821ED07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580401" y="1321200"/>
            <a:ext cx="8646567" cy="5108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98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6402-BA29-4830-8DA5-DACDD67A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362400"/>
            <a:ext cx="10515600" cy="707886"/>
          </a:xfrm>
        </p:spPr>
        <p:txBody>
          <a:bodyPr anchor="t" anchorCtr="0"/>
          <a:lstStyle>
            <a:lvl1pPr algn="ctr">
              <a:lnSpc>
                <a:spcPts val="48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2"/>
          <p:cNvSpPr txBox="1"/>
          <p:nvPr userDrawn="1"/>
        </p:nvSpPr>
        <p:spPr>
          <a:xfrm>
            <a:off x="248478" y="6350000"/>
            <a:ext cx="11694602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b="0" i="0" u="none" strike="noStrike" kern="1200" baseline="30000">
                <a:solidFill>
                  <a:srgbClr val="112643"/>
                </a:solidFill>
                <a:latin typeface="+mn-lt"/>
                <a:ea typeface="+mn-ea"/>
                <a:cs typeface="+mn-cs"/>
              </a:rPr>
              <a:t>The Catholic Agency for Overseas Development (CAFOD) is the official aid agency of the Catholic Church in England and Wales and part of Caritas International.  </a:t>
            </a:r>
            <a:br>
              <a:rPr lang="en-GB" sz="1300" b="0" i="0" u="none" strike="noStrike" kern="1200" baseline="30000">
                <a:solidFill>
                  <a:srgbClr val="112643"/>
                </a:solidFill>
                <a:latin typeface="+mn-lt"/>
                <a:ea typeface="+mn-ea"/>
                <a:cs typeface="+mn-cs"/>
              </a:rPr>
            </a:br>
            <a:r>
              <a:rPr lang="en-GB" sz="1300" b="0" i="0" u="none" strike="noStrike" kern="1200" baseline="30000">
                <a:solidFill>
                  <a:srgbClr val="112643"/>
                </a:solidFill>
                <a:latin typeface="+mn-lt"/>
                <a:ea typeface="+mn-ea"/>
                <a:cs typeface="+mn-cs"/>
              </a:rPr>
              <a:t>Registered charity number 1160384. Company limited by guarantee registered in England and Wales number 09387398.</a:t>
            </a:r>
          </a:p>
        </p:txBody>
      </p:sp>
    </p:spTree>
    <p:extLst>
      <p:ext uri="{BB962C8B-B14F-4D97-AF65-F5344CB8AC3E}">
        <p14:creationId xmlns:p14="http://schemas.microsoft.com/office/powerpoint/2010/main" val="2455087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48968"/>
            <a:ext cx="12192000" cy="5909032"/>
          </a:xfrm>
          <a:prstGeom prst="rect">
            <a:avLst/>
          </a:prstGeom>
          <a:solidFill>
            <a:srgbClr val="11264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E36402-BA29-4830-8DA5-DACDD67A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362400"/>
            <a:ext cx="10515600" cy="707886"/>
          </a:xfrm>
        </p:spPr>
        <p:txBody>
          <a:bodyPr anchor="t" anchorCtr="0"/>
          <a:lstStyle>
            <a:lvl1pPr algn="ctr">
              <a:lnSpc>
                <a:spcPts val="48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248478" y="6350000"/>
            <a:ext cx="11694602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b="0" i="0" u="none" strike="noStrike" kern="1200" baseline="30000">
                <a:solidFill>
                  <a:srgbClr val="112643"/>
                </a:solidFill>
                <a:latin typeface="+mn-lt"/>
                <a:ea typeface="+mn-ea"/>
                <a:cs typeface="+mn-cs"/>
              </a:rPr>
              <a:t>The Catholic Agency for Overseas Development (CAFOD) is the official aid agency of the Catholic Church in England and Wales and part of Caritas International.  </a:t>
            </a:r>
            <a:br>
              <a:rPr lang="en-GB" sz="1300" b="0" i="0" u="none" strike="noStrike" kern="1200" baseline="30000">
                <a:solidFill>
                  <a:srgbClr val="112643"/>
                </a:solidFill>
                <a:latin typeface="+mn-lt"/>
                <a:ea typeface="+mn-ea"/>
                <a:cs typeface="+mn-cs"/>
              </a:rPr>
            </a:br>
            <a:r>
              <a:rPr lang="en-GB" sz="1300" b="0" i="0" u="none" strike="noStrike" kern="1200" baseline="30000">
                <a:solidFill>
                  <a:srgbClr val="112643"/>
                </a:solidFill>
                <a:latin typeface="+mn-lt"/>
                <a:ea typeface="+mn-ea"/>
                <a:cs typeface="+mn-cs"/>
              </a:rPr>
              <a:t>Registered charity number 1160384. Company limited by guarantee registered in England and Wales number 09387398.</a:t>
            </a:r>
          </a:p>
        </p:txBody>
      </p:sp>
    </p:spTree>
    <p:extLst>
      <p:ext uri="{BB962C8B-B14F-4D97-AF65-F5344CB8AC3E}">
        <p14:creationId xmlns:p14="http://schemas.microsoft.com/office/powerpoint/2010/main" val="424642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85825"/>
            <a:ext cx="12192000" cy="5972175"/>
          </a:xfrm>
          <a:prstGeom prst="rect">
            <a:avLst/>
          </a:prstGeom>
          <a:solidFill>
            <a:srgbClr val="11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E36402-BA29-4830-8DA5-DACDD67A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362400"/>
            <a:ext cx="10515600" cy="707886"/>
          </a:xfrm>
        </p:spPr>
        <p:txBody>
          <a:bodyPr anchor="t" anchorCtr="0"/>
          <a:lstStyle>
            <a:lvl1pPr algn="ctr">
              <a:lnSpc>
                <a:spcPts val="48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248478" y="6350000"/>
            <a:ext cx="11694602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b="0" i="0" u="none" strike="noStrike" kern="1200" baseline="300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Catholic Agency for Overseas Development (CAFOD) is the official aid agency of the Catholic Church in England and Wales and part of Caritas International.  </a:t>
            </a:r>
            <a:br>
              <a:rPr lang="en-GB" sz="1300" b="0" i="0" u="none" strike="noStrike" kern="1200" baseline="3000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1300" b="0" i="0" u="none" strike="noStrike" kern="1200" baseline="300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Registered charity number 1160384. Company limited by guarantee registered in England and Wales number 09387398.</a:t>
            </a:r>
          </a:p>
        </p:txBody>
      </p:sp>
    </p:spTree>
    <p:extLst>
      <p:ext uri="{BB962C8B-B14F-4D97-AF65-F5344CB8AC3E}">
        <p14:creationId xmlns:p14="http://schemas.microsoft.com/office/powerpoint/2010/main" val="25767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ver or section slide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249"/>
            <a:ext cx="12188829" cy="595475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4800" y="2116800"/>
            <a:ext cx="5608800" cy="1323439"/>
          </a:xfrm>
        </p:spPr>
        <p:txBody>
          <a:bodyPr/>
          <a:lstStyle>
            <a:lvl1pPr>
              <a:lnSpc>
                <a:spcPts val="48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094800" y="4935600"/>
            <a:ext cx="5608800" cy="400110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97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5AF46-C57D-4982-BFAE-3CE62740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608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557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hoto cover or section slide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060"/>
            <a:ext cx="12192000" cy="5589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00" y="2116800"/>
            <a:ext cx="5934678" cy="1323439"/>
          </a:xfrm>
        </p:spPr>
        <p:txBody>
          <a:bodyPr wrap="square" anchor="t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00" y="4935600"/>
            <a:ext cx="5608800" cy="4001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06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ver or section slide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060"/>
            <a:ext cx="12192000" cy="5589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800" y="2116800"/>
            <a:ext cx="5608800" cy="13234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800" y="4935600"/>
            <a:ext cx="5608800" cy="4001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09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r section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919600" y="2296800"/>
            <a:ext cx="6321600" cy="1323439"/>
          </a:xfrm>
        </p:spPr>
        <p:txBody>
          <a:bodyPr anchor="t" anchorCtr="0">
            <a:spAutoFit/>
          </a:bodyPr>
          <a:lstStyle>
            <a:lvl1pPr algn="l">
              <a:defRPr sz="4800">
                <a:solidFill>
                  <a:srgbClr val="11264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919600" y="4521600"/>
            <a:ext cx="6321600" cy="40011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11264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r section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271588"/>
            <a:ext cx="12192000" cy="5586412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919600" y="2296800"/>
            <a:ext cx="6321600" cy="1323439"/>
          </a:xfrm>
        </p:spPr>
        <p:txBody>
          <a:bodyPr anchor="t" anchorCtr="0">
            <a:spAutoFit/>
          </a:bodyPr>
          <a:lstStyle>
            <a:lvl1pPr algn="l">
              <a:defRPr sz="4800">
                <a:solidFill>
                  <a:srgbClr val="11264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919600" y="4521600"/>
            <a:ext cx="6321600" cy="40011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11264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r section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271588"/>
            <a:ext cx="12192000" cy="5586412"/>
          </a:xfrm>
          <a:prstGeom prst="rect">
            <a:avLst/>
          </a:prstGeom>
          <a:solidFill>
            <a:srgbClr val="11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919600" y="2296800"/>
            <a:ext cx="6321600" cy="1323439"/>
          </a:xfrm>
        </p:spPr>
        <p:txBody>
          <a:bodyPr anchor="t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919600" y="4521600"/>
            <a:ext cx="6321600" cy="4001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9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r section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919600" y="2296800"/>
            <a:ext cx="6321600" cy="1323439"/>
          </a:xfrm>
        </p:spPr>
        <p:txBody>
          <a:bodyPr anchor="t" anchorCtr="0">
            <a:spAutoFit/>
          </a:bodyPr>
          <a:lstStyle>
            <a:lvl1pPr algn="l">
              <a:lnSpc>
                <a:spcPts val="4800"/>
              </a:lnSpc>
              <a:defRPr sz="4800">
                <a:solidFill>
                  <a:srgbClr val="11264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919600" y="4521600"/>
            <a:ext cx="6321600" cy="400110"/>
          </a:xfrm>
        </p:spPr>
        <p:txBody>
          <a:bodyPr/>
          <a:lstStyle>
            <a:lvl1pPr marL="0" indent="0" algn="l">
              <a:buNone/>
              <a:defRPr sz="2000" b="1" i="0">
                <a:solidFill>
                  <a:srgbClr val="11264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9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r section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885825"/>
            <a:ext cx="12192000" cy="5972175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919600" y="2296800"/>
            <a:ext cx="6321600" cy="1323439"/>
          </a:xfrm>
        </p:spPr>
        <p:txBody>
          <a:bodyPr anchor="t" anchorCtr="0">
            <a:spAutoFit/>
          </a:bodyPr>
          <a:lstStyle>
            <a:lvl1pPr algn="l">
              <a:lnSpc>
                <a:spcPts val="4800"/>
              </a:lnSpc>
              <a:defRPr sz="4800">
                <a:solidFill>
                  <a:srgbClr val="11264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919600" y="4521600"/>
            <a:ext cx="6321600" cy="400110"/>
          </a:xfrm>
        </p:spPr>
        <p:txBody>
          <a:bodyPr/>
          <a:lstStyle>
            <a:lvl1pPr marL="0" indent="0" algn="l">
              <a:buNone/>
              <a:defRPr sz="2000" b="1" i="0">
                <a:solidFill>
                  <a:srgbClr val="11264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9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r section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85825"/>
            <a:ext cx="12192000" cy="5972175"/>
          </a:xfrm>
          <a:prstGeom prst="rect">
            <a:avLst/>
          </a:prstGeom>
          <a:solidFill>
            <a:srgbClr val="11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919600" y="2296800"/>
            <a:ext cx="6321600" cy="1323439"/>
          </a:xfrm>
        </p:spPr>
        <p:txBody>
          <a:bodyPr anchor="t" anchorCtr="0">
            <a:spAutoFit/>
          </a:bodyPr>
          <a:lstStyle>
            <a:lvl1pPr algn="l">
              <a:lnSpc>
                <a:spcPts val="48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919600" y="4521600"/>
            <a:ext cx="6321600" cy="400110"/>
          </a:xfrm>
        </p:spPr>
        <p:txBody>
          <a:bodyPr/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E84E-E248-4528-BBAA-120DF610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19C18-ACC8-489E-9F78-7161B1A03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48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48968"/>
            <a:ext cx="12192000" cy="5909032"/>
          </a:xfrm>
          <a:prstGeom prst="rect">
            <a:avLst/>
          </a:prstGeom>
          <a:solidFill>
            <a:srgbClr val="11264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719C18-ACC8-489E-9F78-7161B1A03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2278800"/>
            <a:ext cx="10890000" cy="224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795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19C18-ACC8-489E-9F78-7161B1A03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2278800"/>
            <a:ext cx="5295600" cy="224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719C18-ACC8-489E-9F78-7161B1A03A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0400" y="2278800"/>
            <a:ext cx="5295600" cy="224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26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s tex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48968"/>
            <a:ext cx="12192000" cy="5909032"/>
          </a:xfrm>
          <a:prstGeom prst="rect">
            <a:avLst/>
          </a:prstGeom>
          <a:solidFill>
            <a:srgbClr val="11264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719C18-ACC8-489E-9F78-7161B1A03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2278800"/>
            <a:ext cx="5295600" cy="224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719C18-ACC8-489E-9F78-7161B1A03A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0400" y="2278800"/>
            <a:ext cx="5295600" cy="224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9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A6B0B3-DE56-41B8-BF63-E55B60D3E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299600"/>
            <a:ext cx="10890000" cy="4514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7B7D7-9F2A-45E8-B552-FAE2315F9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200" y="2278800"/>
            <a:ext cx="10890000" cy="224640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55" y="329271"/>
            <a:ext cx="2707578" cy="27333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903249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4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67" r:id="rId5"/>
    <p:sldLayoutId id="2147483650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51" r:id="rId17"/>
    <p:sldLayoutId id="2147483678" r:id="rId18"/>
    <p:sldLayoutId id="2147483679" r:id="rId19"/>
    <p:sldLayoutId id="2147483654" r:id="rId20"/>
    <p:sldLayoutId id="2147483655" r:id="rId21"/>
  </p:sldLayoutIdLst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800" b="1" i="0" kern="1200">
          <a:solidFill>
            <a:srgbClr val="112643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"/>
        </a:spcBef>
        <a:spcAft>
          <a:spcPts val="1100"/>
        </a:spcAft>
        <a:buClr>
          <a:srgbClr val="A5C400"/>
        </a:buClr>
        <a:buSzPct val="120000"/>
        <a:buFont typeface="Arial" panose="020B0604020202020204" pitchFamily="34" charset="0"/>
        <a:buChar char="•"/>
        <a:defRPr sz="2000" kern="1200">
          <a:solidFill>
            <a:srgbClr val="112643"/>
          </a:solidFill>
          <a:latin typeface="+mn-lt"/>
          <a:ea typeface="+mn-ea"/>
          <a:cs typeface="+mn-cs"/>
        </a:defRPr>
      </a:lvl1pPr>
      <a:lvl2pPr marL="762000" indent="-304800" algn="l" defTabSz="914400" rtl="0" eaLnBrk="1" latinLnBrk="0" hangingPunct="1">
        <a:lnSpc>
          <a:spcPct val="100000"/>
        </a:lnSpc>
        <a:spcBef>
          <a:spcPts val="100"/>
        </a:spcBef>
        <a:spcAft>
          <a:spcPts val="1100"/>
        </a:spcAft>
        <a:buClr>
          <a:srgbClr val="A5C400"/>
        </a:buClr>
        <a:buSzPct val="120000"/>
        <a:buFont typeface="Wingdings" charset="2"/>
        <a:buChar char="ü"/>
        <a:tabLst/>
        <a:defRPr sz="2000" kern="1200">
          <a:solidFill>
            <a:srgbClr val="11264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"/>
        </a:spcBef>
        <a:spcAft>
          <a:spcPts val="1100"/>
        </a:spcAft>
        <a:buClr>
          <a:srgbClr val="A5C400"/>
        </a:buClr>
        <a:buSzPct val="120000"/>
        <a:buFont typeface="Arial" panose="020B0604020202020204" pitchFamily="34" charset="0"/>
        <a:buChar char="•"/>
        <a:defRPr sz="2000" kern="1200">
          <a:solidFill>
            <a:srgbClr val="11264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00"/>
        </a:spcBef>
        <a:spcAft>
          <a:spcPts val="1100"/>
        </a:spcAft>
        <a:buClr>
          <a:srgbClr val="A5C400"/>
        </a:buClr>
        <a:buSzPct val="120000"/>
        <a:buFont typeface="Arial" panose="020B0604020202020204" pitchFamily="34" charset="0"/>
        <a:buChar char="•"/>
        <a:defRPr sz="2000" kern="1200">
          <a:solidFill>
            <a:srgbClr val="11264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00"/>
        </a:spcBef>
        <a:spcAft>
          <a:spcPts val="1100"/>
        </a:spcAft>
        <a:buClr>
          <a:srgbClr val="A5C400"/>
        </a:buClr>
        <a:buSzPct val="120000"/>
        <a:buFont typeface="Arial" panose="020B0604020202020204" pitchFamily="34" charset="0"/>
        <a:buChar char="•"/>
        <a:defRPr sz="2000" kern="1200">
          <a:solidFill>
            <a:srgbClr val="11264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8" y="353334"/>
            <a:ext cx="5796237" cy="5851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000" y="2116800"/>
            <a:ext cx="5894922" cy="132343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00" y="4935600"/>
            <a:ext cx="5608800" cy="40011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1274727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7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sz="4800" b="1" i="0" kern="1200">
          <a:solidFill>
            <a:srgbClr val="112643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/>
        <a:buNone/>
        <a:defRPr sz="2000" b="1" i="0" kern="1200">
          <a:solidFill>
            <a:srgbClr val="112643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475BC6-0CBD-8B53-ECB0-C0B3BBA6A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63" y="1011815"/>
            <a:ext cx="10407192" cy="592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0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3E570-7825-B2F2-9A0D-0E9302BD1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49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24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5751D4-5FA0-0778-326C-D113F15C6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93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CD3136-2477-4D9C-4048-983DDA38E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301979" cy="685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45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A5C1E7-E5D5-6644-1AD4-D0564AB05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64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E5B518-C30C-087F-0F60-A4A23D51E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28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D80E3F-42B3-D76F-10BA-2ED512EF1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433955" cy="712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88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02FBF3-E4CF-5F7A-DD33-A5BEDA8BA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76306" cy="69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52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A0525D-7AA3-0138-B782-DF40689DD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97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24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0A5057-0413-B189-C6BC-3F987CB6C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201"/>
            <a:ext cx="12192000" cy="686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1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F26906-8A17-F160-F67A-952C44780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0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9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5DCF2D-5309-2DBF-023E-2797169FF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DC9A63-D363-9823-621A-41DE34ECB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3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931D2D-E7D9-BB5A-28DA-A97B75DB6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86034" cy="694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60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993F71-74E8-41F3-4BF8-A000CF032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67967" cy="686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0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9062D-EBF1-A4E2-5C9A-971A1D01C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433955" cy="688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6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EF9464-E939-0DCC-5AD7-665F4FBF5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66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CF615C-1055-FDF6-58E7-F545FA145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2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5946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CAFOD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eper header for cov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4672002-f21f-4240-adfb-f0b653fb6fb5">SZUU6KYVHK2A-2146017777-15213</_dlc_DocId>
    <_dlc_DocIdUrl xmlns="04672002-f21f-4240-adfb-f0b653fb6fb5">
      <Url>https://cafod365.sharepoint.com/sites/int/Education/_layouts/15/DocIdRedir.aspx?ID=SZUU6KYVHK2A-2146017777-15213</Url>
      <Description>SZUU6KYVHK2A-2146017777-15213</Description>
    </_dlc_DocIdUrl>
    <Activity xmlns="236a9a4b-a03c-46ba-8ec6-624c184acbc6">Campaigns</Activity>
    <Audience xmlns="236a9a4b-a03c-46ba-8ec6-624c184acbc6">Primary</Audience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72308B02E1E4A9F4BBEA19176AB65" ma:contentTypeVersion="2971" ma:contentTypeDescription="Create a new document." ma:contentTypeScope="" ma:versionID="4aa2db4177c8e0f85f25b58e27dabfdf">
  <xsd:schema xmlns:xsd="http://www.w3.org/2001/XMLSchema" xmlns:xs="http://www.w3.org/2001/XMLSchema" xmlns:p="http://schemas.microsoft.com/office/2006/metadata/properties" xmlns:ns2="04672002-f21f-4240-adfb-f0b653fb6fb5" xmlns:ns3="236a9a4b-a03c-46ba-8ec6-624c184acbc6" xmlns:ns4="http://schemas.microsoft.com/sharepoint/v3/fields" xmlns:ns5="bdf04112-6931-4610-9724-cd62e91446a3" targetNamespace="http://schemas.microsoft.com/office/2006/metadata/properties" ma:root="true" ma:fieldsID="9904130c5251f848678ed5a103073116" ns2:_="" ns3:_="" ns4:_="" ns5:_="">
    <xsd:import namespace="04672002-f21f-4240-adfb-f0b653fb6fb5"/>
    <xsd:import namespace="236a9a4b-a03c-46ba-8ec6-624c184acbc6"/>
    <xsd:import namespace="http://schemas.microsoft.com/sharepoint/v3/fields"/>
    <xsd:import namespace="bdf04112-6931-4610-9724-cd62e91446a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dience"/>
                <xsd:element ref="ns3:Activity" minOccurs="0"/>
                <xsd:element ref="ns4:_Statu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5:SharedWithUsers" minOccurs="0"/>
                <xsd:element ref="ns5:SharedWithDetail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2002-f21f-4240-adfb-f0b653fb6f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9a4b-a03c-46ba-8ec6-624c184acbc6" elementFormDefault="qualified">
    <xsd:import namespace="http://schemas.microsoft.com/office/2006/documentManagement/types"/>
    <xsd:import namespace="http://schemas.microsoft.com/office/infopath/2007/PartnerControls"/>
    <xsd:element name="Audience" ma:index="11" ma:displayName="Audience" ma:format="Dropdown" ma:internalName="Audience">
      <xsd:simpleType>
        <xsd:restriction base="dms:Choice">
          <xsd:enumeration value="Primary"/>
          <xsd:enumeration value="11-18"/>
          <xsd:enumeration value="Both"/>
          <xsd:enumeration value="N/A"/>
        </xsd:restriction>
      </xsd:simpleType>
    </xsd:element>
    <xsd:element name="Activity" ma:index="12" nillable="true" ma:displayName="Activity" ma:default="Advent" ma:format="Dropdown" ma:internalName="Activity">
      <xsd:simpleType>
        <xsd:restriction base="dms:Choice">
          <xsd:enumeration value="Advent"/>
          <xsd:enumeration value="CAFOD Clubs"/>
          <xsd:enumeration value="Campaigns"/>
          <xsd:enumeration value="Fairtrade"/>
          <xsd:enumeration value="Faith in Action"/>
          <xsd:enumeration value="Harvest"/>
          <xsd:enumeration value="Lent"/>
          <xsd:enumeration value="Other Curriculum"/>
          <xsd:enumeration value="Prayer and Worship"/>
          <xsd:enumeration value="RE Curriculum"/>
          <xsd:enumeration value="Sport"/>
          <xsd:enumeration value="World Gifts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04112-6931-4610-9724-cd62e91446a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B8AE2DC-ECA7-4BDB-A1D9-CE1D53814864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04672002-f21f-4240-adfb-f0b653fb6fb5"/>
    <ds:schemaRef ds:uri="236a9a4b-a03c-46ba-8ec6-624c184acbc6"/>
    <ds:schemaRef ds:uri="http://schemas.microsoft.com/sharepoint/v3/field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df04112-6931-4610-9724-cd62e91446a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8F8F324-CDC9-4933-8C85-D79B4FFDA6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034D4D-1F18-4D71-845F-EBC0D23607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72002-f21f-4240-adfb-f0b653fb6fb5"/>
    <ds:schemaRef ds:uri="236a9a4b-a03c-46ba-8ec6-624c184acbc6"/>
    <ds:schemaRef ds:uri="http://schemas.microsoft.com/sharepoint/v3/fields"/>
    <ds:schemaRef ds:uri="bdf04112-6931-4610-9724-cd62e91446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0125B66-5B72-49E1-80BF-A9629689D96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Wingdings</vt:lpstr>
      <vt:lpstr>Standard CAFOD theme</vt:lpstr>
      <vt:lpstr>Deeper header for cover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Brinn</dc:creator>
  <cp:lastModifiedBy>Victoria Ahmed</cp:lastModifiedBy>
  <cp:revision>15</cp:revision>
  <dcterms:created xsi:type="dcterms:W3CDTF">2019-01-09T08:40:52Z</dcterms:created>
  <dcterms:modified xsi:type="dcterms:W3CDTF">2022-05-11T13:04:35Z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cademic Year">
    <vt:lpwstr>110;#2018-2019|0c0cc2e4-894c-4bae-84ab-54cf8c7f4c4b</vt:lpwstr>
  </property>
  <property fmtid="{D5CDD505-2E9C-101B-9397-08002B2CF9AE}" pid="3" name="ContentTypeId">
    <vt:lpwstr>0x01010096472308B02E1E4A9F4BBEA19176AB65</vt:lpwstr>
  </property>
  <property fmtid="{D5CDD505-2E9C-101B-9397-08002B2CF9AE}" pid="4" name="Diocese">
    <vt:lpwstr>66;#UK Clifton|8b026b32-65d7-4ef4-bae1-e983b626a5d7</vt:lpwstr>
  </property>
  <property fmtid="{D5CDD505-2E9C-101B-9397-08002B2CF9AE}" pid="5" name="NXPowerLiteLastOptimized">
    <vt:lpwstr>267814</vt:lpwstr>
  </property>
  <property fmtid="{D5CDD505-2E9C-101B-9397-08002B2CF9AE}" pid="6" name="NXPowerLiteSettings">
    <vt:lpwstr>C700052003A000</vt:lpwstr>
  </property>
  <property fmtid="{D5CDD505-2E9C-101B-9397-08002B2CF9AE}" pid="7" name="NXPowerLiteVersion">
    <vt:lpwstr>D8.0.4</vt:lpwstr>
  </property>
  <property fmtid="{D5CDD505-2E9C-101B-9397-08002B2CF9AE}" pid="8" name="Year">
    <vt:lpwstr>121;#2018|70089784-6a9d-4c9c-a3a4-1d83a4067355</vt:lpwstr>
  </property>
  <property fmtid="{D5CDD505-2E9C-101B-9397-08002B2CF9AE}" pid="9" name="_dlc_DocIdItemGuid">
    <vt:lpwstr>8d418117-4133-42ab-b369-9a642199e0d7</vt:lpwstr>
  </property>
</Properties>
</file>