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10688638" cy="7562850"/>
  <p:notesSz cx="6797675" cy="9926638"/>
  <p:defaultTextStyle>
    <a:defPPr>
      <a:defRPr lang="en-US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6">
          <p15:clr>
            <a:srgbClr val="A4A3A4"/>
          </p15:clr>
        </p15:guide>
        <p15:guide id="2" orient="horz" pos="5310">
          <p15:clr>
            <a:srgbClr val="A4A3A4"/>
          </p15:clr>
        </p15:guide>
        <p15:guide id="3" pos="3374">
          <p15:clr>
            <a:srgbClr val="A4A3A4"/>
          </p15:clr>
        </p15:guide>
        <p15:guide id="4" pos="4478">
          <p15:clr>
            <a:srgbClr val="A4A3A4"/>
          </p15:clr>
        </p15:guide>
        <p15:guide id="5" pos="158">
          <p15:clr>
            <a:srgbClr val="A4A3A4"/>
          </p15:clr>
        </p15:guide>
        <p15:guide id="6" pos="6590">
          <p15:clr>
            <a:srgbClr val="A4A3A4"/>
          </p15:clr>
        </p15:guide>
        <p15:guide id="7" pos="22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a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18" autoAdjust="0"/>
  </p:normalViewPr>
  <p:slideViewPr>
    <p:cSldViewPr snapToObjects="1">
      <p:cViewPr varScale="1">
        <p:scale>
          <a:sx n="64" d="100"/>
          <a:sy n="64" d="100"/>
        </p:scale>
        <p:origin x="1176" y="78"/>
      </p:cViewPr>
      <p:guideLst>
        <p:guide orient="horz" pos="606"/>
        <p:guide orient="horz" pos="5310"/>
        <p:guide pos="3374"/>
        <p:guide pos="4478"/>
        <p:guide pos="158"/>
        <p:guide pos="6590"/>
        <p:guide pos="22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828F7-660E-D540-8930-021506C29DDB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56E57-2EF3-134C-9409-099567C13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678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D4FC5-C8F5-E845-ADCE-B63C90D95593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7CD55-5DED-5A41-841A-DDC0C4233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572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9" y="2349388"/>
            <a:ext cx="9085343" cy="16211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7" y="4285616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8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6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AF2D-A540-9E47-9DD7-18AF65355AEE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1B98-7C2B-EF4B-8491-D4D6A4C30C45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95034" y="302866"/>
            <a:ext cx="2605356" cy="645293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970" y="302866"/>
            <a:ext cx="7637923" cy="645293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10BF-8E0E-4F43-A231-8C1DF2FBF758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D5B11-BCDC-2F4B-81EF-3C1FE17A692A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3" cy="150206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60"/>
            <a:ext cx="9085343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7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5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2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0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87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65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2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0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E6F5A-6D9C-CB41-BF38-CB0BE6A20EBE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969" y="1764667"/>
            <a:ext cx="5121640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8751" y="1764667"/>
            <a:ext cx="5121640" cy="4991131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D6A5-4237-3844-BEE1-4BF96F6D5EC1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692889"/>
            <a:ext cx="4722671" cy="70551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3" y="2398404"/>
            <a:ext cx="4722671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8" cy="70551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754" indent="0">
              <a:buNone/>
              <a:defRPr sz="2200" b="1"/>
            </a:lvl2pPr>
            <a:lvl3pPr marL="995507" indent="0">
              <a:buNone/>
              <a:defRPr sz="2000" b="1"/>
            </a:lvl3pPr>
            <a:lvl4pPr marL="1493261" indent="0">
              <a:buNone/>
              <a:defRPr sz="1700" b="1"/>
            </a:lvl4pPr>
            <a:lvl5pPr marL="1991015" indent="0">
              <a:buNone/>
              <a:defRPr sz="1700" b="1"/>
            </a:lvl5pPr>
            <a:lvl6pPr marL="2488768" indent="0">
              <a:buNone/>
              <a:defRPr sz="1700" b="1"/>
            </a:lvl6pPr>
            <a:lvl7pPr marL="2986522" indent="0">
              <a:buNone/>
              <a:defRPr sz="1700" b="1"/>
            </a:lvl7pPr>
            <a:lvl8pPr marL="3484275" indent="0">
              <a:buNone/>
              <a:defRPr sz="1700" b="1"/>
            </a:lvl8pPr>
            <a:lvl9pPr marL="3982029" indent="0">
              <a:buNone/>
              <a:defRPr sz="17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8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C5F7-3DFC-F943-AA4C-02AD81A377ED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B6E0-73BF-3641-8CB9-B2D2BAAC717B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C6A28-4E60-EC40-8020-0676860ADCE9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4"/>
            <a:ext cx="3516489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2" y="301116"/>
            <a:ext cx="5975245" cy="6454683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9" cy="5173200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7F72-D4C4-C044-896B-89541CC4C09A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500"/>
            </a:lvl1pPr>
            <a:lvl2pPr marL="497754" indent="0">
              <a:buNone/>
              <a:defRPr sz="3000"/>
            </a:lvl2pPr>
            <a:lvl3pPr marL="995507" indent="0">
              <a:buNone/>
              <a:defRPr sz="2600"/>
            </a:lvl3pPr>
            <a:lvl4pPr marL="1493261" indent="0">
              <a:buNone/>
              <a:defRPr sz="2200"/>
            </a:lvl4pPr>
            <a:lvl5pPr marL="1991015" indent="0">
              <a:buNone/>
              <a:defRPr sz="2200"/>
            </a:lvl5pPr>
            <a:lvl6pPr marL="2488768" indent="0">
              <a:buNone/>
              <a:defRPr sz="2200"/>
            </a:lvl6pPr>
            <a:lvl7pPr marL="2986522" indent="0">
              <a:buNone/>
              <a:defRPr sz="2200"/>
            </a:lvl7pPr>
            <a:lvl8pPr marL="3484275" indent="0">
              <a:buNone/>
              <a:defRPr sz="2200"/>
            </a:lvl8pPr>
            <a:lvl9pPr marL="398202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2"/>
            <a:ext cx="6413183" cy="887583"/>
          </a:xfrm>
        </p:spPr>
        <p:txBody>
          <a:bodyPr/>
          <a:lstStyle>
            <a:lvl1pPr marL="0" indent="0">
              <a:buNone/>
              <a:defRPr sz="1500"/>
            </a:lvl1pPr>
            <a:lvl2pPr marL="497754" indent="0">
              <a:buNone/>
              <a:defRPr sz="1300"/>
            </a:lvl2pPr>
            <a:lvl3pPr marL="995507" indent="0">
              <a:buNone/>
              <a:defRPr sz="1100"/>
            </a:lvl3pPr>
            <a:lvl4pPr marL="1493261" indent="0">
              <a:buNone/>
              <a:defRPr sz="1000"/>
            </a:lvl4pPr>
            <a:lvl5pPr marL="1991015" indent="0">
              <a:buNone/>
              <a:defRPr sz="1000"/>
            </a:lvl5pPr>
            <a:lvl6pPr marL="2488768" indent="0">
              <a:buNone/>
              <a:defRPr sz="1000"/>
            </a:lvl6pPr>
            <a:lvl7pPr marL="2986522" indent="0">
              <a:buNone/>
              <a:defRPr sz="1000"/>
            </a:lvl7pPr>
            <a:lvl8pPr marL="3484275" indent="0">
              <a:buNone/>
              <a:defRPr sz="1000"/>
            </a:lvl8pPr>
            <a:lvl9pPr marL="3982029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75F2-DF13-574F-8CA3-CC623EE29CD0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3" y="302865"/>
            <a:ext cx="9619774" cy="1260475"/>
          </a:xfrm>
          <a:prstGeom prst="rect">
            <a:avLst/>
          </a:prstGeom>
        </p:spPr>
        <p:txBody>
          <a:bodyPr vert="horz" lIns="99551" tIns="49775" rIns="99551" bIns="4977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3" y="1764667"/>
            <a:ext cx="9619774" cy="4991131"/>
          </a:xfrm>
          <a:prstGeom prst="rect">
            <a:avLst/>
          </a:prstGeom>
        </p:spPr>
        <p:txBody>
          <a:bodyPr vert="horz" lIns="99551" tIns="49775" rIns="99551" bIns="4977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3" y="7009644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B580-93FD-D549-95EE-79288A116775}" type="datetime1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4"/>
            <a:ext cx="338473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2" y="7009644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B3986-46BD-6347-B4AB-605F34FCB8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95" y="5442055"/>
            <a:ext cx="1673604" cy="16457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2000" y="1382025"/>
            <a:ext cx="3121056" cy="342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1999" y="1354693"/>
            <a:ext cx="3111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US" sz="1800" b="1" i="1" smtClean="0">
                <a:solidFill>
                  <a:schemeClr val="bg1"/>
                </a:solidFill>
                <a:latin typeface="Verdana"/>
                <a:cs typeface="Verdana"/>
              </a:rPr>
              <a:t>hallenge</a:t>
            </a:r>
            <a:endParaRPr lang="en-US" sz="1800" b="1" i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 rot="21360000">
            <a:off x="-39280" y="668149"/>
            <a:ext cx="3719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300" dirty="0" smtClean="0">
                <a:solidFill>
                  <a:srgbClr val="9AB527"/>
                </a:solidFill>
                <a:latin typeface="Sprayerz"/>
                <a:cs typeface="Sprayerz"/>
              </a:rPr>
              <a:t>REVOLUTIONARY SERVICE</a:t>
            </a:r>
            <a:endParaRPr lang="en-US" sz="2400" b="1" spc="300" dirty="0">
              <a:solidFill>
                <a:srgbClr val="9AB527"/>
              </a:solidFill>
              <a:latin typeface="Sprayerz"/>
              <a:cs typeface="Sprayerz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825" y="1876426"/>
            <a:ext cx="31599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b="1" dirty="0" smtClean="0"/>
              <a:t>You've learned the theory, now put it into action! </a:t>
            </a:r>
            <a:endParaRPr lang="en-GB" sz="1200" b="1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250825" y="2322943"/>
            <a:ext cx="3293294" cy="3278085"/>
          </a:xfrm>
          <a:prstGeom prst="wedgeRoundRectCallout">
            <a:avLst>
              <a:gd name="adj1" fmla="val -7825"/>
              <a:gd name="adj2" fmla="val 56529"/>
              <a:gd name="adj3" fmla="val 16667"/>
            </a:avLst>
          </a:prstGeom>
          <a:solidFill>
            <a:srgbClr val="9AB5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59840" y="2413273"/>
            <a:ext cx="2740263" cy="32932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spc="300" dirty="0" smtClean="0">
                <a:solidFill>
                  <a:schemeClr val="bg1"/>
                </a:solidFill>
                <a:latin typeface="Sprayerz" pitchFamily="50" charset="0"/>
              </a:rPr>
              <a:t>“</a:t>
            </a:r>
            <a:r>
              <a:rPr lang="en-GB" sz="1200" b="1" spc="300" dirty="0" smtClean="0">
                <a:solidFill>
                  <a:schemeClr val="bg1"/>
                </a:solidFill>
                <a:latin typeface="Sprayerz" pitchFamily="50" charset="0"/>
              </a:rPr>
              <a:t>Be revolutionaries</a:t>
            </a:r>
            <a:r>
              <a:rPr lang="en-GB" sz="1200" spc="300" dirty="0" smtClean="0">
                <a:solidFill>
                  <a:schemeClr val="bg1"/>
                </a:solidFill>
                <a:latin typeface="Sprayerz" pitchFamily="50" charset="0"/>
              </a:rPr>
              <a:t>, </a:t>
            </a:r>
            <a:br>
              <a:rPr lang="en-GB" sz="1200" spc="300" dirty="0" smtClean="0">
                <a:solidFill>
                  <a:schemeClr val="bg1"/>
                </a:solidFill>
                <a:latin typeface="Sprayerz" pitchFamily="50" charset="0"/>
              </a:rPr>
            </a:br>
            <a:r>
              <a:rPr lang="en-GB" sz="1200" spc="300" dirty="0" smtClean="0">
                <a:solidFill>
                  <a:schemeClr val="bg1"/>
                </a:solidFill>
                <a:latin typeface="Sprayerz" pitchFamily="50" charset="0"/>
              </a:rPr>
              <a:t>swim against the tide. </a:t>
            </a:r>
          </a:p>
          <a:p>
            <a:endParaRPr lang="en-GB" sz="1000" spc="300" dirty="0" smtClean="0">
              <a:solidFill>
                <a:schemeClr val="bg1"/>
              </a:solidFill>
              <a:latin typeface="Sprayerz" pitchFamily="50" charset="0"/>
            </a:endParaRPr>
          </a:p>
          <a:p>
            <a:r>
              <a:rPr lang="en-GB" sz="1200" b="1" spc="300" dirty="0" smtClean="0">
                <a:solidFill>
                  <a:schemeClr val="bg1"/>
                </a:solidFill>
                <a:latin typeface="Sprayerz" pitchFamily="50" charset="0"/>
              </a:rPr>
              <a:t>Do not be afraid </a:t>
            </a:r>
            <a:r>
              <a:rPr lang="en-GB" sz="1200" spc="300" dirty="0" smtClean="0">
                <a:solidFill>
                  <a:schemeClr val="bg1"/>
                </a:solidFill>
                <a:latin typeface="Sprayerz" pitchFamily="50" charset="0"/>
              </a:rPr>
              <a:t>to go and to bring Christ into every area of life, to the fringes of society, even to those who seem farthest away.</a:t>
            </a:r>
          </a:p>
          <a:p>
            <a:endParaRPr lang="en-GB" sz="1000" spc="300" dirty="0" smtClean="0">
              <a:solidFill>
                <a:schemeClr val="bg1"/>
              </a:solidFill>
              <a:latin typeface="Sprayerz" pitchFamily="50" charset="0"/>
            </a:endParaRPr>
          </a:p>
          <a:p>
            <a:r>
              <a:rPr lang="en-GB" sz="1200" b="1" spc="300" dirty="0" smtClean="0">
                <a:solidFill>
                  <a:schemeClr val="bg1"/>
                </a:solidFill>
                <a:latin typeface="Sprayerz" pitchFamily="50" charset="0"/>
              </a:rPr>
              <a:t>The Church needs you</a:t>
            </a:r>
            <a:r>
              <a:rPr lang="en-GB" sz="1200" spc="300" dirty="0" smtClean="0">
                <a:solidFill>
                  <a:schemeClr val="bg1"/>
                </a:solidFill>
                <a:latin typeface="Sprayerz" pitchFamily="50" charset="0"/>
              </a:rPr>
              <a:t>, your enthusiasm, your creativity and the joy that is so characteristic of you!”</a:t>
            </a:r>
          </a:p>
          <a:p>
            <a:endParaRPr lang="en-GB" sz="800" b="1" dirty="0" smtClean="0">
              <a:solidFill>
                <a:schemeClr val="bg1"/>
              </a:solidFill>
            </a:endParaRPr>
          </a:p>
          <a:p>
            <a:r>
              <a:rPr lang="en-GB" sz="900" b="1" dirty="0" smtClean="0">
                <a:solidFill>
                  <a:schemeClr val="bg1"/>
                </a:solidFill>
              </a:rPr>
              <a:t>Pope Francis, </a:t>
            </a:r>
            <a:br>
              <a:rPr lang="en-GB" sz="900" b="1" dirty="0" smtClean="0">
                <a:solidFill>
                  <a:schemeClr val="bg1"/>
                </a:solidFill>
              </a:rPr>
            </a:br>
            <a:r>
              <a:rPr lang="en-GB" sz="900" b="1" dirty="0" smtClean="0">
                <a:solidFill>
                  <a:schemeClr val="bg1"/>
                </a:solidFill>
              </a:rPr>
              <a:t>World Youth Day, Rio, 2013</a:t>
            </a:r>
          </a:p>
          <a:p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718" y="6600825"/>
            <a:ext cx="3121058" cy="714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910" dirty="0" smtClean="0"/>
              <a:t>Here’s the deal </a:t>
            </a:r>
            <a:r>
              <a:rPr lang="en-GB" sz="1000" b="1" dirty="0"/>
              <a:t>–</a:t>
            </a:r>
            <a:r>
              <a:rPr lang="en-GB" sz="910" dirty="0" smtClean="0"/>
              <a:t> choose at least one action from each of the four boxes, agree a time limit and maybe a prize with your group. Who can complete the challenge first? Who can change the world? Serve others! Get revolutionary!</a:t>
            </a:r>
            <a:endParaRPr lang="en-GB" sz="910" dirty="0"/>
          </a:p>
        </p:txBody>
      </p:sp>
      <p:sp>
        <p:nvSpPr>
          <p:cNvPr id="23" name="Rectangle 22"/>
          <p:cNvSpPr/>
          <p:nvPr/>
        </p:nvSpPr>
        <p:spPr>
          <a:xfrm>
            <a:off x="3691353" y="1038226"/>
            <a:ext cx="3304800" cy="5486399"/>
          </a:xfrm>
          <a:prstGeom prst="rect">
            <a:avLst/>
          </a:prstGeom>
          <a:solidFill>
            <a:schemeClr val="bg1"/>
          </a:solidFill>
          <a:ln w="25400">
            <a:solidFill>
              <a:srgbClr val="9AB5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353719" y="1218001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 dirty="0" smtClean="0">
                <a:solidFill>
                  <a:srgbClr val="9AB527"/>
                </a:solidFill>
                <a:latin typeface="Sprayerz"/>
                <a:cs typeface="Sprayerz"/>
              </a:rPr>
              <a:t>GO SOLO</a:t>
            </a:r>
            <a:endParaRPr lang="en-US" sz="1600" spc="300" dirty="0">
              <a:solidFill>
                <a:srgbClr val="9AB527"/>
              </a:solidFill>
              <a:latin typeface="Sprayerz"/>
              <a:cs typeface="Sprayerz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865948" y="1237571"/>
            <a:ext cx="487771" cy="410255"/>
            <a:chOff x="428625" y="6715919"/>
            <a:chExt cx="231131" cy="194400"/>
          </a:xfrm>
        </p:grpSpPr>
        <p:sp>
          <p:nvSpPr>
            <p:cNvPr id="30" name="Rectangle 29"/>
            <p:cNvSpPr/>
            <p:nvPr/>
          </p:nvSpPr>
          <p:spPr>
            <a:xfrm>
              <a:off x="446990" y="6715919"/>
              <a:ext cx="194400" cy="19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8625" y="6742800"/>
              <a:ext cx="231131" cy="1166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1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7272753" y="1038226"/>
            <a:ext cx="3188872" cy="5486399"/>
          </a:xfrm>
          <a:prstGeom prst="rect">
            <a:avLst/>
          </a:prstGeom>
          <a:solidFill>
            <a:schemeClr val="bg1"/>
          </a:solidFill>
          <a:ln w="25400">
            <a:solidFill>
              <a:srgbClr val="9AB5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935119" y="1218001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 dirty="0" smtClean="0">
                <a:solidFill>
                  <a:srgbClr val="9AB527"/>
                </a:solidFill>
                <a:latin typeface="Sprayerz"/>
                <a:cs typeface="Sprayerz"/>
              </a:rPr>
              <a:t>JUSTICE NOW!</a:t>
            </a:r>
            <a:endParaRPr lang="en-US" sz="1600" spc="300" dirty="0">
              <a:solidFill>
                <a:srgbClr val="9AB527"/>
              </a:solidFill>
              <a:latin typeface="Sprayerz"/>
              <a:cs typeface="Sprayerz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7447348" y="1237571"/>
            <a:ext cx="487771" cy="410255"/>
            <a:chOff x="428625" y="6715919"/>
            <a:chExt cx="231131" cy="194400"/>
          </a:xfrm>
        </p:grpSpPr>
        <p:sp>
          <p:nvSpPr>
            <p:cNvPr id="47" name="Rectangle 46"/>
            <p:cNvSpPr/>
            <p:nvPr/>
          </p:nvSpPr>
          <p:spPr>
            <a:xfrm>
              <a:off x="446990" y="6715919"/>
              <a:ext cx="194400" cy="19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28625" y="6742800"/>
              <a:ext cx="231131" cy="1166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2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9851" r="3109" b="7782"/>
          <a:stretch/>
        </p:blipFill>
        <p:spPr>
          <a:xfrm>
            <a:off x="5560343" y="1837208"/>
            <a:ext cx="1296145" cy="140943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14884" y="1676401"/>
            <a:ext cx="2953435" cy="4770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b="1" dirty="0" smtClean="0"/>
              <a:t>Every little helps! ­ Change your life to change the world.</a:t>
            </a:r>
          </a:p>
          <a:p>
            <a:r>
              <a:rPr lang="en-GB" sz="900" b="1" dirty="0" smtClean="0"/>
              <a:t> </a:t>
            </a:r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Add a meat-free day </a:t>
            </a:r>
            <a:br>
              <a:rPr lang="en-GB" sz="1000" dirty="0" smtClean="0"/>
            </a:br>
            <a:r>
              <a:rPr lang="en-GB" sz="1000" dirty="0" smtClean="0"/>
              <a:t>to your week and </a:t>
            </a:r>
            <a:br>
              <a:rPr lang="en-GB" sz="1000" dirty="0" smtClean="0"/>
            </a:br>
            <a:r>
              <a:rPr lang="en-GB" sz="1000" dirty="0" smtClean="0"/>
              <a:t>reduce your carbon </a:t>
            </a:r>
            <a:br>
              <a:rPr lang="en-GB" sz="1000" dirty="0" smtClean="0"/>
            </a:br>
            <a:r>
              <a:rPr lang="en-GB" sz="1000" dirty="0" smtClean="0"/>
              <a:t>footprint.</a:t>
            </a:r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Turn off lights and </a:t>
            </a:r>
            <a:br>
              <a:rPr lang="en-GB" sz="1000" dirty="0" smtClean="0"/>
            </a:br>
            <a:r>
              <a:rPr lang="en-GB" sz="1000" dirty="0" smtClean="0"/>
              <a:t>chargers when you are </a:t>
            </a:r>
            <a:br>
              <a:rPr lang="en-GB" sz="1000" dirty="0" smtClean="0"/>
            </a:br>
            <a:r>
              <a:rPr lang="en-GB" sz="1000" dirty="0" smtClean="0"/>
              <a:t>not using them to save energy.</a:t>
            </a:r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Use Twitter, </a:t>
            </a:r>
            <a:r>
              <a:rPr lang="en-GB" sz="1000" dirty="0" err="1" smtClean="0"/>
              <a:t>Facebook</a:t>
            </a:r>
            <a:r>
              <a:rPr lang="en-GB" sz="1000" dirty="0" smtClean="0"/>
              <a:t> or </a:t>
            </a:r>
            <a:r>
              <a:rPr lang="en-GB" sz="1000" dirty="0" err="1" smtClean="0"/>
              <a:t>Instagram</a:t>
            </a:r>
            <a:r>
              <a:rPr lang="en-GB" sz="1000" dirty="0" smtClean="0"/>
              <a:t> to share inspiring pictures and quotes.</a:t>
            </a:r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Live on £1 a day in solidarity with those who don't have</a:t>
            </a:r>
            <a:r>
              <a:rPr lang="en-GB" sz="1000" i="1" dirty="0" smtClean="0"/>
              <a:t> </a:t>
            </a:r>
            <a:r>
              <a:rPr lang="en-GB" sz="1000" dirty="0" smtClean="0"/>
              <a:t>enough to eat. Tweet about it to spread the message, tagging </a:t>
            </a:r>
            <a:r>
              <a:rPr lang="en-GB" sz="1000" b="1" dirty="0" smtClean="0"/>
              <a:t>@CAFOD.</a:t>
            </a:r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At the end of each day, reflect on three things you are thankful for. Say a prayer </a:t>
            </a:r>
            <a:br>
              <a:rPr lang="en-GB" sz="1000" dirty="0" smtClean="0"/>
            </a:br>
            <a:r>
              <a:rPr lang="en-GB" sz="1000" dirty="0" smtClean="0"/>
              <a:t>of thanks.</a:t>
            </a:r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Make friends with someone new.</a:t>
            </a:r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</a:pPr>
            <a:r>
              <a:rPr lang="en-GB" sz="1000" dirty="0" smtClean="0"/>
              <a:t> </a:t>
            </a:r>
          </a:p>
          <a:p>
            <a:pPr marL="17780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Other:____________________________</a:t>
            </a:r>
          </a:p>
          <a:p>
            <a:pPr marL="177800" indent="-177800">
              <a:buClr>
                <a:srgbClr val="9AB527"/>
              </a:buClr>
              <a:buSzPct val="120000"/>
            </a:pPr>
            <a:r>
              <a:rPr lang="en-GB" sz="1000" dirty="0" smtClean="0"/>
              <a:t/>
            </a:r>
            <a:br>
              <a:rPr lang="en-GB" sz="1000" dirty="0" smtClean="0"/>
            </a:br>
            <a:r>
              <a:rPr lang="en-GB" sz="1000" dirty="0" smtClean="0"/>
              <a:t>_________________________________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119" y="4185179"/>
            <a:ext cx="1739536" cy="1511117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496284" y="1676401"/>
            <a:ext cx="2953435" cy="47705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b="1" dirty="0" smtClean="0"/>
              <a:t>Support those who need God's love and justice today! </a:t>
            </a:r>
          </a:p>
          <a:p>
            <a:r>
              <a:rPr lang="en-GB" sz="900" b="1" dirty="0" smtClean="0"/>
              <a:t> </a:t>
            </a:r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Speak up for CAFOD on Lent or Harvest Fast Day to inspire people to support </a:t>
            </a:r>
            <a:br>
              <a:rPr lang="en-GB" sz="1000" dirty="0" smtClean="0"/>
            </a:br>
            <a:r>
              <a:rPr lang="en-GB" sz="1000" dirty="0" smtClean="0"/>
              <a:t>those who live in the greatest poverty across the world.</a:t>
            </a:r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Volunteer for three hours for a local charity, </a:t>
            </a:r>
            <a:r>
              <a:rPr lang="en-GB" sz="1000" dirty="0" smtClean="0"/>
              <a:t>for </a:t>
            </a:r>
            <a:r>
              <a:rPr lang="en-GB" sz="1000" dirty="0" smtClean="0"/>
              <a:t>example, your local CAFOD office, SVP or your local food bank.</a:t>
            </a:r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Take up a ministry in your parish.</a:t>
            </a:r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Lead a short liturgy in your school or parish, praying for an important issue, such as peace.</a:t>
            </a:r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</a:pPr>
            <a:r>
              <a:rPr lang="en-GB" sz="1000" dirty="0" smtClean="0"/>
              <a:t> </a:t>
            </a:r>
          </a:p>
          <a:p>
            <a:pPr marL="17780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Other:___________________________</a:t>
            </a:r>
          </a:p>
          <a:p>
            <a:pPr marL="177800" indent="-177800">
              <a:buClr>
                <a:srgbClr val="9AB527"/>
              </a:buClr>
              <a:buSzPct val="120000"/>
            </a:pPr>
            <a:r>
              <a:rPr lang="en-GB" sz="1000" dirty="0" smtClean="0"/>
              <a:t/>
            </a:r>
            <a:br>
              <a:rPr lang="en-GB" sz="1000" dirty="0" smtClean="0"/>
            </a:br>
            <a:r>
              <a:rPr lang="en-GB" sz="1000" dirty="0" smtClean="0"/>
              <a:t>________________________________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" y="188260"/>
            <a:ext cx="1421063" cy="584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656391" y="1014751"/>
            <a:ext cx="3176966" cy="5486399"/>
          </a:xfrm>
          <a:prstGeom prst="rect">
            <a:avLst/>
          </a:prstGeom>
          <a:solidFill>
            <a:schemeClr val="bg1"/>
          </a:solidFill>
          <a:ln w="25400">
            <a:solidFill>
              <a:srgbClr val="9AB5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261225" y="4128531"/>
            <a:ext cx="3200400" cy="2362200"/>
          </a:xfrm>
          <a:prstGeom prst="rect">
            <a:avLst/>
          </a:prstGeom>
          <a:solidFill>
            <a:srgbClr val="9AB5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504559" y="4323139"/>
            <a:ext cx="2686744" cy="14003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FFFFFF"/>
                </a:solidFill>
              </a:rPr>
              <a:t>For hints and tips on all of these </a:t>
            </a:r>
            <a:r>
              <a:rPr lang="en-GB" sz="1400" b="1" dirty="0" smtClean="0">
                <a:solidFill>
                  <a:srgbClr val="FFFFFF"/>
                </a:solidFill>
              </a:rPr>
              <a:t>email </a:t>
            </a:r>
            <a:r>
              <a:rPr lang="en-GB" sz="1000" spc="300" dirty="0" smtClean="0">
                <a:solidFill>
                  <a:srgbClr val="FFFFFF"/>
                </a:solidFill>
                <a:latin typeface="Sprayerz" pitchFamily="50" charset="0"/>
              </a:rPr>
              <a:t>youth@cafod.org.uk</a:t>
            </a:r>
            <a:endParaRPr lang="en-GB" sz="1000" b="1" spc="300" dirty="0" smtClean="0">
              <a:solidFill>
                <a:srgbClr val="FFFFFF"/>
              </a:solidFill>
              <a:latin typeface="Sprayerz" pitchFamily="50" charset="0"/>
            </a:endParaRPr>
          </a:p>
          <a:p>
            <a:pPr algn="ctr"/>
            <a:r>
              <a:rPr lang="en-GB" sz="1400" b="1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GB" sz="1400" b="1" dirty="0" smtClean="0">
                <a:solidFill>
                  <a:srgbClr val="FFFFFF"/>
                </a:solidFill>
              </a:rPr>
              <a:t>Get support from CAFOD in your area </a:t>
            </a:r>
          </a:p>
          <a:p>
            <a:pPr algn="ctr"/>
            <a:r>
              <a:rPr lang="en-GB" sz="1100" spc="300" dirty="0" smtClean="0">
                <a:solidFill>
                  <a:srgbClr val="FFFFFF"/>
                </a:solidFill>
                <a:latin typeface="Sprayerz" pitchFamily="50" charset="0"/>
              </a:rPr>
              <a:t>cafod.org.uk/</a:t>
            </a:r>
            <a:r>
              <a:rPr lang="en-GB" sz="1100" spc="300" dirty="0" err="1" smtClean="0">
                <a:solidFill>
                  <a:srgbClr val="FFFFFF"/>
                </a:solidFill>
                <a:latin typeface="Sprayerz" pitchFamily="50" charset="0"/>
              </a:rPr>
              <a:t>uk</a:t>
            </a:r>
            <a:endParaRPr lang="en-GB" sz="1100" spc="300" dirty="0">
              <a:solidFill>
                <a:srgbClr val="FFFFFF"/>
              </a:solidFill>
              <a:latin typeface="Sprayerz" pitchFamily="5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18757" y="119452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300" dirty="0" smtClean="0">
                <a:solidFill>
                  <a:srgbClr val="9AB527"/>
                </a:solidFill>
                <a:latin typeface="Sprayerz"/>
                <a:cs typeface="Sprayerz"/>
              </a:rPr>
              <a:t>TEAM CHALLENGE</a:t>
            </a:r>
            <a:endParaRPr lang="en-US" sz="1600" spc="300" dirty="0">
              <a:solidFill>
                <a:srgbClr val="9AB527"/>
              </a:solidFill>
              <a:latin typeface="Sprayerz"/>
              <a:cs typeface="Sprayerz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830986" y="1214096"/>
            <a:ext cx="487771" cy="410255"/>
            <a:chOff x="428625" y="6715919"/>
            <a:chExt cx="231131" cy="194400"/>
          </a:xfrm>
        </p:grpSpPr>
        <p:sp>
          <p:nvSpPr>
            <p:cNvPr id="34" name="Rectangle 33"/>
            <p:cNvSpPr/>
            <p:nvPr/>
          </p:nvSpPr>
          <p:spPr>
            <a:xfrm>
              <a:off x="446990" y="6715919"/>
              <a:ext cx="194400" cy="19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8625" y="6742800"/>
              <a:ext cx="231131" cy="1166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4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62719" y="7093793"/>
            <a:ext cx="32650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Picture </a:t>
            </a:r>
            <a:r>
              <a:rPr lang="en-US" sz="800" dirty="0" smtClean="0"/>
              <a:t>credit: Mazur/catholicnews.org.uk</a:t>
            </a:r>
            <a:endParaRPr lang="en-US" sz="800" dirty="0"/>
          </a:p>
        </p:txBody>
      </p:sp>
      <p:sp>
        <p:nvSpPr>
          <p:cNvPr id="42" name="Rectangle 41"/>
          <p:cNvSpPr/>
          <p:nvPr/>
        </p:nvSpPr>
        <p:spPr>
          <a:xfrm>
            <a:off x="219124" y="1014751"/>
            <a:ext cx="3221963" cy="5486399"/>
          </a:xfrm>
          <a:prstGeom prst="rect">
            <a:avLst/>
          </a:prstGeom>
          <a:solidFill>
            <a:schemeClr val="bg1"/>
          </a:solidFill>
          <a:ln w="25400">
            <a:solidFill>
              <a:srgbClr val="9AB52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42656" y="1652926"/>
            <a:ext cx="2785868" cy="44704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b="1" dirty="0" smtClean="0"/>
              <a:t>Tackle the root causes of injustice in our world. It's the only long-term way to stop it.</a:t>
            </a:r>
          </a:p>
          <a:p>
            <a:r>
              <a:rPr lang="en-GB" sz="900" b="1" dirty="0" smtClean="0"/>
              <a:t> </a:t>
            </a:r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Get involved in </a:t>
            </a:r>
            <a:r>
              <a:rPr lang="en-GB" sz="1000" dirty="0" smtClean="0"/>
              <a:t>CAFOD campaigns.</a:t>
            </a: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Go green, organise a ‘Walk to church Sunday’ at your parish.</a:t>
            </a:r>
          </a:p>
          <a:p>
            <a:pPr marL="177800" lvl="0" indent="-177800">
              <a:buClr>
                <a:srgbClr val="9AB527"/>
              </a:buClr>
              <a:buSzPct val="120000"/>
            </a:pPr>
            <a:r>
              <a:rPr lang="en-GB" sz="1000" dirty="0" smtClean="0"/>
              <a:t> </a:t>
            </a:r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Inspire the next generation:</a:t>
            </a:r>
            <a:r>
              <a:rPr lang="en-GB" sz="1000" b="1" dirty="0" smtClean="0"/>
              <a:t>­</a:t>
            </a:r>
            <a:r>
              <a:rPr lang="en-GB" sz="1000" dirty="0" smtClean="0"/>
              <a:t> do an assembly in your local primary school. Search 'assembly' at </a:t>
            </a:r>
            <a:r>
              <a:rPr lang="en-GB" sz="1000" b="1" dirty="0" smtClean="0"/>
              <a:t>cafod.org.uk/education.</a:t>
            </a: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Get creative – make a video or a piece of artwork about justice and share it online or in your parish to inform others.</a:t>
            </a:r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Invite your MP to your church or school and question them about important justice issues, such as climate change. </a:t>
            </a:r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</a:pPr>
            <a:r>
              <a:rPr lang="en-GB" sz="1000" dirty="0" smtClean="0"/>
              <a:t> </a:t>
            </a:r>
          </a:p>
          <a:p>
            <a:pPr marL="17780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Other:___________________________</a:t>
            </a:r>
          </a:p>
          <a:p>
            <a:pPr marL="177800" indent="-177800">
              <a:buClr>
                <a:srgbClr val="9AB527"/>
              </a:buClr>
              <a:buSzPct val="120000"/>
            </a:pPr>
            <a:r>
              <a:rPr lang="en-GB" sz="1000" dirty="0" smtClean="0"/>
              <a:t/>
            </a:r>
            <a:br>
              <a:rPr lang="en-GB" sz="1000" dirty="0" smtClean="0"/>
            </a:br>
            <a:r>
              <a:rPr lang="en-GB" sz="1000" dirty="0" smtClean="0"/>
              <a:t>________________________________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393719" y="1214096"/>
            <a:ext cx="487771" cy="410255"/>
            <a:chOff x="428625" y="6715919"/>
            <a:chExt cx="231131" cy="194400"/>
          </a:xfrm>
        </p:grpSpPr>
        <p:sp>
          <p:nvSpPr>
            <p:cNvPr id="45" name="Rectangle 44"/>
            <p:cNvSpPr/>
            <p:nvPr/>
          </p:nvSpPr>
          <p:spPr>
            <a:xfrm>
              <a:off x="446990" y="6715919"/>
              <a:ext cx="194400" cy="19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28625" y="6742800"/>
              <a:ext cx="231131" cy="11667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3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82" y="3637409"/>
            <a:ext cx="1745227" cy="1621185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16373" y="1194526"/>
            <a:ext cx="2995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200" dirty="0" smtClean="0">
                <a:solidFill>
                  <a:srgbClr val="9AB527"/>
                </a:solidFill>
                <a:latin typeface="Sprayerz"/>
                <a:cs typeface="Sprayerz"/>
              </a:rPr>
              <a:t>CHANGE THE SYSTEM</a:t>
            </a:r>
            <a:endParaRPr lang="en-US" sz="1600" spc="200" dirty="0">
              <a:solidFill>
                <a:srgbClr val="9AB527"/>
              </a:solidFill>
              <a:latin typeface="Sprayerz"/>
              <a:cs typeface="Sprayerz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79922" y="1652926"/>
            <a:ext cx="2832549" cy="46243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b="1" dirty="0" smtClean="0"/>
              <a:t>Fight for justice, help others and </a:t>
            </a:r>
            <a:br>
              <a:rPr lang="en-GB" sz="1050" b="1" dirty="0" smtClean="0"/>
            </a:br>
            <a:r>
              <a:rPr lang="en-GB" sz="1050" b="1" dirty="0" smtClean="0"/>
              <a:t>have fun along the way. Choose one activity to do as a team.</a:t>
            </a:r>
          </a:p>
          <a:p>
            <a:r>
              <a:rPr lang="en-GB" sz="900" b="1" dirty="0" smtClean="0"/>
              <a:t> </a:t>
            </a:r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Organise a service day in your parish; perhaps people need help gardening or decorating.</a:t>
            </a:r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Help run a children's liturgy session </a:t>
            </a:r>
            <a:r>
              <a:rPr lang="en-GB" sz="1000" b="1" dirty="0" smtClean="0"/>
              <a:t>­ cafod.org.uk/</a:t>
            </a:r>
            <a:r>
              <a:rPr lang="en-GB" sz="1000" b="1" dirty="0" err="1" smtClean="0"/>
              <a:t>childrensliturgy</a:t>
            </a: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Organise a themed fundraiser for </a:t>
            </a:r>
            <a:br>
              <a:rPr lang="en-GB" sz="1000" dirty="0" smtClean="0"/>
            </a:br>
            <a:r>
              <a:rPr lang="en-GB" sz="1000" dirty="0" smtClean="0"/>
              <a:t>CAFOD. Brazil-themed party anyone? </a:t>
            </a:r>
            <a:br>
              <a:rPr lang="en-GB" sz="1000" dirty="0" smtClean="0"/>
            </a:br>
            <a:r>
              <a:rPr lang="en-GB" sz="1000" dirty="0" smtClean="0"/>
              <a:t>Get sporty or have a global bake-off.</a:t>
            </a:r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</a:pPr>
            <a:r>
              <a:rPr lang="en-GB" sz="1000" dirty="0" smtClean="0"/>
              <a:t/>
            </a:r>
            <a:br>
              <a:rPr lang="en-GB" sz="1000" dirty="0" smtClean="0"/>
            </a:br>
            <a:r>
              <a:rPr lang="en-GB" sz="1000" dirty="0" smtClean="0"/>
              <a:t/>
            </a:r>
            <a:br>
              <a:rPr lang="en-GB" sz="1000" dirty="0" smtClean="0"/>
            </a:b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Help organise a Mass (ask your priest first</a:t>
            </a:r>
            <a:r>
              <a:rPr lang="en-GB" sz="1000" dirty="0" smtClean="0"/>
              <a:t>!) or other service; </a:t>
            </a:r>
            <a:r>
              <a:rPr lang="en-GB" sz="1000" dirty="0" smtClean="0"/>
              <a:t>choose prayers and reflections about justice.</a:t>
            </a:r>
          </a:p>
          <a:p>
            <a:pPr marL="177800" lvl="0" indent="-177800">
              <a:buClr>
                <a:srgbClr val="9AB527"/>
              </a:buClr>
              <a:buSzPct val="120000"/>
            </a:pPr>
            <a:endParaRPr lang="en-GB" sz="1000" dirty="0" smtClean="0"/>
          </a:p>
          <a:p>
            <a:pPr marL="177800" lvl="0" indent="-177800">
              <a:buClr>
                <a:srgbClr val="9AB527"/>
              </a:buClr>
              <a:buSzPct val="120000"/>
            </a:pPr>
            <a:r>
              <a:rPr lang="en-GB" sz="1000" dirty="0" smtClean="0"/>
              <a:t> </a:t>
            </a:r>
          </a:p>
          <a:p>
            <a:pPr marL="177800" indent="-177800">
              <a:buClr>
                <a:srgbClr val="9AB527"/>
              </a:buClr>
              <a:buSzPct val="120000"/>
              <a:buFont typeface="Wingdings" charset="2"/>
              <a:buChar char="ü"/>
            </a:pPr>
            <a:r>
              <a:rPr lang="en-GB" sz="1000" dirty="0" smtClean="0"/>
              <a:t>Other:___________________________</a:t>
            </a:r>
          </a:p>
          <a:p>
            <a:pPr marL="177800" indent="-177800">
              <a:buClr>
                <a:srgbClr val="9AB527"/>
              </a:buClr>
              <a:buSzPct val="120000"/>
            </a:pPr>
            <a:r>
              <a:rPr lang="en-GB" sz="1000" dirty="0" smtClean="0"/>
              <a:t/>
            </a:r>
            <a:br>
              <a:rPr lang="en-GB" sz="1000" dirty="0" smtClean="0"/>
            </a:br>
            <a:r>
              <a:rPr lang="en-GB" sz="1000" dirty="0" smtClean="0"/>
              <a:t>________________________________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14" y="1270825"/>
            <a:ext cx="2781434" cy="27733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2" y="188260"/>
            <a:ext cx="1421063" cy="58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12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151</Words>
  <Application>Microsoft Office PowerPoint</Application>
  <PresentationFormat>Custom</PresentationFormat>
  <Paragraphs>96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Sprayerz</vt:lpstr>
      <vt:lpstr>Verdana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David</dc:creator>
  <cp:lastModifiedBy>Kathleen O'Brien</cp:lastModifiedBy>
  <cp:revision>216</cp:revision>
  <cp:lastPrinted>2015-03-31T16:11:34Z</cp:lastPrinted>
  <dcterms:created xsi:type="dcterms:W3CDTF">2015-03-07T12:04:29Z</dcterms:created>
  <dcterms:modified xsi:type="dcterms:W3CDTF">2020-08-18T08:51:19Z</dcterms:modified>
</cp:coreProperties>
</file>