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00" r:id="rId2"/>
    <p:sldId id="319" r:id="rId3"/>
    <p:sldId id="318" r:id="rId4"/>
    <p:sldId id="323" r:id="rId5"/>
    <p:sldId id="321" r:id="rId6"/>
    <p:sldId id="326" r:id="rId7"/>
    <p:sldId id="328" r:id="rId8"/>
    <p:sldId id="325" r:id="rId9"/>
  </p:sldIdLst>
  <p:sldSz cx="9144000" cy="6858000" type="screen4x3"/>
  <p:notesSz cx="6858000" cy="9144000"/>
  <p:defaultTextStyle>
    <a:defPPr>
      <a:defRPr lang="en-GB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0018"/>
    <a:srgbClr val="000000"/>
    <a:srgbClr val="FF6309"/>
    <a:srgbClr val="5C5900"/>
    <a:srgbClr val="E6CF04"/>
    <a:srgbClr val="620000"/>
    <a:srgbClr val="B30005"/>
    <a:srgbClr val="07275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126" autoAdjust="0"/>
    <p:restoredTop sz="88167" autoAdjust="0"/>
  </p:normalViewPr>
  <p:slideViewPr>
    <p:cSldViewPr snapToGrid="0">
      <p:cViewPr varScale="1">
        <p:scale>
          <a:sx n="95" d="100"/>
          <a:sy n="95" d="100"/>
        </p:scale>
        <p:origin x="-65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30225" y="280988"/>
            <a:ext cx="2441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249238"/>
            <a:ext cx="241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42925" y="8686800"/>
            <a:ext cx="4916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 smtClean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51488" y="8686800"/>
            <a:ext cx="7572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A1A83D07-A50A-44B5-8806-6068B0E8E140}" type="slidenum">
              <a:rPr lang="en-US"/>
              <a:pPr>
                <a:defRPr/>
              </a:pPr>
              <a:t>‹#›</a:t>
            </a:fld>
            <a:endParaRPr lang="en-US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914400" y="152400"/>
            <a:ext cx="3276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267200" y="152400"/>
            <a:ext cx="1752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44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914400" y="8686800"/>
            <a:ext cx="419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334000" y="8686800"/>
            <a:ext cx="609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8E5B38DD-995D-4B1F-96CD-CBCB1E085883}" type="slidenum">
              <a:rPr lang="en-US"/>
              <a:pPr>
                <a:defRPr/>
              </a:pPr>
              <a:t>‹#›</a:t>
            </a:fld>
            <a:endParaRPr lang="en-US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5B38DD-995D-4B1F-96CD-CBCB1E085883}" type="slidenum">
              <a:rPr lang="en-US" smtClean="0"/>
              <a:pPr>
                <a:defRPr/>
              </a:pPr>
              <a:t>2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5B38DD-995D-4B1F-96CD-CBCB1E085883}" type="slidenum">
              <a:rPr lang="en-US" smtClean="0"/>
              <a:pPr>
                <a:defRPr/>
              </a:pPr>
              <a:t>4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5B38DD-995D-4B1F-96CD-CBCB1E085883}" type="slidenum">
              <a:rPr lang="en-US" smtClean="0"/>
              <a:pPr>
                <a:defRPr/>
              </a:pPr>
              <a:t>6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E5B38DD-995D-4B1F-96CD-CBCB1E085883}" type="slidenum">
              <a:rPr lang="en-US" smtClean="0"/>
              <a:pPr>
                <a:defRPr/>
              </a:pPr>
              <a:t>7</a:t>
            </a:fld>
            <a:endParaRPr lang="en-US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46100" y="6311900"/>
            <a:ext cx="34925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l">
              <a:spcBef>
                <a:spcPct val="50000"/>
              </a:spcBef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6210300" y="411163"/>
            <a:ext cx="228282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n-US" sz="1600">
                <a:solidFill>
                  <a:schemeClr val="bg1"/>
                </a:solidFill>
              </a:rPr>
              <a:t>www.cafod.org.uk</a:t>
            </a:r>
          </a:p>
        </p:txBody>
      </p:sp>
      <p:pic>
        <p:nvPicPr>
          <p:cNvPr id="7" name="Picture 3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8350" y="2384425"/>
            <a:ext cx="5848350" cy="2030413"/>
          </a:xfrm>
        </p:spPr>
        <p:txBody>
          <a:bodyPr anchor="t"/>
          <a:lstStyle>
            <a:lvl1pPr>
              <a:defRPr sz="5000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06450" y="4535488"/>
            <a:ext cx="5848350" cy="1373187"/>
          </a:xfrm>
        </p:spPr>
        <p:txBody>
          <a:bodyPr rIns="0"/>
          <a:lstStyle>
            <a:lvl1pPr marL="0" indent="0">
              <a:spcAft>
                <a:spcPct val="0"/>
              </a:spcAft>
              <a:buFont typeface="Times" charset="0"/>
              <a:buNone/>
              <a:defRPr sz="26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0975" y="0"/>
            <a:ext cx="19621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1350" y="0"/>
            <a:ext cx="5737225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1350" y="1533525"/>
            <a:ext cx="3849688" cy="4486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533525"/>
            <a:ext cx="3849687" cy="4486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1350" y="0"/>
            <a:ext cx="7851775" cy="153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1350" y="1533525"/>
            <a:ext cx="7851775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10800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pic>
        <p:nvPicPr>
          <p:cNvPr id="1028" name="Picture 14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321425"/>
            <a:ext cx="9144000" cy="53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0070A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0070AD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0070AD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0070AD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0070AD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0070AD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0070AD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0070AD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0070AD"/>
          </a:solidFill>
          <a:latin typeface="Verdana" pitchFamily="34" charset="0"/>
        </a:defRPr>
      </a:lvl9pPr>
    </p:titleStyle>
    <p:bodyStyle>
      <a:lvl1pPr marL="287338" indent="-287338" algn="l" rtl="0" eaLnBrk="1" fontAlgn="base" hangingPunct="1">
        <a:spcBef>
          <a:spcPct val="0"/>
        </a:spcBef>
        <a:spcAft>
          <a:spcPct val="50000"/>
        </a:spcAft>
        <a:buClr>
          <a:srgbClr val="AACB2A"/>
        </a:buClr>
        <a:buFont typeface="Times" charset="0"/>
        <a:buChar char="•"/>
        <a:defRPr sz="2200">
          <a:solidFill>
            <a:srgbClr val="000000"/>
          </a:solidFill>
          <a:latin typeface="+mn-lt"/>
          <a:ea typeface="+mn-ea"/>
          <a:cs typeface="+mn-cs"/>
        </a:defRPr>
      </a:lvl1pPr>
      <a:lvl2pPr marL="763588" indent="-285750" algn="l" rtl="0" eaLnBrk="1" fontAlgn="base" hangingPunct="1">
        <a:spcBef>
          <a:spcPct val="0"/>
        </a:spcBef>
        <a:spcAft>
          <a:spcPct val="50000"/>
        </a:spcAft>
        <a:buClr>
          <a:srgbClr val="AACB2A"/>
        </a:buClr>
        <a:buChar char="–"/>
        <a:defRPr sz="2200">
          <a:solidFill>
            <a:srgbClr val="000000"/>
          </a:solidFill>
          <a:latin typeface="+mn-lt"/>
        </a:defRPr>
      </a:lvl2pPr>
      <a:lvl3pPr marL="1182688" indent="-228600" algn="l" rtl="0" eaLnBrk="1" fontAlgn="base" hangingPunct="1">
        <a:spcBef>
          <a:spcPct val="0"/>
        </a:spcBef>
        <a:spcAft>
          <a:spcPct val="50000"/>
        </a:spcAft>
        <a:defRPr sz="2200">
          <a:solidFill>
            <a:srgbClr val="000000"/>
          </a:solidFill>
          <a:latin typeface="+mn-lt"/>
        </a:defRPr>
      </a:lvl3pPr>
      <a:lvl4pPr marL="1601788" indent="-228600" algn="l" rtl="0" eaLnBrk="1" fontAlgn="base" hangingPunct="1">
        <a:spcBef>
          <a:spcPct val="0"/>
        </a:spcBef>
        <a:spcAft>
          <a:spcPct val="50000"/>
        </a:spcAft>
        <a:defRPr sz="2200">
          <a:solidFill>
            <a:srgbClr val="000000"/>
          </a:solidFill>
          <a:latin typeface="+mn-lt"/>
        </a:defRPr>
      </a:lvl4pPr>
      <a:lvl5pPr marL="2020888" indent="-228600" algn="l" rtl="0" eaLnBrk="1" fontAlgn="base" hangingPunct="1">
        <a:spcBef>
          <a:spcPct val="0"/>
        </a:spcBef>
        <a:spcAft>
          <a:spcPct val="50000"/>
        </a:spcAft>
        <a:defRPr sz="2200">
          <a:solidFill>
            <a:srgbClr val="000000"/>
          </a:solidFill>
          <a:latin typeface="+mn-lt"/>
        </a:defRPr>
      </a:lvl5pPr>
      <a:lvl6pPr marL="2478088" indent="-228600" algn="l" rtl="0" eaLnBrk="1" fontAlgn="base" hangingPunct="1">
        <a:spcBef>
          <a:spcPct val="0"/>
        </a:spcBef>
        <a:spcAft>
          <a:spcPct val="50000"/>
        </a:spcAft>
        <a:defRPr sz="2200">
          <a:solidFill>
            <a:srgbClr val="000000"/>
          </a:solidFill>
          <a:latin typeface="+mn-lt"/>
        </a:defRPr>
      </a:lvl6pPr>
      <a:lvl7pPr marL="2935288" indent="-228600" algn="l" rtl="0" eaLnBrk="1" fontAlgn="base" hangingPunct="1">
        <a:spcBef>
          <a:spcPct val="0"/>
        </a:spcBef>
        <a:spcAft>
          <a:spcPct val="50000"/>
        </a:spcAft>
        <a:defRPr sz="2200">
          <a:solidFill>
            <a:srgbClr val="000000"/>
          </a:solidFill>
          <a:latin typeface="+mn-lt"/>
        </a:defRPr>
      </a:lvl7pPr>
      <a:lvl8pPr marL="3392488" indent="-228600" algn="l" rtl="0" eaLnBrk="1" fontAlgn="base" hangingPunct="1">
        <a:spcBef>
          <a:spcPct val="0"/>
        </a:spcBef>
        <a:spcAft>
          <a:spcPct val="50000"/>
        </a:spcAft>
        <a:defRPr sz="2200">
          <a:solidFill>
            <a:srgbClr val="000000"/>
          </a:solidFill>
          <a:latin typeface="+mn-lt"/>
        </a:defRPr>
      </a:lvl8pPr>
      <a:lvl9pPr marL="3849688" indent="-228600" algn="l" rtl="0" eaLnBrk="1" fontAlgn="base" hangingPunct="1">
        <a:spcBef>
          <a:spcPct val="0"/>
        </a:spcBef>
        <a:spcAft>
          <a:spcPct val="50000"/>
        </a:spcAft>
        <a:defRPr sz="22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4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98642" y="3897190"/>
            <a:ext cx="8264003" cy="1373187"/>
          </a:xfrm>
        </p:spPr>
        <p:txBody>
          <a:bodyPr/>
          <a:lstStyle/>
          <a:p>
            <a:pPr eaLnBrk="1" hangingPunct="1"/>
            <a:r>
              <a:rPr lang="en-GB" sz="2800" dirty="0" smtClean="0">
                <a:solidFill>
                  <a:schemeClr val="tx2">
                    <a:lumMod val="50000"/>
                  </a:schemeClr>
                </a:solidFill>
              </a:rPr>
              <a:t>A game about disaster prevention and relief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633045" y="2592456"/>
            <a:ext cx="7978394" cy="1240969"/>
            <a:chOff x="633045" y="2049864"/>
            <a:chExt cx="7978394" cy="1240969"/>
          </a:xfrm>
        </p:grpSpPr>
        <p:pic>
          <p:nvPicPr>
            <p:cNvPr id="7" name="Picture 6" descr="sheet1---map - Copy - Copy.jp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33045" y="2049864"/>
              <a:ext cx="7840667" cy="1240969"/>
            </a:xfrm>
            <a:prstGeom prst="rect">
              <a:avLst/>
            </a:prstGeom>
          </p:spPr>
        </p:pic>
        <p:sp>
          <p:nvSpPr>
            <p:cNvPr id="6" name="Oval 5"/>
            <p:cNvSpPr/>
            <p:nvPr/>
          </p:nvSpPr>
          <p:spPr bwMode="auto">
            <a:xfrm>
              <a:off x="8159263" y="2190541"/>
              <a:ext cx="452176" cy="432079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440202" y="236649"/>
            <a:ext cx="2703798" cy="2436212"/>
            <a:chOff x="602011" y="482163"/>
            <a:chExt cx="1498094" cy="1914525"/>
          </a:xfrm>
        </p:grpSpPr>
        <p:pic>
          <p:nvPicPr>
            <p:cNvPr id="3" name="Picture 2" descr="Game Person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02011" y="482163"/>
              <a:ext cx="1247775" cy="1914525"/>
            </a:xfrm>
            <a:prstGeom prst="rect">
              <a:avLst/>
            </a:prstGeom>
          </p:spPr>
        </p:pic>
        <p:sp>
          <p:nvSpPr>
            <p:cNvPr id="4" name="Oval 3"/>
            <p:cNvSpPr/>
            <p:nvPr/>
          </p:nvSpPr>
          <p:spPr bwMode="auto">
            <a:xfrm>
              <a:off x="1607736" y="1075174"/>
              <a:ext cx="492369" cy="542611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304800" y="174171"/>
            <a:ext cx="5814646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b="1" dirty="0" smtClean="0"/>
              <a:t>AIM</a:t>
            </a:r>
          </a:p>
          <a:p>
            <a:pPr algn="l"/>
            <a:endParaRPr lang="en-GB" b="1" dirty="0" smtClean="0"/>
          </a:p>
          <a:p>
            <a:pPr algn="l"/>
            <a:r>
              <a:rPr lang="en-GB" sz="2200" dirty="0" smtClean="0"/>
              <a:t>Your team’s aim is to protect the people in a town before a flood. </a:t>
            </a:r>
          </a:p>
          <a:p>
            <a:pPr algn="l"/>
            <a:r>
              <a:rPr lang="en-GB" sz="2200" dirty="0" smtClean="0"/>
              <a:t>The team that does this most successfully will be the winners.</a:t>
            </a:r>
          </a:p>
          <a:p>
            <a:pPr algn="l"/>
            <a:endParaRPr lang="en-GB" sz="2200" dirty="0" smtClean="0"/>
          </a:p>
          <a:p>
            <a:pPr algn="l"/>
            <a:r>
              <a:rPr lang="en-GB" sz="2200" b="1" dirty="0" smtClean="0"/>
              <a:t>HOW?</a:t>
            </a:r>
          </a:p>
          <a:p>
            <a:pPr algn="l"/>
            <a:endParaRPr lang="en-GB" sz="2200" b="1" dirty="0" smtClean="0"/>
          </a:p>
          <a:p>
            <a:pPr algn="l"/>
            <a:r>
              <a:rPr lang="en-GB" sz="2200" dirty="0" smtClean="0"/>
              <a:t>You will have a map of the town.</a:t>
            </a:r>
          </a:p>
          <a:p>
            <a:pPr algn="l"/>
            <a:r>
              <a:rPr lang="en-GB" sz="2200" dirty="0" smtClean="0"/>
              <a:t>In turn, each person chooses an action, like protecting people in one square, or a ‘special action’ like working with local organisations to save more lives.</a:t>
            </a:r>
          </a:p>
          <a:p>
            <a:pPr algn="l"/>
            <a:endParaRPr lang="en-GB" sz="2200" dirty="0" smtClean="0"/>
          </a:p>
          <a:p>
            <a:pPr algn="l"/>
            <a:r>
              <a:rPr lang="en-GB" sz="2200" dirty="0" smtClean="0"/>
              <a:t>The flood will hit in just ten minutes.</a:t>
            </a:r>
          </a:p>
        </p:txBody>
      </p:sp>
      <p:sp>
        <p:nvSpPr>
          <p:cNvPr id="5122" name="AutoShape 2" descr="data:image/jpeg;base64,/9j/4AAQSkZJRgABAQAAAQABAAD/2wCEAAkGBxQQDxUPEBQUFBUUEBQVEBUUFBQPFBQWFBQWFhQWFBQYHSggGBolHBQUITEhJSorLi4uFx8zODMsNygtLisBCgoKDg0OGxAQGi0kHyQsLCwsLCwsLCwsLCwsLCwsLCwsLCwsLCwsLCwsLCwsLCwsLCwsLCwsLCwsLCwsLCwsLP/AABEIAOEA4QMBEQACEQEDEQH/xAAbAAABBQEBAAAAAAAAAAAAAAAAAgMEBQYBB//EAEkQAAEDAgMEBwUEBwQJBQAAAAEAAgMEEQUSIQYxQWETIjJRcYGRQnKhscEHUpLRFBUjYoKy4TNDovAlNVNjc7PC0uIkNHSDo//EABwBAQACAwEBAQAAAAAAAAAAAAABBAIDBQYHCP/EADQRAQACAgEDAQUHAwMFAAAAAAABAgMRBBIhMQUTIkFRcQYUMjNhgbE0QnIjkdEVJIKh8P/aAAwDAQACEQMRAD8A9xQCAQCAQCAQCAQCAQCAQCAQCAQCAQCAQCAQCAQCAQCAQCAQCAQCAQCAQCAQCAQCAQCAQCAQCAQCAQCAQCAQCAQCAQCAQCAQCAQCAQCAQCCPNWxs7b2N8XAIIzscpx/es9boBuO05/vWetkEiLEIn9mRh8HBBIug6gEAgEAgEAgEAgEAgEAgEAgEAgEAgEAgqcR2ghg0Lszvut6x8zuCDOVu18rtImtYOBPXd+SnQqaionl1ke8j952VvoiEYQAb3t8ru+QUncdGz7x/D+aaBkZ94/h/qmkjoGnc9vmC36KA/TyTRaxvcPcdcegKbgWlJtZOw2kDXjmMrvUfkmkNFh20sM1gT0bjwfoD4O3KNJXQKDqAQCDiDqDiAQdQCAQCAQCAQCAQQsSxOOnbmkPut9p3gEGLxPaGaoOVl2N+606n3nKdCpcxrBd7t28AjTxduCmI34Qpa3a6GO4i65/3eo85D9FYpxb2YzaIUNTtTO/shjPWV3qbD4K3Tg1jy1zliFfLXzv7U0nk7IPRtlYjjUj4Nc50c5jvc8+L3H6rP2NPkx9sAHDc548HuH1Ueyp8j20noqyZnZmlHi8uHo66xnj4/kyjMn0+0tQzflk8RkPq38lptwqz4bIyr2i2yjf1ZgWe/wBdv4xqPNU78S9WyLRK9iMcgzRuFju1DmnwcFXmJidSyWWHYzNTG1y5v3HG4t+6eCx0NphOMx1A6ps62rCesPDvChKxQdQCAQcQCAQdQCAQCAQCAQUuP462nGRvWkI0HBvN35IMRK90zjJK4m+8n5NCyQo8b2ljp7xRjO/i0Hd/xHcPALfh41rotaIYyurpag3ldccGDqsHlx811MfHpRXtlTKLAJpACG5W97+oPTes5vENE22s49no2f2kpPJgsPUrH2kz4hhMl/otKz2S7xcfoU3aWE3qTJU0zAXGNgAGpPDzJWNtxG5K3i0xEK6KrY8ZmNic25sQ0fReev6jyK2mNvonH9C4GfFW1Y8x37z5L/ZntRN/hc5v1Kzp6vmj8URLDL9lePP4bTDn6HA/c58Z/eAkb6ix+Cu4/V6T2tDkcj7L8infHMWNzYDIBmZlkb3xnN6t3hdLHyMeSO0uFmwZsE6yRMK+lnkgdeJxYb6j2T7zSpvhpdjTLPxa/BNq2yWinAY46C/Ycf3T7J5LmZuLaneFmLRLQgFp6SMkW3W0c1VfqybDZ7aITWil0k4HcH/kUS0SgCAQdQCAQCAQCAQCDhQU20WNCnblZYyO3DflH3igw4GYmR5Jubm+9xUoZDaTacvJhpzoLtfIPTLH/wB3ouhx+Lv3rNd7xCpwbA3znqjKwHrPdu/8ir82rSOypa0zLTxU8FILtAc4b3vsSPDgFqmbW+jXNtIFTjZk1Ybg8QdFnSkT3V8mXXZAfI528rdFdK1sxORZaapyqjaxtqV3vN+aq838qVv0++80Iexn9k/3/ovKcrzD6f8AZz8m31aFVXowg7HMWHO1xaRxBss6XtWd17NOfDiyU/1YiY/VYMr4qloFS0G/ZmZo4eNt66/G9Smvu5Hkud9na3r7TiTv9P8AhXYxgLom9I0iSI+2Nbe8OHiu7jzVyRvy8nfHfDbptHf9T+z+0jqciOYkx7mu1c6Px72/JVeRxd+9Vupki3ltyA4Z2HTfofQt5Lmz27NrYbM470o6GU9cDqn74H1+aiYS0YUDqAQCAQCAQCAQCCHite2CIyO4dkfedwCDz2SR0z3SSG5JufoAskMbtfjxc40sJsBpK5p//Ntvj6K/xePueqzXe+lfs7gvTnM/qxsIzHdmP3W/U8Ffvbp7QqWtuWixHEmxtEcYDWjRrRoAtVabnctF8mvDN17TOxzHE2c0j1W62KLVmqp94mtoszezU7oZn0knecniN9uRGqpcS1qXnHZb51IvjjNT92sDF1dODOQsMU6a5urNpaJ0lM5rAXOuCANSbHgOKq8yk2xTELvp2atM8TaVZsrSPjidnaWkuuARY2tbUFeP5MxNtPsPoGG+PDM3jW+8LtVneCDP7U1pAFOztPtmtvtwHmfkrXGpH4nnPXOVMRHHp5nytcLpOhhbHvIGvidStOW3Vbbren8b7vgii4w7EXQm3aYdHsOoIW/jcq+Kf0VvUvScXNr41b5mcdwpmX9Jp9Y3HrN/2Z7vD5L0/G5Nc1dw+dcri5OLk6Lx4c2Wx007xDIf2Tj1ST/Zk/8ASfgtXK48T71U48kS3jrtIkYbagi3A8lzW5vMAxQVEVz226PHyPgVilaIBAIOIOoBAIBAIMFtLiHTzZGnqsJa3mfaPqphEsptZi/6LCGRn9pJcM/d06zz4bvMKxxsPXZFp1DCUNKXvaxu9zra895PzXZn3Y1Cje0zLY1tQ2CJsMe5osOZ4k8ytMVm07loyZNQoiS43KsxDnZMhxrFnCpe7goWGQSlozgWDuNlj7KvV1fFjPJyRTo32TGxrb9VabFhiMNlBii3hNJ96FS7efErwGb8yfrL9F8P+mp/jH8OLWsBAy+lYXiQtBcNx4hZRe0RqPDRbjYrXi9o3MHli39wglUFZ0TiCMzHC0jeBB+qtcXkzhtuPDl+qem05mLX90eJVOKUgY8sBu06tPe07l67Fkrkp1R4l8zvS+HJNL+YarYnGOkaaWQ3cxvUJ9pm63i3T4Lm8vB0W3C1S24a/Ca0004d7O5472n/ADdU/MM3obXAi41B1CgdQdQCDiDqAQCCr2hrehp3Edp3Vb4nefIXQYSKwBedAAST3AC5Ky1tDzDFa81NQ+bgTaMdzBu9d/mu1xsXRRWzXTsDsxxkPssNj3X0v6XWy/hS3udEitbOS5jg4X4G6nHasx7sqnI66z70H2NW+Ic7Jc/GxZK1rH2sUtUycaxSwmTgYjHboaonwmk+9CjfvPifmvn+X8dvrL9H8P8Apsf+MfwStayEAgEAgRNM1gzPIaO8myyrEzPZryZseKN5J0RN12NeDdu5pGo79P8APFeh9JnLETWY914P7S24171yY7e98Yj5IcM7oZGzM7THBw5948xcLrZaddZiXn8V3qUM7ZomTM1a5oI8CuFavTOlxtNka3pIejPajNh7p3fUeSwkXyJCAQCAQCAQYzbGpzTNjG5jbn3nf0spglittqzoqPoh2pj0fccvt/DTzVni06rsLTqGChau14c/JZPY3qFp3OFj4cVFqxaNSpWyTWdwz9Rs9JC7paR5929j4X3OHiqF+Jek9WOVqvOx5I6csNVh4eY2mUAPt1wN110sPV07t5cDkzSMk9HhOY1bVSZPtapapk4GqWEycDUY7dDVE+E0n3oZ2TtHxPzXz7N+Zb6y/SfC/psf+MfwStayEAgEAWkg5Rc2Nr7r8Lqzg4uTNb3Ycz1L1Xj8HHM5LRv4R8f9mabgc9Q/NUuLW33b/wAI3DxXcwemzHns+bc312c9t73/ABDQRQhkYib2W7uK6tccUiIhyPazedyhzMWa3it2a/7PqzNHJTH2DnZ7rybj8V/VcnmY9X26OOdw3GzVT0VS0cH3afPd8bKkzbtQkIBB1AIBAIPOa2XpZ3v73m3hfT4KUMBt/U56tsXCKIeshufgGrqcCuo205Z7KWBqvOdklOjasoULyfjCzhRySkxtWStaUhgWTVMn2hS1TJxoUsJksBGOygFjbwypPvR9WYk7R94/NfPs35lvrL9K8L+mx/41/gla1kJ3+B+jrWkmw1K2Y8dsk9NI3LRyOVi42Pry2iI/VMioeL/QfUrvcT0b+7L/ALPnXrH24id4+HH/AJf8HXstuXepjrjrqsdngM3Ky8i/VktMz+qM8LKY+TLHPcw9q1yvUlCnasV3FKXslU9FXxHg/NGf4hcfFoVXmV3TbpYZejvOV+YcCCPJcdYejwSZmNcPaaCPMXUJOIBAIBAIGK2TLG93cxx+CDzylb1gpQ8vx2bpK2of/v3NHgzqD+VdvjRrHCrmlyAKw5uWU2IKVSUhrVsiYUs0aSGkBTuI7Srxjvf8MbT3UMrIxM6KRsZc1udwyAl26zXWcfECy1V5GOb9ETtuyen56Y5yWjUQG8BYkkgAAFxJO4ADUlbrWisbntCljxXy26aR3TpMLqGNL3wStaO0eo7L7zWuLm+YWiOXhntErt/R+TFd6R266hWduTMTWdSUkx2Kfihlpe0fePzXz3N+Zb6y/S/C/psX+Nf4JWER1T2hYveKRNrTqF7huys01LJVjKGRZrtJs9wYLvI4DTvXRwcGJmIy9tvK+ofaOMcW+7xFtb7/AAKiga0dUfmfFes4/FxYK6pD5F6n6tyudlmc9t/p8IceFvc6EeQKG2soz2rGZWsUbkxIFrXqoU4USt4pQTL0bmyDex7Xj+FwP0WGWN0mHRwz3ev1g1uOIuFwFxt9n5M1LHybb8OixSsUAgEAgEEHG3Wp5PcKDD0Q6/kVlCHkEhvLIe+aQ+r3Lu4fy4U8yUx4a0ucbAC5PJZzaIjcufeJtOo8orNp6ce0fwlV/vuL5png5U2h2ip5XiNrtXGzbgi54C6zpy8dp1EtOXg5IruY7NPh1fJBm6LI0vt1ywOkbbSzHHsg+C3ZMMZJ3aVXFy7cevTWP3bHaOdz8GpXvJc5zoC4nUk5HEklc3i11ytR+rsepzP3KZ+n8oew0A6SoqCL9BACzk54eSfG0YHmVY9RvO60+ah6HijotkkzsDO5tZHck9NE8S3PadYSBx7z1XD+IpzscVwxMfA9J5V8nIvW0o7sMLq6ajh6MFsrsjXv6O7SM9mCxJsDw4BbMfK6MEWmGrk+ke25E9NoiEhmzs3TmnfJTxuFshc43luAbRx3zG2ovyUW9Q3Xqiqa+gxW/e//AKU0+xU7KkxSyQxNOrZnuyxvLtzWNJBc7kvPfc+q02/d9Mx/aGmHBWnT3jUefkfr9m3UDmiUNfmBLJG3sSN4ynsn1XY9NwYI8R3j5vE/aX1Tn8jXv6pPbUdv9/mk02GTyUctRHKxsPRufKwTOcHFjblj2N0DraG58bqzkz4/axE17ubg4eauCf8AV93X1R8Kw99VIYojGHAXs+TISLC5a2xLgLhWM/JjDG5hzuJ6ZPI3MWhNg2UmfM6F0kEbmuIZnJDpRa+Zkfay8L8lWn1CIrvpdCPQ++pupsXw2SmlMMoGYAEEG7XNN7EE+B9FZw54y13VR5PAtgtre4ZvE8dhgf0b3dawJABda+69ty1ZOTSk6ldwcLJau6wrn7T059p34StX33EsxwMvySGTtkYHsNwdxW+t4vG4YxSaW1KDWDqu8D8llbwv4pevtN4ond8TT/hC8/bzpebTZY/+mHJzvmsErdAIBAIBBBxsXp5PcKDE0I6/kVlCHjzxaR47pZB6Pcu9h/BEKeb5pHRB7Cx25wsVlNeqvTKha3TbqhWN2QjPtv8Agqf3Cvzbf+o3+Sdh2ycUUjZMznFrg4A2AuNRuWdOFWtt7asvqF7VmuvLUxq7+rltrjY/0JR+MH/LcuVxp1yZ/d3efXfEmPp/Ln2f9ZtZFxdFGR4FsrfmPitnqHa9LNHo1dYbVVexGtZTcg4nyhcD81Y50/6Dnej1mvMvH6T/ADCbRSB2NtcNxrJrfw072H4tK1Wrrhf/AHzXK5N+pTET8Efab/WUh4ipp7HiLGK1lnxoj7rP7tXNvaPUaVie3ZM+0YXqQDqP0U2vrvcbrH02Pdsn1y8xNNSf2scTR0JO8gEn/wCla+DGs1lj1r+kN4H/AKpr/CX/AJLU5Uf91X9j07f3GfpKBsWf9Iw+5N/IrHqPfF+6j6JExyLT8NT/ACi404/rN779YVsdjxFnxgAHutceaxxRH3btHwXMu/v0TtYfab/7xn/xx/O5afT/AMMy2+q/2/u8xxnZqOokMpc5riBmtaxsLDfyAW7LxK5J6paMHOvjr063CsdshGP7x/wWr/p9fmsR6lb5LCnpGwxiNl7Dv4q1jxxSvTDT7ScluqUSsPVd4H5LO3hdxPYGttDCO6Fv8oXn7filfhs9lxamHvO+awSt0AgEAgEDFczNE9vex3yQYGjNpGnn8wpHlWOQdHW1EfdUSEeDjnHwcu5x7bxwqZocgK3ublhOiKlUlKjKNcwlU5aHXe0vblIyiR0OtxY5mi+6+nNY3raY7Tpsw3x0/HG2hrdpump20r6ZgjZlyBs0jS3ILNs4C+5VK8Sa26ot3Xr+o4rR02r2QMGxKSlm6aK1+sCxxLg5hN8pdvuNOsrGXBGSmreVPDy4w3max2lNhxZkUj5qaExyvDgHSSdKyIPIL+iYANSQN5+Gi0zxr2iK3ncR8liedhpM2x196UXCKv8ARpmzBgkcy/R5pHNDS5rmuJAHWJDjqVuzYpyV6Insq8bk48Vpvau7T8TlfiPTVIqXQgHMHPYJnhr3My9GT1dLZdw3rGnHtXH0RZuyczBbJGS1O8F7QYs6tIc6Nsbw3KHtkc7qneCwix8eCcfj2wzqJY8vl4uRXvX6SViuNPqKdkDomNMTQIntkddrg3LmLctnDkVji4s0v1RPlszc/Fmp0Xr2Kw/HDDTPphA1zZA4Sl0z8zi5uVxBy9XTu3KMnFte/XNmWL1DDjp0Vr2Q8ExE0sxnbEHuGYRZpXWY1wAI0b1jpvPessuC2Supsxxc3DjtNq1NYjXmWp/SRGGEyNke3O57Xua5pvqOro22immGa4+jaL8ylslckR3g5tJjhrXNkdE2N7RlzNkc4Ft72LSLHfvUYOPOLtEsuRzMeaNTHf4KOQqyowiylQ2whTlQs4oQJI85EY3vc1g8XED6rDJOqzLpYY7vZq5tnho9loHzXAlcbHZ9mWmj5i/qbrFKxQCAQCAQcKDz2qi6OVzfuPNvAHT4KZ8IYD7RqXo64SDdNC1w5lnVd8Mi6vCtuumnNCjgcrrm5YToislK0JUZTs1TCSwqfq16g80qWEnWlGJYKfRiWCm5QFI7dBwlQQQSmkkuKMjTioZaMvKSzhGkKfVshFlKhsrCFO5YrmKEzY+k6bEYW7w1xld4Ri4/xFqrcu2sbpYYemS9Z5txdYfILjLDf00eRjWfda0egsoSdQCAQCAQCDIbUU2WbNwe34jQ/RTAxe3tD01A2cdqmf1vcNg7/pPkrXEv030wvG4efQuXYc7JVOjfYXKbiI3KjakzOoU9ftSAejp253XtcjS/7o3lUsvN/tpHdbxcD+7JPZpsOle6JrpBleW9YdxV3HMzWJt5c3NWsXmK+E1jlm0TB5rlLDRYKI0UCiCrqUC6J04SoCSUSbcVCYg05yMohHneQ0kamxsO820CxtvpnTbjiOqNsjT7UOa8x1TCw33gbvEd3MKhTmTW3Tkh1r8GLV6sUrrpg5oc03BGhHFXotFo3Cn0TW2pQ53KYhdx1bT7NKLJHPWnj+yi8iC638Vh5Ll83JudOhjjUNtgNLnnYODes7y/rZUGxtwoS6gEAgEAgEFXtBSdJCSO0zrD6j0QZKnDXF0T9WTMMbwdxzAj4gkLKJmJ7IeR4rh7qSokpn3/AGbuqT7TDqx3pb0K7mDJ10iVTLXvtxhDgWncRYrZMbiYlRvWYncfAvDcPih/s22J47z6lYY8FKR7rTmz3v8AiWjHLeqzB9jka5g81yMZg4HKWOig5GOisyGhmQ0SXInRJcidG3OUJ0ac5GcQYe5QziFdiNHHMMsjQ7uO4jwK1ZMVLx3hZw5cmOe0o7Y2xsDG6ACwU0rFY1DfEze25NRwulkbFGLvkeGMHNxt6cUvfortexU7vXoqNtNDFRx9mJgzc3HUk8yS4+a4V79Vplc01Oy1JljMh3vNh7o/rdYC8UJdQCAQCAQCDhCDFY1Q9FIQOy7rMP8AnuUwhmNuMGNZTCpiF56cESNAuZI9SQLcfaHmFb4ubotqWN43DzaCXiF14lQyUTopFO1K9Epj1KvMH2PRrmDgnF8txe17XF7d9lHVG9Imk638DwcsmGiw9GOnc6k07nUGiS9DRJeidGHzAHKSLncLi58Asequ9bbIx21vRD3qUxBh70ZxCLK9RtvpTcoUr1C7jp8G4+zrBujYcSmG9uWkaRqb3Bf56Acr965nMzdXuw6GOuobCgpXTSBvFxu89w4lUGbcxxhoDRoALAKEloBAIBAIBAIBBCxWhE0Zb7Q1Ye4oMcxzoZM1tRo9veOI8VP6oYPbzZkQE11ML08hvIB/dPcd9uDST5HkunxeRv3bNWSm2WikXQUb0S45EU70OyVIY0vcdGgk+Si14rWZlrrjm1orDObPB1TVOq33s02b57mjwC53Hi2XL7SfDocrpxYYxx8WxbIuo5GixIiNK7aHEXQU7pGdq4AJF7XNr2Vfk5JpTcLHEw1yZOm3hG2TxV9RC4ykFzX2vYNuLX1A0WHDyzkruzbzsFMdoisdpXReralohz1CdMptfA9rmVcZN2EA8u4+HDzXP5lbVmMlXV4N62icVlzRV4mibIOI1HceIVvFki9IlTy4Zx5JgSSLZKaU2iSyKFulF3sZs0a6QySaU0Tv2zjpnIF+jafS57lU5XI6I6Y8r2PG9Iml6QjKLMaMsTQLADdu8AuRM7nbe1eB4f0TMzu27fyHAKErRAIBAIBAIBAIBBxBT45hfSDpGDrjePvD80Gagl6O4IzMdcSsOtwdCQO/lxWW9eEMHtfsaacGqo7yUxu5zRq6HidN5Z8RbVdLj8qJjps1Xx7ZSKXuXQ+HZTvjPlwc0tdqCLEHiFjaIntPiVaaTWdx5O0jGxtDGAADcAlK1pGqtWXqvO7JTZFntompYkRGlPta69I73m/NVOb+UucH81E2HdaF/wDxPoFr9P30y2+pR70NGZFfc7RBkSUxUxPZzS1wBBFiFjaItGpbKdVZ3CPG1sbcjBYDcAsa0isahYmLXncmZJVk30xr7ZPZJ9eelkJiphq+XQF9t7Y7/wA27zVTkcmKdq+VzHjejuLAxsELQyBgsxoFs1uJ5LkzMzPdvX2A4VumkHNg+pUSloQoAgEAgEAgEAgEAgafMAgjyVwCChxRjXnO3R3Hnz8UFdBK6J2ZnHtNPZd+R5qYQz2PbEQ1hMtCWwTb5IHCzH95bbsm/EXHJXMPKtXtLG1Il55X0UtNJ0VRG6J3c4WB5tducPBdOmWt47Sq3xd9kMlWxXtig82ZQ02xHBMp21zikioa2RpY8XB3hY3rFo1KaRak7gijgZC3JGLC9/E81jjx1pGoTk6sk7seMy2bYxiIdMo22RiMvmTs3Vxk08b5niOFjpHnc1jS4/DcOZWN71p5b6Ym9wHYBkNp8TcDuLKZnWud/wC0I7fDQacyubm5fV2qtVxxDV1ExkAbYMjbYMjboABuvbQ+Cpb35ZpmHQtBDn623D81jtLQxV4KCUycFA4Cg6gEAgEAgECJH2QQp6lBWz1SCunq0FfPWIITsQynvQSaepZLuPWHC9nDmFPkTJ5RKzoqqNlRGd4cBm/InnoVlW018Sj6szXfZ7TTa0M5hd/sprvHgCet8SrePm3jywnHEs3iGwmIQb4elH3oXCT/AAmx+Ct15mOfLVOFn6lr4jaVj4z3SMdH8wrFctJ8S1zhk0Ktv3h6hZbj5sJxA1bfvD1CdUHsi4HGQ2ja6Q9zGukPo0LGclY8yzjDK9oNjK+fs07mA+1MRCPQ9b4LRbl44+LZGFpKH7OIorGvqQTxiguCeWa2b0AVXJzrT+GG2McQ1NF0dMzoqGFsDeLiM0h5m9yTzcSqV72t5lnCPUTtj60jruPEnM4+CxET9ZZjpoFCUuCsQWMFWgsIKpBZQVKCdHJdA4gEAgEAgiVCCsqCgragoKyoKCtqCgraglBWzuI1Gncgk0u00sWjwJG89HeR/NSLmm2kppdHuyHukFh+LciF1SzEC8MrrfuuD2+huEEsYpOBYmN47nsP0KBp9UHdumpnfw2+YKnqn5gbUNHZpaYeQ+jVPVPzDv61mtZvRMH7rD9SsdiNUTvcLySutx1EbfhZBTVOP00NwHhx7mDOfMjT4oKar2qkk0iaGDvPWd+QRKFHI5xzOJJO8nUqBYU5KCzpyUFlTkoLKnugs6dBZ05QTAg6gEAgEDckd0ECenQV09MgrZ6VBXT0iCvno0FfPQoIE2HlBBmw3kgjiiew3Y5zD3tJafgglRYjVs3TPPvWf8XC6CQ3aGsHtNPiwIA7Q1h9po/gCBiTFKx++Zw90BnyCCI+lkkN5Hvf7znP+ZQPQ4byQTocP5IJ8FCgsIKNBYQUiCxgpUFlBTILGnp0FhFFZA6gEAgEAg4gCEDMlOCgiy4fdBCmw3kghS4ZyQQ5cL5IIkmE8kEZ+EckDD8H5IGnYNyQIOC8kAMF5IFNwbkgdZg/JA+zCOSCTHhPJBKiwrkgmRYZyQTYcN5IJsWHoJcdMAgea2yBSAQCAQCAQCAQcQCAQJLAeCBDqdp4IG3UTUDbsOagQcLCBBwkIOfqgIOfqkIFDCggUMLCBxuHNQONomhA42maOCBYjHcgVZB1AIBAIBAIBBwoOoBAIBBxB1AIBAIBAIBAIBAIBAIBAIBAIBAIBAIBAIBB/9k="/>
          <p:cNvSpPr>
            <a:spLocks noChangeAspect="1" noChangeArrowheads="1"/>
          </p:cNvSpPr>
          <p:nvPr/>
        </p:nvSpPr>
        <p:spPr bwMode="auto">
          <a:xfrm>
            <a:off x="12065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 descr="Map.jpg"/>
          <p:cNvPicPr>
            <a:picLocks noChangeAspect="1"/>
          </p:cNvPicPr>
          <p:nvPr/>
        </p:nvPicPr>
        <p:blipFill>
          <a:blip r:embed="rId2" cstate="print"/>
          <a:srcRect l="9579" t="11481" r="2804" b="26555"/>
          <a:stretch>
            <a:fillRect/>
          </a:stretch>
        </p:blipFill>
        <p:spPr>
          <a:xfrm>
            <a:off x="1567427" y="210456"/>
            <a:ext cx="5472120" cy="5428344"/>
          </a:xfrm>
          <a:prstGeom prst="rect">
            <a:avLst/>
          </a:prstGeom>
        </p:spPr>
      </p:pic>
      <p:pic>
        <p:nvPicPr>
          <p:cNvPr id="49" name="Picture 48" descr="Map.jpg"/>
          <p:cNvPicPr>
            <a:picLocks noChangeAspect="1"/>
          </p:cNvPicPr>
          <p:nvPr/>
        </p:nvPicPr>
        <p:blipFill>
          <a:blip r:embed="rId2" cstate="print"/>
          <a:srcRect l="10647" t="73784" r="49387" b="7738"/>
          <a:stretch>
            <a:fillRect/>
          </a:stretch>
        </p:blipFill>
        <p:spPr>
          <a:xfrm>
            <a:off x="5776684" y="4133324"/>
            <a:ext cx="3367316" cy="2183652"/>
          </a:xfrm>
          <a:prstGeom prst="rect">
            <a:avLst/>
          </a:prstGeom>
        </p:spPr>
      </p:pic>
      <p:pic>
        <p:nvPicPr>
          <p:cNvPr id="46" name="Picture 45" descr="Map.jpg"/>
          <p:cNvPicPr>
            <a:picLocks noChangeAspect="1"/>
          </p:cNvPicPr>
          <p:nvPr/>
        </p:nvPicPr>
        <p:blipFill>
          <a:blip r:embed="rId2" cstate="print"/>
          <a:srcRect l="1563" t="878" r="89838" b="68351"/>
          <a:stretch>
            <a:fillRect/>
          </a:stretch>
        </p:blipFill>
        <p:spPr>
          <a:xfrm>
            <a:off x="152404" y="1155452"/>
            <a:ext cx="1030514" cy="5172777"/>
          </a:xfrm>
          <a:prstGeom prst="rect">
            <a:avLst/>
          </a:prstGeom>
        </p:spPr>
      </p:pic>
      <p:sp>
        <p:nvSpPr>
          <p:cNvPr id="1028" name="AutoShape 4" descr="data:image/jpeg;base64,/9j/4AAQSkZJRgABAQAAAQABAAD/2wCEAAkGBxESEhAUEhAVEhEQFA8VFBUUEhYUFBUPFRQWFhYVFBQYHSggGBolGxQUITEhJSkrLi4uFx8zODMsNygtLiwBCgoKDg0OGhAQGywkHCQsLC0sLCwrLCwsLCwsLCwsLCwsLCwsLCwsLCwsLCwsLCwsLCwsLCwsLCwsLCwsLCwsLP/AABEIALUBFgMBEQACEQEDEQH/xAAcAAEAAQUBAQAAAAAAAAAAAAAAAQIDBAYHBQj/xABKEAACAQICAwoIDAMHBQAAAAAAAQIDBAURBgcxEhMhQVFUYXGR0RYyUoGSk6HBFBVCQ0RTgoOxwtLhFyJjIyQzYnKio2SElLLw/8QAGgEBAQEBAQEBAAAAAAAAAAAAAAECAwUEBv/EADQRAQABAgQEBgAEBAcAAAAAAAABAgMEERJRExQVMQUhQVJhkSJCcaEkMoGSI4KxwdHh8P/aAAwDAQACEQMRAD8A7i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ABDYGPeX9KlHdVakaceWclFe0NUUVVzlTGcvDqad4enkrjfH/ThOf/qiZw+unw7ET3py/XyQtOLR7I3D6rWt+kZt9Nvb0/3Qnw2tfIuF/wBpW/SVOm3vj+6E+Gtp/WXXa1l+MAz0+98fcKXp1YrbUmuuhVX5RnCx4biJ7RH3CPD3D+Ou191U/SZ1QvTcT7RafYbzn/jqfpGqE6bifalafYbzlerqfpGuEnw7E+1Ph3h3Of8AjqfpGqE6fiPajw9w3nK9XU/SNcL07E+1Ph5hvOkuuFRflLqhOQxHtT4d4bzuHZLuJqg6fifZItO8N55T/wB3cNUHT8T7JT4c4bz2n2vuGuDp2K9kqlpth3PaXa+4uqF6divZKrw0w7ntL0hnCdPxUfklK0zw7ntH00NUJyGJ9k/S5HSywey9oetiNUMzg78fkn6XY6R2T2XdH1se8Zwzyt/2T9LscbtXsuaT+8j3jOGZsXI70z9LscToPZWpv7yPeM4Z4Ve0/S5G7pvZUg/tLvGcHDr2n6VqtHyl2oubOmrZUp9XaEyk3QE5hDMKZgSAAAAIbA5tpxrHVJypWrTlHNTrNZqMuONNfKfTsMVVZdnsYTw6Jp4l/ts5Ne47WqzcnJ1Jv5dT+ef2c9nmRjznu+2vFUWo00RlHwy7TB8WrpOnRuZR4mlKEfNm0jWiHyTj9mWtCsaf0ev62K/OIpmHGcbE7fQtEcbjsoXK6qq90xlJzcfH0nwex1fN3nrX7piYlebp2j6WqmjuNcdG7ef+aT/MTQ1GOy7ZfSzLRzF+O2uux95NC8/O6h4Di/N7r0Z95OG1z07o+JcYXDvN0vsz2deZdGRzufqsVLbE4+M60X0zkvzEzai/XKxKN/x1KnnqP2/zEnJri3NlFS4vc8nWnnty3xv8wiYWLl70hSqt43/iS9N94yg416PyyOrd8c5ek+/rExCxfvbIVa68t+l+5MqV5i97R1rny36RZik49/2oU7jyvaMqV49/Y3y45faMqV5i97ZTv1fz+bYMqV5i97ZTB3EmoqO6b2JLN8HRkTKCrFXaYzmPJfdtdLbRfnp/sXTDEeIzHaVDo1+Oj/s/YmlrqU7qZb6vmkvs5E0tR4hO6Vc1U/EXt7y6U5/dPxjWWzdLqlJe8kwsYyjaFyGOXMdlSouqpNe8zkvNW57xH0yqOlt5HZcV199L3moiYSbtie9MfT07LWPfU/pNR9FSMZrz5pP2jOvdibWEr705fo3jRzWhKeW/0o1Irxp0M1KK5ZUZPNr/AE5nSLuXd813wumfO1V/Sf8Al0bDsQpV6calGcalOS4JRfsfI+hnZ5Ny3Vbq01xlLKDCQAGh609JnbUVRpy3NWunm0+GFFcDa6XwrtM1zph6nhmGi5VNyvtH+rjeD4RWvq8aVFZuW1vZGPHKXQc4jOfN9WMxc5z5u66KaB2llGL3Cq18v5qs4pvP/In4qOuTxa7k1NqSK5pAAAAENgahplpnG1bpUVGpcbndS3UsqdGHFKq/wjxmaqopfdhMFN78VXlS45jemFetJ75WqV9vBu5U6K/00otcHXwnPVVL1omxZjKimHjvGW/o9D1eftbYjNnnFEsUl9TRXVSRMiMbMeqVic181R9VEmk52U/GdT6qj6qPcXJOdlHxjU+rpeqh3DSc7KfjGr9XR696hn27kaTnZI31VfIp8P8ATg/cNMJONSsQrfV0et0oZ/gMjnZRK9qv5ul6uC9wmM1jGymN3W8in6un+kk0nOy2PQS6uHf2SluVTjVTajCEX4rXEs+M1REZvnxOKmu3MPobcLkXYdcnjKXRj5K7EMoM5W5WVJ7aUH1wi/cMoXOVqeE27229J/dx7hpgzlZno9Zvba0fVR7iaKV11bsarohYS22dLzQy/AmileJVuwbjV7hs/oyj/pbQ0QvFqeNiOqSzmnvdSpSfWpLsM8PZuL9UOdaTaBXlg99jnOnF5qrTTTi+WS4iTEw+2zivSXq6HaVTpuVdeNT3PwyjHgjVoNpfCoRXAqkW1uslw55lifN9Vy3F+nRP+WfnZ263rRnGMotSjNKUWtji1mmdXhTExOU910IgD581kX7rX1w8+CMlSj0Rhwfjn2nG5Oc5P02Hp4eFiP6ul6qdH429oqrj/a3P8zfGqa8WPvOsPz9+vVU3kriAAAAAB5GlOL/BbarVyzkko04+VVm1GC7Wiu2HszeuRR/7JwPSXfHW+DJupW3SdeS4XVvJeNHqi3uUuhnGYzl7l29FFEafKPT9P++7ftFNUlJRjO9bnNpPeotqMeiUlwtmopeLcvzM+TdKOg+GxWSsqXnTk+1s1k5cSrdd8D8P5lR9BDKDXVunwQw/mVH1aGUGurdD0Qw/mdH0EMoNdSPA7D+Z0vQGmDXUeB2H8zpeiMoNdQtD8P5nS9EZQmupUtErDmdL0EMoNdSHohh/M6XojKDXVueCGH8zpeiMoXXUyLXR20pyUqdtTjKPCmo8KfQIiISapl6hWQAAAAAAACirSjJOMknGSyafCmuRiSPJxDSzBI4diFKcV/dq8tzJPZvNX+SrB9CTfsOU5RU9fCXJromPWPOP1hvuqu8lK1qUZPN2darRz5YJ5x/F9huns4+J0ZXoq90Z/wBW6mnnIA+cdJ6DV1cZ8VzUT88zjV/O/Ux+LD05bf7PoPCYJUKKjsVOml1blHWOz8xV/NLMKyAAAAABpunb3VfC6T4YTuZTkuXeoOSXaJnyejgJ003avWKWo6osKVa5ubuos3TnLc5/WzlJt9aX4mY7r4hOmYph19GnmpAAAAAAAAAAAAAAAAAAAAAAMDmeu7c7xar5cq2UeXcqOb9xyuRHd6Xhkf4kp1MVN0sQlxTrRfRnk370W32dPFfKqmPh0s6PJGBx3TvCEr2tBrJXcVOm+LfVtXacbvllL9D4fe12dM+je9AMXVe1hCTyrW6VOpHjzjwJ+dHWJzeTjLE27mfpLZyvkAAAAAA0bWfN0lY3STatbiLll5E1k/YJ7PQ8P/FVVb3jJh6u6kLa4u7ZvKNeSuLZvZUozzfA+NrNEjz7N46iaqYr28pdETK8wzAZhMzMKASAAAQgJAAAAAAAAAAAEZgWbu6hThKdSShCCblKTySS5QtNM1TER3cA0/0n+HXO7hmqNJOFBPbJPxqjXFm1wdSPnuVZ+UP0WDw/Ao/F39XS9T+HOlZOUlk603LzLgO1EZQ8fG3eJczb2afIAanrE0fd1buUP8ehnKm1t6UhlE9304W9Nuv4cs0ex2rSr7uMlCvHgnGXAqsVxPpOMRNL3a4t4i3lLruA6XW9wknLequXDCby4f8AK3tR1iYl4t/BXLU9s4+GwKaex59RXxzEx3TmAzAkBmB52PYXC6oVaM/FqRaz5JbU/M8g3brmiuKqe8OCYlc3NjP4Ncxk1RlnRmm4zhw+NSn5Ozg2HKc4nye/Zv27sfM9/l7uHa0bmCS32nVX9WDjLLplF8PYOJl6OdeAsV+dPk9Snrbq8dGg+qtJZ/7S8WHPpdHpUvQ1uvNZ2sPNcd8RxIZ6VE9qmTT1sJ5/3PZ/1EPfEa4Z6VPu/ZcWtenw52kuDkrU2OJCdKq937Ko62KPNanrKb95eJTudLq937K1rYt+bVu2HeIrpZ6ZXn3VfxXteO3rL0O8uuk6Xc3VLWtZ8dGuvsxf5hqhOmXd4V/xVsuOnXX3a7xqhOmXvj7Stath5Nf1X7jVB0y98far+KeH8lf1L7xqhOmXvj7P4p4fyV/UvvGuDpl74+0/xSw7+svuGNUHTL/x9q1rOw/+v/48xqg6Zf8Aj7UT1o2C+Tceoa/FjXB0298famWtOxXzdw/uf3GuDpl74+1p617Pio3D+7j+onEpXpl7ePtbqa2rVbLa4fmgvzCblMNR4Xd3h5eIa4cuClZ5Plq1ll6MU8+0zN2HWnwn3Vfs0HSLS65vXlWq7qK4VSgnGkunc/KfSznNc1PutW7GHj8PfdlaF6LVb6suBqnHJznl/LGPIuk1RQ+HFY3PypfQlnaxpQhCCyjBJJdCO7x5nNfAAQ0BzTWFq935yr2qyq8LlBcG6fLHpJMZvqsYmq3Ll1TELmhLcVqbbjwZTWUl5zlNvZ6lGNie70bTTRw2b9HqqPL8SRNW7rxLNXeIZEdYVdbK1VdbTLrqTRhp9IZdLWXcr6RLzwi/cNcpy+Gn0ZdPWjc/XRfXTRdc7MclhpZENa9fjdKX2Wi605CxPqy6Wterlm6VJ/aaHETpdue0sHHdOaV5Dc17KlNcT3x7qPU8jNVa0+G009qmg3eH0ZPOmnFPiclLLzmYqdOUmPzMb4ofFL2/uJqOWr9KlLwqXK+0RMLy9z3I+LJ8rLMwcC96SpWHT5X7TOcHCv7odhPyhnCcO/uQsJ+X/wDdhqMmdN+Eu0n5ZYyXLEqfg1TyyZ0mWIRvFTyh+Ff4nZG81fKGVJ/E7LlvbVZyUU23JpJLjb2Eyhc8REZy2SOgOKPhVrUy6495vhw+Tn5j1VeAGK81qdse8TbOoTuh6CYrzar2rvGg5/5US0GxTjtaz9vvJoOfndQ9BsT5pW7CaDnp3R4CYnzSt2Dhk475PAPEuZ1ewaE56d2bZ6s8Sm+G3cOmc1FfiXQxONnduWj2qJRaldVVl5FPj6HNm9D5a8RVU6dh2H0qEFTpQUIR2JL2t8bNvnmZllBAAAAAebimA21ysq1GM+lrh7UFiqYareaqMPn4qnDqlmvaHSLsvNq6m7Z+LcVF5kF40sOrqXj8m7fniTJrjyw6uper8m6i+uLGmF5iWJU1N3a2V6T7V7hpheZndjVNUd+tkqb+0NMNxi53Y89VWJeRB/bRJohuMZO7GqassTXzGfVNGeHC85O7Hnq+xNfRZ+Zp+8uhrnZ3WZaEYkvotXsM6PNedq3WpaJ4gvo1b0WJoajG1brUtHL9fR63oMmhrnpUPA71baNX0JDSvPSRwu8XzVVfYZNDUY+pTLDrv6qp6DLNDXUJUuwufqqnoPuGheoSn4BdcVOp6Eu4cNJx8iwy7fzVT0Jdw0Jz8s/CMCvHWpf2NRJThw73LgWa6DUUJVj86Zh9LUFlGKe1KP4HR4s91wIAAAAAAAAAAAAAAAAAAAAAjICQAAAAAAAIyAZANyuQBuVyIBuVyAMgJAAAAAAAAAAAAAAAAAAAAAAAAAAAAAAAAAAAAAAAAAAAAAAAAAAAAAACibArAAAAAAAAAAAAAAAAAAAAAAAAAAAAAAAAAAAAAADJIs1W+IirxpAAAAAAAAAAAAAAAAAAAAAAAAAAAAAAAAAAAAABTNkmRYnwyy6CNMk0yAAAAAAAAAAAAAAAAAAAAAAAAAAAAAAAAAAAAQBaqszPm1C1Tz3UuPgXYIgZZpkAAAAAAAAAAAAAAAAAAAAAAAAAAAAAACCGBIEMBmAAsT2kagoQ2vlKjIKgAAAAAAAAAAAAAAAAAAAAAAAAAAAAAIIYkQQMwAAKpRfRFNTYRYRQfAMx/9k="/>
          <p:cNvSpPr>
            <a:spLocks noChangeAspect="1" noChangeArrowheads="1"/>
          </p:cNvSpPr>
          <p:nvPr/>
        </p:nvSpPr>
        <p:spPr bwMode="auto">
          <a:xfrm>
            <a:off x="12065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" name="Picture 9" descr="paper-clip1-1024x28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flipV="1">
            <a:off x="-4" y="1698393"/>
            <a:ext cx="1313284" cy="364230"/>
          </a:xfrm>
          <a:prstGeom prst="rect">
            <a:avLst/>
          </a:prstGeom>
        </p:spPr>
      </p:pic>
      <p:sp>
        <p:nvSpPr>
          <p:cNvPr id="1036" name="AutoShape 12" descr="data:image/jpeg;base64,/9j/4AAQSkZJRgABAQAAAQABAAD/2wCEAAkGBggGEBMIBxQWERUQEhUaGRgSEhIQFhUVGBQVFBYWEhgYGyYgFyUjGRgTHzEgJSg1OCwxFh8yOjMqQScrOCkBCQoKDgwOGQ8PGi4kHyQ0LC8zLSwsLCwwMjQsLCwsLC40KSwsLCwvLjIsLCwsLCwsLCwsNCwsLDQsLCwsLTQsKv/AABEIAPAA0gMBIgACEQEDEQH/xAAcAAEAAgMBAQEAAAAAAAAAAAAABgcDBAgFAgH/xAA/EAACAQIDBQUGBQMACwEAAAAAAQIDBAUGESExQVFhBxIicYETFSMyQpEUUoKhwWJysRYzQ2Nzk7LC0eHwJP/EABoBAQACAwEAAAAAAAAAAAAAAAAEBQIDBgH/xAAqEQACAgEEAgAFBAMAAAAAAAAAAQIDBBESITETQVFxgbHwBSLR4SMyYf/aAAwDAQACEQMRAD8AvEAAAAAAAAAAAAAAAAAAAAAAAAAAAAAAAAAA0MZxyxwCk7vEpqEVu4yk/wAsFvkzxtJas8bSWrN6c4005zaSS1bexJLe2eLZYxPMUn7r1VvCTUq272rWxwt+mux1PSO3xRidlUxPtPqe0uVK3sKcvkTalXafyykt656bFuWr2qxKFClbRjRoJRjBJJRSSSWxJJbjXGTnyuvv/RphN2cr/X7/ANH0opbED9BtN4AAAAAAAAAAAAAAAAAAAAAAAAAAAAAAAK6zv2n07DvYfgLU6i2Sq7JRg+KhwlLruXXbprssjWtZGq22NUd0me/nDPdjlSPsn8WtJeGmnu5SqP6V+7+7Vf5fwXFe0q5eI41KXsab2teFc/ZUVw4av76tnlZRyneZ0rudaUlTUtatVvvSbe3uxb+aT5vdvfBO9LCxt8MpwtLOKhCmtIpcF/PPXjqRIKWQ90uI/D4kGtTynunxD0vifVtbUbOEbe2ioRgkoxitEktyRlAJ5ZgAAAAAAAAAAAAAAAAAAAAAAAAAAAAAAx169K1jKtXkoRim3KTUUkt7be4w4lidrhFKV5fyUIQW1v8AZJb23wS3lJZzz5d5ql7GnrSoRfhhrtlo9kqum99Ny67zRdfGpc9kbIyY0rnv4Hq557S6uMd7D8FbhR3SntjOquS4xj+746bU41lTK91mqurW38MI6OpPTZCP8t7kuPknprYFgl3mGvGwsVrKW9vdCK3zlyS/lLiX7l7L9plqhGxslsW2Un805cZS/wDti0RX1VyyJb59fnBV01Ty577Ol+aGxhWFWuC0Y2VjHuwgtnNvi5Pi3v1NsAtktOEXiSS0QAB6egAAAAAAAAAAAAAAAAAAAAAAAAAAA8/HMdssu0ZXuIS7sVuS2ynLhGC4t/8At6JM+cwZgsst0Xe370S2RivmnLhGC4/wUPmXM17mis7q9eiWqhBPw048lze7V8fslFyMhVLRdkPKylStF2Z82Zvvc11faXHhpxb7lNPZFc3+aXX/AAeRZWVxiNSNpZxc51HpGK3t/wAc9eGhijFyfdjtb5bdfIuvs6ySsuU/xt+l+Iqr/lQf0Lq97fpw21tVcr58/VlPTVPKs1k/mz1cm5St8p0PYw0lVno6k/zS5L+lbdPV8T3wC6jFRWiOijFQSjHoAAyMgAAAAAAAAAAAAAAAAAAAAAAAAAAAedj+PWeXKEr6/eiWxJfNOXCMFxb/AG2vgZcWxa1wSjK+vpd2EF6t8IxXFt7NChM1Zou81V3dXOyMdVThrqoR/lvY2+PkklGyL1UuOyHlZKpjx2zHmTMl7mis7u9eiWyEE/DTjyjz6vj9tPKBK+z/ACdLNFf2lymqFFpze7vveqafXjyXLVFOlK2entlBGM7p6dtki7LMk+07uPYlHYn8GMuP+9a/6fvyZaZ+QhGmlCCSSWiS2JJbkj9LyqtVx2o6WmmNMNqAANpuAAAAAAAAAAAAAAAAAAAAAAAAAAABiurqjZQlcXMlCEE3KT2JJb2zKUv2kZ39/T924dL4FN7WnsqzXHrFcOe/lpputVUdWR8i+NMNzPLztnGvmutrHWNGm37OH7d+f9T/AGWzm3GwCinNze5nNTnKcnKXZvYJg1zj9eFhZrWU3v4Rj9U5dEv/ABxOhMEwa2wChCws1pGC3vfKXGUure0j3Z1lD/Ruh+Iu18euk5f0R3xp/wAvrz0RLy3xaPHHV9svsLG8Ud0u2AATCeAAAAAAAAAAAAAAAAAAAAAAAAAAAACOZ4zZTyrbupDR1qmqpxfPjNrlHXXrsXExlJRWrMZzUIuUukRvtSzq7OLwPDpeOa+LJPbCLXyLrJb+S89lTH3WrVLiUq1ZuUpybbe1uTerb82fBQ3Wu2WrOYyL3dPcwT/sryj7zq++L1fDoS8Ca2Tqrj5R3+enJkRy/glxmK4hh9rsc3tlpqoQW2Un5L7vRcTobDcOt8IowsrNd2FOOiX+W+bb1bfFtknDp3y3vpEvAx98t8ul9zZABbl8AAAAAAAAAAAAAAAAAAAAAAAAAAAAAAa9/fUMMpTvLt92FOLlJ9Fy5voc+5nzDcZmuZ31xsT2Qj+Smm+7H+W+bZK+1bNvvCr7lsn8OjL4jT+aovp8o/5/tRXxUZd257F0iiz8jfLxx6QAJd2bZW/0gulcXK1o27UparZKf0Q++19FpxIkIOclFECut2SUV7J/2ZZV9w23426Wla5Sb13wp74w6Pi/NLgTMAv4QUIqKOprrVcVFegADMzAAAAAAAAAAAAAAAAAAAIv2gZsWWLbSg/jVtY093h2eKo/7dnq11ItkbtQ7vdw7MUuShWl9kqz/wC/78WaJXwjPY2Rp5NcLPG3yWiAnrtQN5JAAABGO0DNSyzat0X8atrGnu1WzxVP0pr1aJJXr07aMq1dqMYRbk3sSilq2/JHPmb8x1Mz3U7x6qC8NOL+mmt3q9sn59CLk3eOHHbIWZf4ocds8aUnJ96W1vi9rfmfgBSHOH3QoVLqcaFBd6U5KMUt7k3okvN6HQ2VMv0ss2sLGno5LbOS+qo/mf8AhLokV72RZZ/EVJY5crw09Y09eM2vFL0T082+RbJbYVW2O9+y9/T6NsfI+2AATyzAAAAAAAAAAAAAAAAAABgv76hhtKd5dvuwpxcpPouXPyM5UXatm78fU9yWT8FGWtRp/NUX0eUf8/2mm61Vx3GjIuVMHJkRzNmCvmW5nf19ieyEfyU033Y/u2+rZ5QBQyk5PVnMSk5NyZYfZz2gyw5xwfF5a0noqc3/ALJ7lCT/AC8n9Pl8tunL5cHZZnCWKU/c9/LWrRjrBvfOmtFo3xcf3WnJsssTI1/ZL6Fvg5Wv+Of0/gsAA08YxWhglCpiF18tKLfVvcorq3ol5li3otWWzaS1ZBO1zNH4amsDtX4qqUqmnCGvhj+prV9F/UVMbWKYlXxetUvrt6zqybfJckuiWiXRGqUN9vkm5HMZNzuscvXoG1hWG18Yr07C12yqySXTm30S1b8jVLV7H8uezhPHbhbZ6wpa/lT8cl5yXd/S+Ypr8k1EY9PlsUSwMJwyhg1CnYWi0jSikub5yfVvVvqzbAL5LThHTpJLRAAHp6AAAAAAAAAAAAAAAAAARbtBzYssW2lB/Graxp7vDs8VR/27PVrqUTKTk+9La3xe1t9SfZ8ylmjELipilemq0d0VQk5+zppvux7rSk97b0T2tkAacdj4FLlzlKfK0Xo57OnOVn7lol0AARCADZw3EbjCa0L60ek6Uk1y6p9GtU+jZrAJ6co9TaeqOksExehjtvTxC1+WpHXTjF7pRfVPVehWna9mX8RUjgls/DS0lU04za8MfSL1/UuR5GQ88vKsa1vcJyhOEpQXKso7F0Utib4aLqRS6uat7OVzcPvSqScpPnJvVv7lhdlb6kl2+y0yMzfSku33+f8ATEACvKo38Cwitj1xTw+32OrLTXf3Y75SflFN+h0VZWdHDqcLS2XdhTioxXJJaLzK/wCyDLv4elPGq68VXWFPpTT8T9ZLT9HUscuMOrZDc+2dBgU7K9z7YABNLAAAAAAAAAAAAAAAAAAAAAAEQzr2fWmZIyurNKlcJbJaaRqdKun2729dSXgwnBTWkjCyuNkdslwcyXdpXsKkra7i4Tg9JRlsaZiLp7SclLHqXvCwj8ejHcl/rYLb3fNb19uK0pYo76XVLT0c3k47pnp69AAGkjAAAA3sDwmtjtxSw+hvqyS1/LHfKXpFN+holq9juXvZQqY3XW2prTp/2p+OXrJJfofM3UV+SaiSMary2KPosWztKVhTha267sacVGK5JLRGYAvzqAAAAAAAAAAAAAAAAAAAAAAAAAAAAUz2pZS90VvetmvhXEvEluhV3v0ltfn3uhcxpYzhNvjlCph92vDUjp1i98ZLqno15Gm+pWw0I+RSroOPv0c2A28Wwyvg1epYXa0lSk0+T4qS6NNNeZqFA1o9Gcw009GAADw2sKw6ti9enY23zVZqK46a72+iWr9Do7DrCjhdKnZWy0jSgoryS01fUrLsdy/7SVTG662Q1p09V9TSc5LyWkdf6pItUt8KvbDc/Zffp9OyG99sAAnFkAAAAAAAAAAAAAAAAAAAAAAAAAAAAAAV32t5Y/GUljdqvHRWlTTjT12S/S39m+RUZ07VpQrxdKqlKMk009qaa0afoc+Zvy7PLN3Oyevcfipt8ab3eq2xfWJVZtWj3opP1GjR+Re+zxTJb29W7nG3oLvSnJRiucpPRL7tGMnvZHgP4+6lidVeG2Xh61JJpeeke8/WJDqh5JqJX01u2agi1MBwilgVtSw+jupQSb3d6W+UvWTb9TfAOgS0WiOqSSWiAAPT0AAAAAAAAAAAAAAAAAAAAAAAAAAAAAAES7SMrvMNo6tuta1vrKGm+Ufrh6parrFEtBjOKnFxZhZBTi4v2cvnQeSsBWXbKlaSWk2u/U/4ktrT8lpH9KIrW7OlDGIXdKP/AOeWtZ79I1ItfD9ZyjJLl3lwLHIWLQ623L5FfhYzqlJy+QABPLMAAAAAAAAAAAAAAAAAAAAAAAAAAA//2Q=="/>
          <p:cNvSpPr>
            <a:spLocks noChangeAspect="1" noChangeArrowheads="1"/>
          </p:cNvSpPr>
          <p:nvPr/>
        </p:nvSpPr>
        <p:spPr bwMode="auto">
          <a:xfrm>
            <a:off x="120650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35" name="Group 34"/>
          <p:cNvGrpSpPr/>
          <p:nvPr/>
        </p:nvGrpSpPr>
        <p:grpSpPr>
          <a:xfrm>
            <a:off x="6298058" y="854801"/>
            <a:ext cx="2661007" cy="1640108"/>
            <a:chOff x="6298058" y="854801"/>
            <a:chExt cx="2661007" cy="1640108"/>
          </a:xfrm>
        </p:grpSpPr>
        <p:sp>
          <p:nvSpPr>
            <p:cNvPr id="31" name="Rounded Rectangle 30"/>
            <p:cNvSpPr/>
            <p:nvPr/>
          </p:nvSpPr>
          <p:spPr bwMode="auto">
            <a:xfrm>
              <a:off x="6298058" y="1190091"/>
              <a:ext cx="2661007" cy="1304818"/>
            </a:xfrm>
            <a:prstGeom prst="roundRect">
              <a:avLst/>
            </a:prstGeom>
            <a:solidFill>
              <a:schemeClr val="bg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sz="1800" b="1" dirty="0" smtClean="0"/>
                <a:t>Evacuation centre</a:t>
              </a:r>
              <a:r>
                <a: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rPr>
                <a:t> Colour in the people shapes so</a:t>
              </a:r>
              <a:r>
                <a:rPr kumimoji="0" lang="en-GB" sz="18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rPr>
                <a:t> that you know when it’s full.</a:t>
              </a: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0" name="Notched Right Arrow 29"/>
            <p:cNvSpPr/>
            <p:nvPr/>
          </p:nvSpPr>
          <p:spPr bwMode="auto">
            <a:xfrm rot="13639251">
              <a:off x="6617054" y="982946"/>
              <a:ext cx="533691" cy="277402"/>
            </a:xfrm>
            <a:prstGeom prst="notchedRightArrow">
              <a:avLst/>
            </a:prstGeom>
            <a:solidFill>
              <a:srgbClr val="FF00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4438436" y="2887038"/>
            <a:ext cx="3400745" cy="1304818"/>
            <a:chOff x="4438436" y="2887038"/>
            <a:chExt cx="3400745" cy="1304818"/>
          </a:xfrm>
        </p:grpSpPr>
        <p:sp>
          <p:nvSpPr>
            <p:cNvPr id="29" name="Rounded Rectangle 28"/>
            <p:cNvSpPr/>
            <p:nvPr/>
          </p:nvSpPr>
          <p:spPr bwMode="auto">
            <a:xfrm>
              <a:off x="5691882" y="2887038"/>
              <a:ext cx="2147299" cy="1304818"/>
            </a:xfrm>
            <a:prstGeom prst="roundRect">
              <a:avLst/>
            </a:prstGeom>
            <a:solidFill>
              <a:schemeClr val="bg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sz="1800" b="1" dirty="0" smtClean="0"/>
                <a:t>R</a:t>
              </a:r>
              <a:r>
                <a:rPr kumimoji="0" lang="en-GB" sz="1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rPr>
                <a:t>iver</a:t>
              </a:r>
              <a:r>
                <a:rPr kumimoji="0" lang="en-GB" sz="18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rPr>
                <a:t> </a:t>
              </a:r>
              <a:r>
                <a: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rPr>
                <a:t>The flood will start on a river square, so protect these.</a:t>
              </a:r>
            </a:p>
          </p:txBody>
        </p:sp>
        <p:sp>
          <p:nvSpPr>
            <p:cNvPr id="28" name="Notched Right Arrow 27"/>
            <p:cNvSpPr/>
            <p:nvPr/>
          </p:nvSpPr>
          <p:spPr bwMode="auto">
            <a:xfrm rot="10800000">
              <a:off x="4438436" y="3441844"/>
              <a:ext cx="1376737" cy="277402"/>
            </a:xfrm>
            <a:prstGeom prst="notchedRightArrow">
              <a:avLst/>
            </a:prstGeom>
            <a:solidFill>
              <a:srgbClr val="FF00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1009314" y="1959926"/>
            <a:ext cx="3180479" cy="2198669"/>
            <a:chOff x="965772" y="2003468"/>
            <a:chExt cx="3180479" cy="2198669"/>
          </a:xfrm>
        </p:grpSpPr>
        <p:sp>
          <p:nvSpPr>
            <p:cNvPr id="33" name="Rounded Rectangle 32"/>
            <p:cNvSpPr/>
            <p:nvPr/>
          </p:nvSpPr>
          <p:spPr bwMode="auto">
            <a:xfrm>
              <a:off x="965772" y="2003468"/>
              <a:ext cx="2732926" cy="2198669"/>
            </a:xfrm>
            <a:prstGeom prst="roundRect">
              <a:avLst/>
            </a:prstGeom>
            <a:solidFill>
              <a:schemeClr val="bg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sz="1800" b="1" dirty="0" smtClean="0"/>
                <a:t>Bridge</a:t>
              </a:r>
              <a:r>
                <a: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rPr>
                <a:t> People need structures like bridges, roads</a:t>
              </a:r>
              <a:r>
                <a:rPr kumimoji="0" lang="en-GB" sz="18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rPr>
                <a:t> and </a:t>
              </a:r>
              <a:r>
                <a: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rPr>
                <a:t> houses to survive. You’ll lose points later if your bridges are destroyed.</a:t>
              </a:r>
            </a:p>
          </p:txBody>
        </p:sp>
        <p:sp>
          <p:nvSpPr>
            <p:cNvPr id="32" name="Notched Right Arrow 31"/>
            <p:cNvSpPr/>
            <p:nvPr/>
          </p:nvSpPr>
          <p:spPr bwMode="auto">
            <a:xfrm rot="1211654">
              <a:off x="3531443" y="2309377"/>
              <a:ext cx="614808" cy="277402"/>
            </a:xfrm>
            <a:prstGeom prst="notchedRightArrow">
              <a:avLst/>
            </a:prstGeom>
            <a:solidFill>
              <a:srgbClr val="FF00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1551398" y="4683302"/>
            <a:ext cx="4251789" cy="1563385"/>
            <a:chOff x="1551398" y="4683302"/>
            <a:chExt cx="4251789" cy="1563385"/>
          </a:xfrm>
        </p:grpSpPr>
        <p:sp>
          <p:nvSpPr>
            <p:cNvPr id="39" name="Rounded Rectangle 38"/>
            <p:cNvSpPr/>
            <p:nvPr/>
          </p:nvSpPr>
          <p:spPr bwMode="auto">
            <a:xfrm>
              <a:off x="1551398" y="4683302"/>
              <a:ext cx="3071972" cy="1563385"/>
            </a:xfrm>
            <a:prstGeom prst="roundRect">
              <a:avLst/>
            </a:prstGeom>
            <a:solidFill>
              <a:schemeClr val="bg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sz="1800" b="1" dirty="0" smtClean="0"/>
                <a:t>Special Actions</a:t>
              </a:r>
              <a:r>
                <a:rPr kumimoji="0" lang="en-GB" sz="18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rPr>
                <a:t> </a:t>
              </a:r>
              <a:r>
                <a:rPr lang="en-GB" sz="1800" dirty="0" smtClean="0"/>
                <a:t>These </a:t>
              </a:r>
              <a:r>
                <a: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rPr>
                <a:t>help you to work better and more quickly.</a:t>
              </a:r>
              <a:r>
                <a:rPr lang="en-GB" sz="1800" dirty="0" smtClean="0"/>
                <a:t> </a:t>
              </a:r>
              <a:r>
                <a:rPr kumimoji="0" lang="en-GB" sz="1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rPr>
                <a:t>You will save more lives </a:t>
              </a:r>
              <a:r>
                <a:rPr kumimoji="0" lang="en-GB" sz="18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rPr>
                <a:t>if you use them!</a:t>
              </a: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0" name="Notched Right Arrow 39"/>
            <p:cNvSpPr/>
            <p:nvPr/>
          </p:nvSpPr>
          <p:spPr bwMode="auto">
            <a:xfrm>
              <a:off x="4426450" y="5741543"/>
              <a:ext cx="1376737" cy="277402"/>
            </a:xfrm>
            <a:prstGeom prst="notchedRightArrow">
              <a:avLst/>
            </a:prstGeom>
            <a:solidFill>
              <a:srgbClr val="FF00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2527443" y="266149"/>
            <a:ext cx="2649018" cy="1638899"/>
            <a:chOff x="2527443" y="266149"/>
            <a:chExt cx="2649018" cy="1638899"/>
          </a:xfrm>
        </p:grpSpPr>
        <p:sp>
          <p:nvSpPr>
            <p:cNvPr id="44" name="Rounded Rectangle 43"/>
            <p:cNvSpPr/>
            <p:nvPr/>
          </p:nvSpPr>
          <p:spPr bwMode="auto">
            <a:xfrm>
              <a:off x="2527443" y="266149"/>
              <a:ext cx="2649018" cy="1369888"/>
            </a:xfrm>
            <a:prstGeom prst="roundRect">
              <a:avLst/>
            </a:prstGeom>
            <a:solidFill>
              <a:schemeClr val="bg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sz="1800" b="1" dirty="0" smtClean="0"/>
                <a:t>People</a:t>
              </a:r>
              <a:r>
                <a:rPr kumimoji="0" lang="en-GB" sz="18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Verdana" pitchFamily="34" charset="0"/>
                </a:rPr>
                <a:t> </a:t>
              </a:r>
              <a:r>
                <a:rPr lang="en-GB" sz="1800" dirty="0" smtClean="0"/>
                <a:t>Three people icons = 300 people. Save as many as you can.</a:t>
              </a: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5" name="Notched Right Arrow 44"/>
            <p:cNvSpPr/>
            <p:nvPr/>
          </p:nvSpPr>
          <p:spPr bwMode="auto">
            <a:xfrm rot="3958972">
              <a:off x="3968446" y="1536093"/>
              <a:ext cx="460508" cy="277402"/>
            </a:xfrm>
            <a:prstGeom prst="notchedRightArrow">
              <a:avLst/>
            </a:prstGeom>
            <a:solidFill>
              <a:srgbClr val="FF00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83125" y="152405"/>
            <a:ext cx="1288472" cy="1233050"/>
            <a:chOff x="83125" y="152405"/>
            <a:chExt cx="1288472" cy="1233050"/>
          </a:xfrm>
        </p:grpSpPr>
        <p:sp>
          <p:nvSpPr>
            <p:cNvPr id="37" name="Rounded Rectangle 36"/>
            <p:cNvSpPr/>
            <p:nvPr/>
          </p:nvSpPr>
          <p:spPr bwMode="auto">
            <a:xfrm>
              <a:off x="83125" y="152405"/>
              <a:ext cx="1288472" cy="983008"/>
            </a:xfrm>
            <a:prstGeom prst="roundRect">
              <a:avLst/>
            </a:prstGeom>
            <a:solidFill>
              <a:schemeClr val="bg1"/>
            </a:solidFill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GB" sz="1800" dirty="0" smtClean="0"/>
                <a:t>Put paperclip here</a:t>
              </a:r>
              <a:endParaRPr kumimoji="0" lang="en-GB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8" name="Notched Right Arrow 37"/>
            <p:cNvSpPr/>
            <p:nvPr/>
          </p:nvSpPr>
          <p:spPr bwMode="auto">
            <a:xfrm rot="5400000">
              <a:off x="139394" y="1064354"/>
              <a:ext cx="382942" cy="259259"/>
            </a:xfrm>
            <a:prstGeom prst="notchedRightArrow">
              <a:avLst/>
            </a:prstGeom>
            <a:solidFill>
              <a:srgbClr val="FF0000"/>
            </a:solidFill>
            <a:ln w="1905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36000" tIns="36000" rIns="36000" bIns="3600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/>
          <p:cNvGrpSpPr/>
          <p:nvPr/>
        </p:nvGrpSpPr>
        <p:grpSpPr>
          <a:xfrm>
            <a:off x="4356243" y="4719799"/>
            <a:ext cx="4654195" cy="1492106"/>
            <a:chOff x="4356243" y="4719799"/>
            <a:chExt cx="4654195" cy="1492106"/>
          </a:xfrm>
        </p:grpSpPr>
        <p:pic>
          <p:nvPicPr>
            <p:cNvPr id="19" name="Picture 18" descr="sheet1---map - Copy.jpg"/>
            <p:cNvPicPr>
              <a:picLocks noChangeAspect="1"/>
            </p:cNvPicPr>
            <p:nvPr/>
          </p:nvPicPr>
          <p:blipFill>
            <a:blip r:embed="rId3" cstate="print"/>
            <a:srcRect l="25180" t="49876" r="54521" b="35827"/>
            <a:stretch>
              <a:fillRect/>
            </a:stretch>
          </p:blipFill>
          <p:spPr>
            <a:xfrm>
              <a:off x="7500136" y="4719799"/>
              <a:ext cx="1510302" cy="1492106"/>
            </a:xfrm>
            <a:prstGeom prst="rect">
              <a:avLst/>
            </a:prstGeom>
          </p:spPr>
        </p:pic>
        <p:sp>
          <p:nvSpPr>
            <p:cNvPr id="22" name="Notched Right Arrow 21"/>
            <p:cNvSpPr/>
            <p:nvPr/>
          </p:nvSpPr>
          <p:spPr bwMode="auto">
            <a:xfrm>
              <a:off x="4356243" y="4765146"/>
              <a:ext cx="3008818" cy="317568"/>
            </a:xfrm>
            <a:prstGeom prst="notched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4216760" y="189166"/>
            <a:ext cx="3488858" cy="2631182"/>
            <a:chOff x="4216760" y="189166"/>
            <a:chExt cx="3488858" cy="2631182"/>
          </a:xfrm>
        </p:grpSpPr>
        <p:pic>
          <p:nvPicPr>
            <p:cNvPr id="35" name="Picture 34" descr="Map.jpg"/>
            <p:cNvPicPr>
              <a:picLocks noChangeAspect="1"/>
            </p:cNvPicPr>
            <p:nvPr/>
          </p:nvPicPr>
          <p:blipFill>
            <a:blip r:embed="rId4" cstate="print"/>
            <a:srcRect l="41837" t="44413" r="37946" b="41809"/>
            <a:stretch>
              <a:fillRect/>
            </a:stretch>
          </p:blipFill>
          <p:spPr>
            <a:xfrm>
              <a:off x="5650786" y="189166"/>
              <a:ext cx="2054832" cy="1964176"/>
            </a:xfrm>
            <a:prstGeom prst="rect">
              <a:avLst/>
            </a:prstGeom>
          </p:spPr>
        </p:pic>
        <p:sp>
          <p:nvSpPr>
            <p:cNvPr id="9" name="Notched Right Arrow 8"/>
            <p:cNvSpPr/>
            <p:nvPr/>
          </p:nvSpPr>
          <p:spPr bwMode="auto">
            <a:xfrm rot="19351658">
              <a:off x="4216760" y="2518898"/>
              <a:ext cx="1565545" cy="301450"/>
            </a:xfrm>
            <a:prstGeom prst="notched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10" name="Group 3"/>
          <p:cNvGrpSpPr/>
          <p:nvPr/>
        </p:nvGrpSpPr>
        <p:grpSpPr>
          <a:xfrm>
            <a:off x="3249730" y="318660"/>
            <a:ext cx="1541124" cy="1479478"/>
            <a:chOff x="602011" y="482163"/>
            <a:chExt cx="1498094" cy="1914525"/>
          </a:xfrm>
        </p:grpSpPr>
        <p:pic>
          <p:nvPicPr>
            <p:cNvPr id="2" name="Picture 1" descr="Game Person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602011" y="482163"/>
              <a:ext cx="1247775" cy="1914525"/>
            </a:xfrm>
            <a:prstGeom prst="rect">
              <a:avLst/>
            </a:prstGeom>
          </p:spPr>
        </p:pic>
        <p:sp>
          <p:nvSpPr>
            <p:cNvPr id="3" name="Oval 2"/>
            <p:cNvSpPr/>
            <p:nvPr/>
          </p:nvSpPr>
          <p:spPr bwMode="auto">
            <a:xfrm>
              <a:off x="1607736" y="1075174"/>
              <a:ext cx="492369" cy="542611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90919" y="214357"/>
            <a:ext cx="455190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b="1" dirty="0" smtClean="0"/>
              <a:t>WHAT DO I DO?</a:t>
            </a:r>
          </a:p>
          <a:p>
            <a:pPr algn="l"/>
            <a:endParaRPr lang="en-GB" dirty="0" smtClean="0"/>
          </a:p>
          <a:p>
            <a:pPr algn="l"/>
            <a:endParaRPr lang="en-GB" dirty="0" smtClean="0"/>
          </a:p>
          <a:p>
            <a:pPr algn="l"/>
            <a:r>
              <a:rPr lang="en-GB" sz="1800" b="1" dirty="0" smtClean="0"/>
              <a:t>IN YOUR TURN:</a:t>
            </a:r>
          </a:p>
        </p:txBody>
      </p:sp>
      <p:sp>
        <p:nvSpPr>
          <p:cNvPr id="8" name="Rectangle 7"/>
          <p:cNvSpPr/>
          <p:nvPr/>
        </p:nvSpPr>
        <p:spPr bwMode="auto">
          <a:xfrm rot="16391768">
            <a:off x="5280659" y="1172282"/>
            <a:ext cx="1344968" cy="103259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grpSp>
        <p:nvGrpSpPr>
          <p:cNvPr id="43" name="Group 42"/>
          <p:cNvGrpSpPr/>
          <p:nvPr/>
        </p:nvGrpSpPr>
        <p:grpSpPr>
          <a:xfrm>
            <a:off x="4554650" y="2322910"/>
            <a:ext cx="4589350" cy="2247364"/>
            <a:chOff x="4554650" y="2322910"/>
            <a:chExt cx="4589350" cy="2247364"/>
          </a:xfrm>
        </p:grpSpPr>
        <p:pic>
          <p:nvPicPr>
            <p:cNvPr id="41" name="Picture 40" descr="Map.jpg"/>
            <p:cNvPicPr>
              <a:picLocks noChangeAspect="1"/>
            </p:cNvPicPr>
            <p:nvPr/>
          </p:nvPicPr>
          <p:blipFill>
            <a:blip r:embed="rId4" cstate="print"/>
            <a:srcRect l="10647" t="73784" r="49387" b="7738"/>
            <a:stretch>
              <a:fillRect/>
            </a:stretch>
          </p:blipFill>
          <p:spPr>
            <a:xfrm>
              <a:off x="5678436" y="2322910"/>
              <a:ext cx="3465564" cy="2247364"/>
            </a:xfrm>
            <a:prstGeom prst="rect">
              <a:avLst/>
            </a:prstGeom>
          </p:spPr>
        </p:pic>
        <p:sp>
          <p:nvSpPr>
            <p:cNvPr id="16" name="Notched Right Arrow 15"/>
            <p:cNvSpPr/>
            <p:nvPr/>
          </p:nvSpPr>
          <p:spPr bwMode="auto">
            <a:xfrm rot="19980190">
              <a:off x="4554650" y="3893556"/>
              <a:ext cx="1075790" cy="317568"/>
            </a:xfrm>
            <a:prstGeom prst="notched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pic>
        <p:nvPicPr>
          <p:cNvPr id="17" name="Picture 16" descr="accept_check_ok_yes_tick_success-512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732609" y="2419177"/>
            <a:ext cx="507442" cy="507442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7921374" y="5691885"/>
            <a:ext cx="267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 smtClean="0"/>
              <a:t>P</a:t>
            </a:r>
            <a:endParaRPr lang="en-GB" sz="18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214727" y="2237742"/>
            <a:ext cx="46287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/>
            <a:r>
              <a:rPr lang="en-GB" sz="1800" dirty="0" smtClean="0"/>
              <a:t>Choose one action from your clipboard:</a:t>
            </a:r>
            <a:endParaRPr lang="en-GB" sz="1800" i="1" dirty="0" smtClean="0"/>
          </a:p>
          <a:p>
            <a:pPr marL="342900" indent="-342900" algn="l">
              <a:buAutoNum type="arabicPeriod"/>
            </a:pPr>
            <a:endParaRPr lang="en-GB" sz="1800" b="1" dirty="0" smtClean="0"/>
          </a:p>
          <a:p>
            <a:pPr marL="342900" indent="-342900" algn="l"/>
            <a:r>
              <a:rPr lang="en-GB" sz="1800" b="1" dirty="0" smtClean="0"/>
              <a:t>	EITHER</a:t>
            </a:r>
            <a:r>
              <a:rPr lang="en-GB" sz="1800" dirty="0" smtClean="0"/>
              <a:t> Make a flood barrier or protect a bridge by colouring in. 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90913" y="3873164"/>
            <a:ext cx="4551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/>
            <a:r>
              <a:rPr lang="en-GB" sz="1800" b="1" dirty="0" smtClean="0"/>
              <a:t>	OR </a:t>
            </a:r>
            <a:r>
              <a:rPr lang="en-GB" sz="1800" dirty="0" smtClean="0"/>
              <a:t> Do a special action and record it on the chart under the map. 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191536" y="4699952"/>
            <a:ext cx="45519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/>
            <a:r>
              <a:rPr lang="en-GB" sz="1800" dirty="0" smtClean="0"/>
              <a:t>	</a:t>
            </a:r>
            <a:r>
              <a:rPr lang="en-GB" sz="1800" b="1" dirty="0" smtClean="0"/>
              <a:t>OR </a:t>
            </a:r>
            <a:r>
              <a:rPr lang="en-GB" sz="1800" dirty="0" smtClean="0"/>
              <a:t> Pick a square and write </a:t>
            </a:r>
            <a:r>
              <a:rPr lang="en-GB" sz="1800" b="1" dirty="0" smtClean="0"/>
              <a:t>P</a:t>
            </a:r>
            <a:r>
              <a:rPr lang="en-GB" sz="1800" dirty="0" smtClean="0"/>
              <a:t> (protected), or</a:t>
            </a:r>
            <a:r>
              <a:rPr lang="en-GB" sz="1800" b="1" dirty="0" smtClean="0"/>
              <a:t> E </a:t>
            </a:r>
            <a:r>
              <a:rPr lang="en-GB" sz="1800" dirty="0" smtClean="0"/>
              <a:t>(evacuated) in the circular space.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19488" y="5772151"/>
            <a:ext cx="4551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/>
            <a:r>
              <a:rPr lang="en-GB" sz="1800" dirty="0" smtClean="0"/>
              <a:t>Pay for your action! 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2975604" y="5105132"/>
            <a:ext cx="4039930" cy="1140432"/>
            <a:chOff x="2975604" y="5105132"/>
            <a:chExt cx="4039930" cy="1140432"/>
          </a:xfrm>
        </p:grpSpPr>
        <p:pic>
          <p:nvPicPr>
            <p:cNvPr id="28" name="Picture 27" descr="sheet1---map - Copy.jpg"/>
            <p:cNvPicPr>
              <a:picLocks noChangeAspect="1"/>
            </p:cNvPicPr>
            <p:nvPr/>
          </p:nvPicPr>
          <p:blipFill>
            <a:blip r:embed="rId3" cstate="print"/>
            <a:srcRect t="1298" r="91067" b="89149"/>
            <a:stretch>
              <a:fillRect/>
            </a:stretch>
          </p:blipFill>
          <p:spPr>
            <a:xfrm>
              <a:off x="6255359" y="5105132"/>
              <a:ext cx="760175" cy="1140432"/>
            </a:xfrm>
            <a:prstGeom prst="rect">
              <a:avLst/>
            </a:prstGeom>
          </p:spPr>
        </p:pic>
        <p:sp>
          <p:nvSpPr>
            <p:cNvPr id="32" name="Notched Right Arrow 31"/>
            <p:cNvSpPr/>
            <p:nvPr/>
          </p:nvSpPr>
          <p:spPr bwMode="auto">
            <a:xfrm>
              <a:off x="2975604" y="5796465"/>
              <a:ext cx="2344220" cy="317568"/>
            </a:xfrm>
            <a:prstGeom prst="notched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pic>
        <p:nvPicPr>
          <p:cNvPr id="36" name="Picture 35" descr="paper-clip1-1024x284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flipV="1">
            <a:off x="5473656" y="5345659"/>
            <a:ext cx="1313284" cy="364230"/>
          </a:xfrm>
          <a:prstGeom prst="rect">
            <a:avLst/>
          </a:prstGeom>
        </p:spPr>
      </p:pic>
      <p:pic>
        <p:nvPicPr>
          <p:cNvPr id="39" name="Picture 38" descr="paper-clip1-1024x284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 flipV="1">
            <a:off x="5483177" y="5693670"/>
            <a:ext cx="1313284" cy="3642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21" grpId="0"/>
      <p:bldP spid="27" grpId="0"/>
      <p:bldP spid="31" grpId="0"/>
      <p:bldP spid="33" grpId="0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246746" y="4418056"/>
            <a:ext cx="8078671" cy="1750308"/>
            <a:chOff x="246746" y="4418056"/>
            <a:chExt cx="8078671" cy="1750308"/>
          </a:xfrm>
        </p:grpSpPr>
        <p:pic>
          <p:nvPicPr>
            <p:cNvPr id="8" name="Picture 7" descr="sheet1---map - Copy.jpg"/>
            <p:cNvPicPr>
              <a:picLocks noChangeAspect="1"/>
            </p:cNvPicPr>
            <p:nvPr/>
          </p:nvPicPr>
          <p:blipFill>
            <a:blip r:embed="rId2" cstate="print"/>
            <a:srcRect l="25180" t="49876" r="54521" b="35827"/>
            <a:stretch>
              <a:fillRect/>
            </a:stretch>
          </p:blipFill>
          <p:spPr>
            <a:xfrm>
              <a:off x="6456007" y="4418056"/>
              <a:ext cx="1869410" cy="1750308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246746" y="4714467"/>
              <a:ext cx="4551904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 algn="l"/>
              <a:r>
                <a:rPr lang="en-GB" sz="1800" dirty="0" smtClean="0"/>
                <a:t>	</a:t>
              </a:r>
              <a:r>
                <a:rPr lang="en-GB" sz="1800" b="1" dirty="0" smtClean="0"/>
                <a:t>If a square floods, you cannot evacuate but you can rescue people. </a:t>
              </a:r>
              <a:r>
                <a:rPr lang="en-GB" sz="1800" dirty="0" smtClean="0"/>
                <a:t>Write </a:t>
              </a:r>
              <a:r>
                <a:rPr lang="en-GB" sz="1800" b="1" dirty="0" smtClean="0"/>
                <a:t>R</a:t>
              </a:r>
              <a:r>
                <a:rPr lang="en-GB" sz="1800" dirty="0" smtClean="0"/>
                <a:t> (rescued) in the circular space.</a:t>
              </a: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68554" y="2322204"/>
            <a:ext cx="79281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b="1" dirty="0" smtClean="0"/>
              <a:t>STOP WHAT YOU ARE DOING!</a:t>
            </a:r>
          </a:p>
          <a:p>
            <a:pPr algn="l"/>
            <a:endParaRPr lang="en-GB" b="1" dirty="0" smtClean="0"/>
          </a:p>
          <a:p>
            <a:pPr algn="l"/>
            <a:r>
              <a:rPr lang="en-GB" b="1" dirty="0" smtClean="0"/>
              <a:t>The flood has started in square…..</a:t>
            </a:r>
          </a:p>
          <a:p>
            <a:pPr algn="l"/>
            <a:endParaRPr lang="en-GB" b="1" dirty="0" smtClean="0"/>
          </a:p>
          <a:p>
            <a:pPr algn="l"/>
            <a:r>
              <a:rPr lang="en-GB" b="1" dirty="0" smtClean="0"/>
              <a:t>Mark the square with a large “F” for Flood.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604470" y="806477"/>
            <a:ext cx="7978394" cy="1240969"/>
            <a:chOff x="633045" y="2049864"/>
            <a:chExt cx="7978394" cy="1240969"/>
          </a:xfrm>
        </p:grpSpPr>
        <p:pic>
          <p:nvPicPr>
            <p:cNvPr id="5" name="Picture 4" descr="sheet1---map - Copy - Copy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33045" y="2049864"/>
              <a:ext cx="7840667" cy="1240969"/>
            </a:xfrm>
            <a:prstGeom prst="rect">
              <a:avLst/>
            </a:prstGeom>
          </p:spPr>
        </p:pic>
        <p:sp>
          <p:nvSpPr>
            <p:cNvPr id="6" name="Oval 5"/>
            <p:cNvSpPr/>
            <p:nvPr/>
          </p:nvSpPr>
          <p:spPr bwMode="auto">
            <a:xfrm>
              <a:off x="8159263" y="2190541"/>
              <a:ext cx="452176" cy="432079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264360" y="5575772"/>
            <a:ext cx="2995228" cy="375086"/>
            <a:chOff x="4264360" y="5575772"/>
            <a:chExt cx="2995228" cy="375086"/>
          </a:xfrm>
        </p:grpSpPr>
        <p:sp>
          <p:nvSpPr>
            <p:cNvPr id="9" name="Notched Right Arrow 8"/>
            <p:cNvSpPr/>
            <p:nvPr/>
          </p:nvSpPr>
          <p:spPr bwMode="auto">
            <a:xfrm>
              <a:off x="4264360" y="5621490"/>
              <a:ext cx="2046131" cy="329368"/>
            </a:xfrm>
            <a:prstGeom prst="notched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992459" y="5575772"/>
              <a:ext cx="2671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800" b="1" dirty="0" smtClean="0"/>
                <a:t>R</a:t>
              </a:r>
              <a:endParaRPr lang="en-GB" sz="1800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 descr="Map.jpg"/>
          <p:cNvPicPr>
            <a:picLocks noChangeAspect="1"/>
          </p:cNvPicPr>
          <p:nvPr/>
        </p:nvPicPr>
        <p:blipFill>
          <a:blip r:embed="rId3" cstate="print"/>
          <a:srcRect l="9579" t="11481" r="2804" b="26555"/>
          <a:stretch>
            <a:fillRect/>
          </a:stretch>
        </p:blipFill>
        <p:spPr>
          <a:xfrm>
            <a:off x="4758456" y="2059939"/>
            <a:ext cx="4194626" cy="4161070"/>
          </a:xfrm>
          <a:prstGeom prst="rect">
            <a:avLst/>
          </a:prstGeom>
        </p:spPr>
      </p:pic>
      <p:grpSp>
        <p:nvGrpSpPr>
          <p:cNvPr id="10" name="Group 3"/>
          <p:cNvGrpSpPr/>
          <p:nvPr/>
        </p:nvGrpSpPr>
        <p:grpSpPr>
          <a:xfrm>
            <a:off x="3133618" y="71922"/>
            <a:ext cx="1541124" cy="1479478"/>
            <a:chOff x="602011" y="482163"/>
            <a:chExt cx="1498094" cy="1914525"/>
          </a:xfrm>
        </p:grpSpPr>
        <p:pic>
          <p:nvPicPr>
            <p:cNvPr id="2" name="Picture 1" descr="Game Person.jp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02011" y="482163"/>
              <a:ext cx="1247775" cy="1914525"/>
            </a:xfrm>
            <a:prstGeom prst="rect">
              <a:avLst/>
            </a:prstGeom>
          </p:spPr>
        </p:pic>
        <p:sp>
          <p:nvSpPr>
            <p:cNvPr id="3" name="Oval 2"/>
            <p:cNvSpPr/>
            <p:nvPr/>
          </p:nvSpPr>
          <p:spPr bwMode="auto">
            <a:xfrm>
              <a:off x="1607736" y="1075174"/>
              <a:ext cx="492369" cy="542611"/>
            </a:xfrm>
            <a:prstGeom prst="ellipse">
              <a:avLst/>
            </a:prstGeom>
            <a:solidFill>
              <a:schemeClr val="bg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190919" y="170815"/>
            <a:ext cx="4551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b="1" dirty="0" smtClean="0"/>
              <a:t>FROM NOW ON!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9028" y="2464790"/>
            <a:ext cx="43226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If the flood moves North  </a:t>
            </a:r>
          </a:p>
          <a:p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6456218" y="4197925"/>
            <a:ext cx="84512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000" dirty="0" smtClean="0"/>
              <a:t>F</a:t>
            </a:r>
            <a:endParaRPr lang="en-GB" sz="5000" dirty="0"/>
          </a:p>
        </p:txBody>
      </p:sp>
      <p:grpSp>
        <p:nvGrpSpPr>
          <p:cNvPr id="34" name="Group 33"/>
          <p:cNvGrpSpPr/>
          <p:nvPr/>
        </p:nvGrpSpPr>
        <p:grpSpPr>
          <a:xfrm>
            <a:off x="2956935" y="2950201"/>
            <a:ext cx="4316701" cy="1333644"/>
            <a:chOff x="2956935" y="2950201"/>
            <a:chExt cx="4316701" cy="1333644"/>
          </a:xfrm>
        </p:grpSpPr>
        <p:sp>
          <p:nvSpPr>
            <p:cNvPr id="22" name="Notched Right Arrow 21"/>
            <p:cNvSpPr/>
            <p:nvPr/>
          </p:nvSpPr>
          <p:spPr bwMode="auto">
            <a:xfrm>
              <a:off x="2956935" y="2950201"/>
              <a:ext cx="1504229" cy="305617"/>
            </a:xfrm>
            <a:prstGeom prst="notched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428509" y="3422071"/>
              <a:ext cx="845127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5000" dirty="0" smtClean="0"/>
                <a:t>F</a:t>
              </a:r>
              <a:endParaRPr lang="en-GB" sz="5000" dirty="0"/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232228" y="3584885"/>
            <a:ext cx="41678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dirty="0" smtClean="0"/>
              <a:t>If it then moves West  </a:t>
            </a:r>
          </a:p>
          <a:p>
            <a:endParaRPr lang="en-GB" dirty="0"/>
          </a:p>
        </p:txBody>
      </p:sp>
      <p:grpSp>
        <p:nvGrpSpPr>
          <p:cNvPr id="49" name="Group 48"/>
          <p:cNvGrpSpPr/>
          <p:nvPr/>
        </p:nvGrpSpPr>
        <p:grpSpPr>
          <a:xfrm>
            <a:off x="2994582" y="3517320"/>
            <a:ext cx="3469429" cy="1585674"/>
            <a:chOff x="2994582" y="3517320"/>
            <a:chExt cx="3469429" cy="1585674"/>
          </a:xfrm>
        </p:grpSpPr>
        <p:sp>
          <p:nvSpPr>
            <p:cNvPr id="40" name="Notched Right Arrow 39"/>
            <p:cNvSpPr/>
            <p:nvPr/>
          </p:nvSpPr>
          <p:spPr bwMode="auto">
            <a:xfrm>
              <a:off x="2994582" y="3967788"/>
              <a:ext cx="1504229" cy="305617"/>
            </a:xfrm>
            <a:prstGeom prst="notched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566497" y="3517320"/>
              <a:ext cx="845127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5000" dirty="0" smtClean="0"/>
                <a:t>F</a:t>
              </a:r>
              <a:endParaRPr lang="en-GB" sz="5000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618884" y="4241220"/>
              <a:ext cx="845127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5000" dirty="0" smtClean="0"/>
                <a:t>F</a:t>
              </a:r>
              <a:endParaRPr lang="en-GB" sz="5000" dirty="0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232229" y="1509486"/>
            <a:ext cx="43252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dirty="0" smtClean="0"/>
              <a:t>The flood moves like this: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210460" y="4332370"/>
            <a:ext cx="41678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dirty="0" smtClean="0"/>
              <a:t>If it then moves South  </a:t>
            </a:r>
          </a:p>
          <a:p>
            <a:endParaRPr lang="en-GB" dirty="0"/>
          </a:p>
        </p:txBody>
      </p:sp>
      <p:grpSp>
        <p:nvGrpSpPr>
          <p:cNvPr id="57" name="Group 56"/>
          <p:cNvGrpSpPr/>
          <p:nvPr/>
        </p:nvGrpSpPr>
        <p:grpSpPr>
          <a:xfrm>
            <a:off x="2972810" y="4773331"/>
            <a:ext cx="4287901" cy="1166052"/>
            <a:chOff x="2972810" y="4773331"/>
            <a:chExt cx="4287901" cy="1166052"/>
          </a:xfrm>
        </p:grpSpPr>
        <p:sp>
          <p:nvSpPr>
            <p:cNvPr id="32" name="Notched Right Arrow 31"/>
            <p:cNvSpPr/>
            <p:nvPr/>
          </p:nvSpPr>
          <p:spPr bwMode="auto">
            <a:xfrm>
              <a:off x="2972810" y="4773331"/>
              <a:ext cx="1504229" cy="305617"/>
            </a:xfrm>
            <a:prstGeom prst="notched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6415584" y="5077609"/>
              <a:ext cx="845127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5000" dirty="0" smtClean="0"/>
                <a:t>F</a:t>
              </a:r>
              <a:endParaRPr lang="en-GB" sz="500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568084" y="5075795"/>
              <a:ext cx="845127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5000" dirty="0" smtClean="0"/>
                <a:t>F</a:t>
              </a:r>
              <a:endParaRPr lang="en-GB" sz="5000" dirty="0"/>
            </a:p>
          </p:txBody>
        </p:sp>
      </p:grpSp>
      <p:sp>
        <p:nvSpPr>
          <p:cNvPr id="51" name="TextBox 50"/>
          <p:cNvSpPr txBox="1"/>
          <p:nvPr/>
        </p:nvSpPr>
        <p:spPr>
          <a:xfrm>
            <a:off x="232231" y="5152425"/>
            <a:ext cx="41678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dirty="0" smtClean="0"/>
              <a:t>If it then moves East  </a:t>
            </a:r>
          </a:p>
          <a:p>
            <a:endParaRPr lang="en-GB" dirty="0"/>
          </a:p>
        </p:txBody>
      </p:sp>
      <p:grpSp>
        <p:nvGrpSpPr>
          <p:cNvPr id="56" name="Group 55"/>
          <p:cNvGrpSpPr/>
          <p:nvPr/>
        </p:nvGrpSpPr>
        <p:grpSpPr>
          <a:xfrm>
            <a:off x="3023610" y="3544538"/>
            <a:ext cx="5073259" cy="2398010"/>
            <a:chOff x="3023610" y="3544538"/>
            <a:chExt cx="5073259" cy="2398010"/>
          </a:xfrm>
        </p:grpSpPr>
        <p:sp>
          <p:nvSpPr>
            <p:cNvPr id="52" name="Notched Right Arrow 51"/>
            <p:cNvSpPr/>
            <p:nvPr/>
          </p:nvSpPr>
          <p:spPr bwMode="auto">
            <a:xfrm>
              <a:off x="3023610" y="5636931"/>
              <a:ext cx="1504229" cy="305617"/>
            </a:xfrm>
            <a:prstGeom prst="notchedRightArrow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7186426" y="5039511"/>
              <a:ext cx="845127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5000" dirty="0" smtClean="0"/>
                <a:t>F</a:t>
              </a:r>
              <a:endParaRPr lang="en-GB" sz="5000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7251742" y="4248481"/>
              <a:ext cx="845127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5000" dirty="0" smtClean="0"/>
                <a:t>F</a:t>
              </a:r>
              <a:endParaRPr lang="en-GB" sz="5000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7215456" y="3544538"/>
              <a:ext cx="845127" cy="8617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5000" dirty="0" smtClean="0"/>
                <a:t>F</a:t>
              </a:r>
              <a:endParaRPr lang="en-GB" sz="5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90918" y="170815"/>
            <a:ext cx="8295857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b="1" dirty="0" smtClean="0"/>
              <a:t>AT THE END</a:t>
            </a:r>
          </a:p>
          <a:p>
            <a:pPr algn="l"/>
            <a:endParaRPr lang="en-GB" dirty="0" smtClean="0"/>
          </a:p>
          <a:p>
            <a:pPr algn="l"/>
            <a:r>
              <a:rPr lang="en-GB" sz="1800" b="1" dirty="0" smtClean="0"/>
              <a:t>(After 15 minutes, or as soon as the first group has flooded its entire map or taken all possible actions.)</a:t>
            </a:r>
          </a:p>
          <a:p>
            <a:pPr algn="l"/>
            <a:endParaRPr lang="en-GB" sz="1800" dirty="0" smtClean="0"/>
          </a:p>
          <a:p>
            <a:pPr marL="342900" indent="-342900" algn="l"/>
            <a:r>
              <a:rPr lang="en-GB" sz="1800" dirty="0" smtClean="0"/>
              <a:t>Work out your score using the table under the map.</a:t>
            </a:r>
          </a:p>
          <a:p>
            <a:pPr marL="342900" indent="-342900" algn="l"/>
            <a:endParaRPr lang="en-GB" sz="1800" dirty="0" smtClean="0"/>
          </a:p>
          <a:p>
            <a:pPr marL="342900" indent="-342900" algn="l"/>
            <a:r>
              <a:rPr lang="en-GB" sz="1800" dirty="0" smtClean="0"/>
              <a:t>The team that has saved the most people is the winner.</a:t>
            </a:r>
          </a:p>
          <a:p>
            <a:pPr marL="342900" indent="-342900" algn="l"/>
            <a:endParaRPr lang="en-GB" sz="1800" dirty="0" smtClean="0"/>
          </a:p>
          <a:p>
            <a:pPr marL="342900" indent="-342900" algn="l"/>
            <a:r>
              <a:rPr lang="en-GB" sz="1800" dirty="0" smtClean="0"/>
              <a:t>This was just a game. In real emergencies, real lives are lost or saved. </a:t>
            </a:r>
          </a:p>
          <a:p>
            <a:pPr marL="342900" indent="-342900" algn="l"/>
            <a:endParaRPr lang="en-GB" sz="1800" dirty="0" smtClean="0"/>
          </a:p>
          <a:p>
            <a:pPr marL="342900" indent="-342900" algn="l"/>
            <a:r>
              <a:rPr lang="en-GB" sz="1800" dirty="0" smtClean="0"/>
              <a:t>What have you learned about emergencies and the work of an aid agency?</a:t>
            </a:r>
          </a:p>
          <a:p>
            <a:pPr marL="342900" indent="-342900" algn="l"/>
            <a:endParaRPr lang="en-GB" sz="1800" dirty="0" smtClean="0"/>
          </a:p>
          <a:p>
            <a:pPr marL="342900" indent="-342900" algn="l"/>
            <a:r>
              <a:rPr lang="en-GB" sz="18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heet1---map - Copy.jpg"/>
          <p:cNvPicPr>
            <a:picLocks noChangeAspect="1"/>
          </p:cNvPicPr>
          <p:nvPr/>
        </p:nvPicPr>
        <p:blipFill>
          <a:blip r:embed="rId2" cstate="print"/>
          <a:srcRect l="76053" t="82598" r="1673" b="5001"/>
          <a:stretch>
            <a:fillRect/>
          </a:stretch>
        </p:blipFill>
        <p:spPr>
          <a:xfrm>
            <a:off x="6500835" y="3888482"/>
            <a:ext cx="2228850" cy="174078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63507" y="1643049"/>
            <a:ext cx="6608831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dirty="0" smtClean="0"/>
              <a:t>Resources to accompany this presentation can be found at:</a:t>
            </a:r>
          </a:p>
          <a:p>
            <a:pPr algn="l"/>
            <a:endParaRPr lang="en-GB" dirty="0" smtClean="0"/>
          </a:p>
          <a:p>
            <a:pPr algn="l"/>
            <a:r>
              <a:rPr lang="en-GB" dirty="0" err="1" smtClean="0"/>
              <a:t>cafod.org.uk</a:t>
            </a:r>
            <a:r>
              <a:rPr lang="en-GB" dirty="0" smtClean="0"/>
              <a:t>/secondary/emergencies</a:t>
            </a:r>
          </a:p>
          <a:p>
            <a:pPr algn="l"/>
            <a:endParaRPr lang="en-GB" sz="1800" dirty="0" smtClean="0"/>
          </a:p>
          <a:p>
            <a:pPr algn="l"/>
            <a:endParaRPr lang="en-GB" sz="1800" dirty="0" smtClean="0"/>
          </a:p>
          <a:p>
            <a:pPr algn="l"/>
            <a:endParaRPr lang="en-GB" sz="1800" dirty="0" smtClean="0"/>
          </a:p>
          <a:p>
            <a:pPr algn="l"/>
            <a:endParaRPr lang="en-GB" sz="1800" dirty="0" smtClean="0"/>
          </a:p>
          <a:p>
            <a:pPr algn="l"/>
            <a:endParaRPr lang="en-GB" sz="1800" dirty="0" smtClean="0"/>
          </a:p>
          <a:p>
            <a:pPr algn="l"/>
            <a:endParaRPr lang="en-GB" sz="1800" dirty="0" smtClean="0"/>
          </a:p>
          <a:p>
            <a:pPr algn="l"/>
            <a:endParaRPr lang="en-GB" sz="1800" dirty="0" smtClean="0"/>
          </a:p>
          <a:p>
            <a:pPr algn="l"/>
            <a:r>
              <a:rPr lang="en-GB" sz="1800" dirty="0" smtClean="0"/>
              <a:t>Game designed by Terrorbull Games:</a:t>
            </a:r>
          </a:p>
          <a:p>
            <a:pPr algn="l"/>
            <a:r>
              <a:rPr lang="en-GB" sz="1800" dirty="0" smtClean="0"/>
              <a:t>terrorbullgames.co.uk</a:t>
            </a:r>
            <a:endParaRPr lang="en-GB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">
      <a:dk1>
        <a:srgbClr val="003F47"/>
      </a:dk1>
      <a:lt1>
        <a:srgbClr val="FFFFFF"/>
      </a:lt1>
      <a:dk2>
        <a:srgbClr val="047AAE"/>
      </a:dk2>
      <a:lt2>
        <a:srgbClr val="435608"/>
      </a:lt2>
      <a:accent1>
        <a:srgbClr val="98BB0E"/>
      </a:accent1>
      <a:accent2>
        <a:srgbClr val="047AAE"/>
      </a:accent2>
      <a:accent3>
        <a:srgbClr val="FFFFFF"/>
      </a:accent3>
      <a:accent4>
        <a:srgbClr val="00343B"/>
      </a:accent4>
      <a:accent5>
        <a:srgbClr val="CADAAA"/>
      </a:accent5>
      <a:accent6>
        <a:srgbClr val="036E9D"/>
      </a:accent6>
      <a:hlink>
        <a:srgbClr val="003F47"/>
      </a:hlink>
      <a:folHlink>
        <a:srgbClr val="019894"/>
      </a:folHlink>
    </a:clrScheme>
    <a:fontScheme name="Blank Pre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3">
        <a:dk1>
          <a:srgbClr val="000000"/>
        </a:dk1>
        <a:lt1>
          <a:srgbClr val="FFFFFF"/>
        </a:lt1>
        <a:dk2>
          <a:srgbClr val="081873"/>
        </a:dk2>
        <a:lt2>
          <a:srgbClr val="E5E6C3"/>
        </a:lt2>
        <a:accent1>
          <a:srgbClr val="016889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AAB9C4"/>
        </a:accent5>
        <a:accent6>
          <a:srgbClr val="2D2D8A"/>
        </a:accent6>
        <a:hlink>
          <a:srgbClr val="B5B518"/>
        </a:hlink>
        <a:folHlink>
          <a:srgbClr val="AD42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14">
        <a:dk1>
          <a:srgbClr val="003E4E"/>
        </a:dk1>
        <a:lt1>
          <a:srgbClr val="FFFFFF"/>
        </a:lt1>
        <a:dk2>
          <a:srgbClr val="0070AD"/>
        </a:dk2>
        <a:lt2>
          <a:srgbClr val="808080"/>
        </a:lt2>
        <a:accent1>
          <a:srgbClr val="96B426"/>
        </a:accent1>
        <a:accent2>
          <a:srgbClr val="0070AD"/>
        </a:accent2>
        <a:accent3>
          <a:srgbClr val="FFFFFF"/>
        </a:accent3>
        <a:accent4>
          <a:srgbClr val="003441"/>
        </a:accent4>
        <a:accent5>
          <a:srgbClr val="C9D6AC"/>
        </a:accent5>
        <a:accent6>
          <a:srgbClr val="00659C"/>
        </a:accent6>
        <a:hlink>
          <a:srgbClr val="003E4E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547</TotalTime>
  <Words>369</Words>
  <Application>Microsoft Office PowerPoint</Application>
  <PresentationFormat>On-screen Show (4:3)</PresentationFormat>
  <Paragraphs>80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blank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Microsoft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kobrien</dc:creator>
  <cp:lastModifiedBy>Victoria Ahmed</cp:lastModifiedBy>
  <cp:revision>73</cp:revision>
  <cp:lastPrinted>2007-05-25T15:49:55Z</cp:lastPrinted>
  <dcterms:created xsi:type="dcterms:W3CDTF">2014-03-13T13:28:00Z</dcterms:created>
  <dcterms:modified xsi:type="dcterms:W3CDTF">2014-05-01T11:14:41Z</dcterms:modified>
</cp:coreProperties>
</file>