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sldIdLst>
    <p:sldId id="270" r:id="rId6"/>
    <p:sldId id="269" r:id="rId7"/>
    <p:sldId id="274" r:id="rId8"/>
    <p:sldId id="272" r:id="rId9"/>
    <p:sldId id="276" r:id="rId10"/>
    <p:sldId id="267" r:id="rId11"/>
    <p:sldId id="271" r:id="rId12"/>
    <p:sldId id="277" r:id="rId13"/>
    <p:sldId id="275" r:id="rId14"/>
    <p:sldId id="273" r:id="rId15"/>
    <p:sldId id="278" r:id="rId16"/>
    <p:sldId id="279" r:id="rId17"/>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894"/>
    <a:srgbClr val="047A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6608" autoAdjust="0"/>
  </p:normalViewPr>
  <p:slideViewPr>
    <p:cSldViewPr snapToGrid="0">
      <p:cViewPr varScale="1">
        <p:scale>
          <a:sx n="76" d="100"/>
          <a:sy n="76" d="100"/>
        </p:scale>
        <p:origin x="126" y="456"/>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81614CDF-97ED-4EF3-BC1F-090156EB7707}" type="datetimeFigureOut">
              <a:rPr lang="en-GB" smtClean="0"/>
              <a:t>09/07/2018</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156D6500-5668-4B4F-B2D9-79CEAAD22121}" type="slidenum">
              <a:rPr lang="en-GB" smtClean="0"/>
              <a:t>‹#›</a:t>
            </a:fld>
            <a:endParaRPr lang="en-GB"/>
          </a:p>
        </p:txBody>
      </p:sp>
    </p:spTree>
    <p:extLst>
      <p:ext uri="{BB962C8B-B14F-4D97-AF65-F5344CB8AC3E}">
        <p14:creationId xmlns:p14="http://schemas.microsoft.com/office/powerpoint/2010/main" val="3435996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81BA1F04-00CC-4F21-97E3-3F2BF8B9E9FA}" type="slidenum">
              <a:rPr lang="en-GB" smtClean="0"/>
              <a:t>1</a:t>
            </a:fld>
            <a:endParaRPr lang="en-GB"/>
          </a:p>
        </p:txBody>
      </p:sp>
    </p:spTree>
    <p:extLst>
      <p:ext uri="{BB962C8B-B14F-4D97-AF65-F5344CB8AC3E}">
        <p14:creationId xmlns:p14="http://schemas.microsoft.com/office/powerpoint/2010/main" val="4577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6D6500-5668-4B4F-B2D9-79CEAAD22121}" type="slidenum">
              <a:rPr lang="en-GB" smtClean="0"/>
              <a:t>10</a:t>
            </a:fld>
            <a:endParaRPr lang="en-GB"/>
          </a:p>
        </p:txBody>
      </p:sp>
    </p:spTree>
    <p:extLst>
      <p:ext uri="{BB962C8B-B14F-4D97-AF65-F5344CB8AC3E}">
        <p14:creationId xmlns:p14="http://schemas.microsoft.com/office/powerpoint/2010/main" val="520746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6D6500-5668-4B4F-B2D9-79CEAAD22121}" type="slidenum">
              <a:rPr lang="en-GB" smtClean="0"/>
              <a:t>11</a:t>
            </a:fld>
            <a:endParaRPr lang="en-GB"/>
          </a:p>
        </p:txBody>
      </p:sp>
    </p:spTree>
    <p:extLst>
      <p:ext uri="{BB962C8B-B14F-4D97-AF65-F5344CB8AC3E}">
        <p14:creationId xmlns:p14="http://schemas.microsoft.com/office/powerpoint/2010/main" val="997113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 Archbishop Oscar Romero was a CAFOD partner.</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6D6500-5668-4B4F-B2D9-79CEAAD22121}" type="slidenum">
              <a:rPr lang="en-GB" smtClean="0"/>
              <a:t>12</a:t>
            </a:fld>
            <a:endParaRPr lang="en-GB"/>
          </a:p>
        </p:txBody>
      </p:sp>
    </p:spTree>
    <p:extLst>
      <p:ext uri="{BB962C8B-B14F-4D97-AF65-F5344CB8AC3E}">
        <p14:creationId xmlns:p14="http://schemas.microsoft.com/office/powerpoint/2010/main" val="318704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Pseudonyms have been used in this resource, to safeguard the children and young people.</a:t>
            </a:r>
            <a:endParaRPr lang="en-GB"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6D6500-5668-4B4F-B2D9-79CEAAD22121}" type="slidenum">
              <a:rPr lang="en-GB" smtClean="0"/>
              <a:t>2</a:t>
            </a:fld>
            <a:endParaRPr lang="en-GB"/>
          </a:p>
        </p:txBody>
      </p:sp>
    </p:spTree>
    <p:extLst>
      <p:ext uri="{BB962C8B-B14F-4D97-AF65-F5344CB8AC3E}">
        <p14:creationId xmlns:p14="http://schemas.microsoft.com/office/powerpoint/2010/main" val="238343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6D6500-5668-4B4F-B2D9-79CEAAD22121}" type="slidenum">
              <a:rPr lang="en-GB" smtClean="0"/>
              <a:t>3</a:t>
            </a:fld>
            <a:endParaRPr lang="en-GB"/>
          </a:p>
        </p:txBody>
      </p:sp>
    </p:spTree>
    <p:extLst>
      <p:ext uri="{BB962C8B-B14F-4D97-AF65-F5344CB8AC3E}">
        <p14:creationId xmlns:p14="http://schemas.microsoft.com/office/powerpoint/2010/main" val="299730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156D6500-5668-4B4F-B2D9-79CEAAD22121}" type="slidenum">
              <a:rPr lang="en-GB" smtClean="0"/>
              <a:t>4</a:t>
            </a:fld>
            <a:endParaRPr lang="en-GB"/>
          </a:p>
        </p:txBody>
      </p:sp>
    </p:spTree>
    <p:extLst>
      <p:ext uri="{BB962C8B-B14F-4D97-AF65-F5344CB8AC3E}">
        <p14:creationId xmlns:p14="http://schemas.microsoft.com/office/powerpoint/2010/main" val="392548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56D6500-5668-4B4F-B2D9-79CEAAD22121}" type="slidenum">
              <a:rPr lang="en-GB" smtClean="0"/>
              <a:t>5</a:t>
            </a:fld>
            <a:endParaRPr lang="en-GB"/>
          </a:p>
        </p:txBody>
      </p:sp>
    </p:spTree>
    <p:extLst>
      <p:ext uri="{BB962C8B-B14F-4D97-AF65-F5344CB8AC3E}">
        <p14:creationId xmlns:p14="http://schemas.microsoft.com/office/powerpoint/2010/main" val="263772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school and CAFOD partner are not named, for safety reasons.</a:t>
            </a:r>
          </a:p>
        </p:txBody>
      </p:sp>
      <p:sp>
        <p:nvSpPr>
          <p:cNvPr id="4" name="Slide Number Placeholder 3"/>
          <p:cNvSpPr>
            <a:spLocks noGrp="1"/>
          </p:cNvSpPr>
          <p:nvPr>
            <p:ph type="sldNum" sz="quarter" idx="10"/>
          </p:nvPr>
        </p:nvSpPr>
        <p:spPr/>
        <p:txBody>
          <a:bodyPr/>
          <a:lstStyle/>
          <a:p>
            <a:fld id="{156D6500-5668-4B4F-B2D9-79CEAAD22121}" type="slidenum">
              <a:rPr lang="en-GB" smtClean="0"/>
              <a:t>6</a:t>
            </a:fld>
            <a:endParaRPr lang="en-GB"/>
          </a:p>
        </p:txBody>
      </p:sp>
    </p:spTree>
    <p:extLst>
      <p:ext uri="{BB962C8B-B14F-4D97-AF65-F5344CB8AC3E}">
        <p14:creationId xmlns:p14="http://schemas.microsoft.com/office/powerpoint/2010/main" val="237069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6D6500-5668-4B4F-B2D9-79CEAAD22121}" type="slidenum">
              <a:rPr lang="en-GB" smtClean="0"/>
              <a:t>7</a:t>
            </a:fld>
            <a:endParaRPr lang="en-GB"/>
          </a:p>
        </p:txBody>
      </p:sp>
    </p:spTree>
    <p:extLst>
      <p:ext uri="{BB962C8B-B14F-4D97-AF65-F5344CB8AC3E}">
        <p14:creationId xmlns:p14="http://schemas.microsoft.com/office/powerpoint/2010/main" val="228246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6D6500-5668-4B4F-B2D9-79CEAAD22121}" type="slidenum">
              <a:rPr lang="en-GB" smtClean="0"/>
              <a:t>8</a:t>
            </a:fld>
            <a:endParaRPr lang="en-GB"/>
          </a:p>
        </p:txBody>
      </p:sp>
    </p:spTree>
    <p:extLst>
      <p:ext uri="{BB962C8B-B14F-4D97-AF65-F5344CB8AC3E}">
        <p14:creationId xmlns:p14="http://schemas.microsoft.com/office/powerpoint/2010/main" val="2821899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6D6500-5668-4B4F-B2D9-79CEAAD22121}" type="slidenum">
              <a:rPr lang="en-GB" smtClean="0"/>
              <a:t>9</a:t>
            </a:fld>
            <a:endParaRPr lang="en-GB"/>
          </a:p>
        </p:txBody>
      </p:sp>
    </p:spTree>
    <p:extLst>
      <p:ext uri="{BB962C8B-B14F-4D97-AF65-F5344CB8AC3E}">
        <p14:creationId xmlns:p14="http://schemas.microsoft.com/office/powerpoint/2010/main" val="2683315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0338-B52A-4670-99AA-A9B761CF9C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DEB31E-49AD-4F10-99D7-B92AE333A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C5DEE5-742E-4017-ADEE-CD8E1C187F90}"/>
              </a:ext>
            </a:extLst>
          </p:cNvPr>
          <p:cNvSpPr>
            <a:spLocks noGrp="1"/>
          </p:cNvSpPr>
          <p:nvPr>
            <p:ph type="dt" sz="half" idx="10"/>
          </p:nvPr>
        </p:nvSpPr>
        <p:spPr/>
        <p:txBody>
          <a:bodyPr/>
          <a:lstStyle/>
          <a:p>
            <a:fld id="{AB74D866-B4B1-49FF-9FA2-8169FEE614CE}" type="datetimeFigureOut">
              <a:rPr lang="en-GB" smtClean="0"/>
              <a:t>09/07/2018</a:t>
            </a:fld>
            <a:endParaRPr lang="en-GB"/>
          </a:p>
        </p:txBody>
      </p:sp>
      <p:sp>
        <p:nvSpPr>
          <p:cNvPr id="5" name="Footer Placeholder 4">
            <a:extLst>
              <a:ext uri="{FF2B5EF4-FFF2-40B4-BE49-F238E27FC236}">
                <a16:creationId xmlns:a16="http://schemas.microsoft.com/office/drawing/2014/main" id="{56E4F532-384D-4513-8DC2-9D69E9CE05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AE1946-9867-443F-A487-5D2FB036E63B}"/>
              </a:ext>
            </a:extLst>
          </p:cNvPr>
          <p:cNvSpPr>
            <a:spLocks noGrp="1"/>
          </p:cNvSpPr>
          <p:nvPr>
            <p:ph type="sldNum" sz="quarter" idx="12"/>
          </p:nvPr>
        </p:nvSpPr>
        <p:spPr/>
        <p:txBody>
          <a:bodyPr/>
          <a:lstStyle/>
          <a:p>
            <a:fld id="{EE3C10DD-2F64-4350-9EF1-291E4EBD4066}" type="slidenum">
              <a:rPr lang="en-GB" smtClean="0"/>
              <a:t>‹#›</a:t>
            </a:fld>
            <a:endParaRPr lang="en-GB"/>
          </a:p>
        </p:txBody>
      </p:sp>
    </p:spTree>
    <p:extLst>
      <p:ext uri="{BB962C8B-B14F-4D97-AF65-F5344CB8AC3E}">
        <p14:creationId xmlns:p14="http://schemas.microsoft.com/office/powerpoint/2010/main" val="403540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F0774-69BC-4A3C-BF9B-DCF55D4D67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9F1A37-79DA-4E22-B235-25A8294FB1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EC6B14-0B80-4316-AB48-DC13C784FC54}"/>
              </a:ext>
            </a:extLst>
          </p:cNvPr>
          <p:cNvSpPr>
            <a:spLocks noGrp="1"/>
          </p:cNvSpPr>
          <p:nvPr>
            <p:ph type="dt" sz="half" idx="10"/>
          </p:nvPr>
        </p:nvSpPr>
        <p:spPr/>
        <p:txBody>
          <a:bodyPr/>
          <a:lstStyle/>
          <a:p>
            <a:fld id="{AB74D866-B4B1-49FF-9FA2-8169FEE614CE}" type="datetimeFigureOut">
              <a:rPr lang="en-GB" smtClean="0"/>
              <a:t>09/07/2018</a:t>
            </a:fld>
            <a:endParaRPr lang="en-GB"/>
          </a:p>
        </p:txBody>
      </p:sp>
      <p:sp>
        <p:nvSpPr>
          <p:cNvPr id="5" name="Footer Placeholder 4">
            <a:extLst>
              <a:ext uri="{FF2B5EF4-FFF2-40B4-BE49-F238E27FC236}">
                <a16:creationId xmlns:a16="http://schemas.microsoft.com/office/drawing/2014/main" id="{1A2E34D1-6585-4031-9E5F-5952B2178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4FF9B6-7283-4763-AFB6-D621245407EB}"/>
              </a:ext>
            </a:extLst>
          </p:cNvPr>
          <p:cNvSpPr>
            <a:spLocks noGrp="1"/>
          </p:cNvSpPr>
          <p:nvPr>
            <p:ph type="sldNum" sz="quarter" idx="12"/>
          </p:nvPr>
        </p:nvSpPr>
        <p:spPr/>
        <p:txBody>
          <a:bodyPr/>
          <a:lstStyle/>
          <a:p>
            <a:fld id="{EE3C10DD-2F64-4350-9EF1-291E4EBD4066}" type="slidenum">
              <a:rPr lang="en-GB" smtClean="0"/>
              <a:t>‹#›</a:t>
            </a:fld>
            <a:endParaRPr lang="en-GB"/>
          </a:p>
        </p:txBody>
      </p:sp>
    </p:spTree>
    <p:extLst>
      <p:ext uri="{BB962C8B-B14F-4D97-AF65-F5344CB8AC3E}">
        <p14:creationId xmlns:p14="http://schemas.microsoft.com/office/powerpoint/2010/main" val="362334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960B52-4A9B-4164-A2B8-DA2FC416ED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AD901E-574B-4A58-B06B-D0F556AD31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64EF98-091A-431B-9133-18BBE8EA16A6}"/>
              </a:ext>
            </a:extLst>
          </p:cNvPr>
          <p:cNvSpPr>
            <a:spLocks noGrp="1"/>
          </p:cNvSpPr>
          <p:nvPr>
            <p:ph type="dt" sz="half" idx="10"/>
          </p:nvPr>
        </p:nvSpPr>
        <p:spPr/>
        <p:txBody>
          <a:bodyPr/>
          <a:lstStyle/>
          <a:p>
            <a:fld id="{AB74D866-B4B1-49FF-9FA2-8169FEE614CE}" type="datetimeFigureOut">
              <a:rPr lang="en-GB" smtClean="0"/>
              <a:t>09/07/2018</a:t>
            </a:fld>
            <a:endParaRPr lang="en-GB"/>
          </a:p>
        </p:txBody>
      </p:sp>
      <p:sp>
        <p:nvSpPr>
          <p:cNvPr id="5" name="Footer Placeholder 4">
            <a:extLst>
              <a:ext uri="{FF2B5EF4-FFF2-40B4-BE49-F238E27FC236}">
                <a16:creationId xmlns:a16="http://schemas.microsoft.com/office/drawing/2014/main" id="{A57D2F48-5CE4-49B7-BCB5-75E6FA23F0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79CD2C-566F-4E98-B15C-418556D4A285}"/>
              </a:ext>
            </a:extLst>
          </p:cNvPr>
          <p:cNvSpPr>
            <a:spLocks noGrp="1"/>
          </p:cNvSpPr>
          <p:nvPr>
            <p:ph type="sldNum" sz="quarter" idx="12"/>
          </p:nvPr>
        </p:nvSpPr>
        <p:spPr/>
        <p:txBody>
          <a:bodyPr/>
          <a:lstStyle/>
          <a:p>
            <a:fld id="{EE3C10DD-2F64-4350-9EF1-291E4EBD4066}" type="slidenum">
              <a:rPr lang="en-GB" smtClean="0"/>
              <a:t>‹#›</a:t>
            </a:fld>
            <a:endParaRPr lang="en-GB"/>
          </a:p>
        </p:txBody>
      </p:sp>
    </p:spTree>
    <p:extLst>
      <p:ext uri="{BB962C8B-B14F-4D97-AF65-F5344CB8AC3E}">
        <p14:creationId xmlns:p14="http://schemas.microsoft.com/office/powerpoint/2010/main" val="212980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5DFDB-6855-44E7-90C6-384C07AF8D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14C9D7-57B8-49DF-BA17-CFDA81E597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58FF6F-19FA-4023-97BE-B2C66AEDAA25}"/>
              </a:ext>
            </a:extLst>
          </p:cNvPr>
          <p:cNvSpPr>
            <a:spLocks noGrp="1"/>
          </p:cNvSpPr>
          <p:nvPr>
            <p:ph type="dt" sz="half" idx="10"/>
          </p:nvPr>
        </p:nvSpPr>
        <p:spPr/>
        <p:txBody>
          <a:bodyPr/>
          <a:lstStyle/>
          <a:p>
            <a:fld id="{AB74D866-B4B1-49FF-9FA2-8169FEE614CE}" type="datetimeFigureOut">
              <a:rPr lang="en-GB" smtClean="0"/>
              <a:t>09/07/2018</a:t>
            </a:fld>
            <a:endParaRPr lang="en-GB"/>
          </a:p>
        </p:txBody>
      </p:sp>
      <p:sp>
        <p:nvSpPr>
          <p:cNvPr id="5" name="Footer Placeholder 4">
            <a:extLst>
              <a:ext uri="{FF2B5EF4-FFF2-40B4-BE49-F238E27FC236}">
                <a16:creationId xmlns:a16="http://schemas.microsoft.com/office/drawing/2014/main" id="{F60DA455-C392-4BD2-AAA8-1278FB645D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E4CBB6-8475-4D28-9ACD-BC7FD9C35372}"/>
              </a:ext>
            </a:extLst>
          </p:cNvPr>
          <p:cNvSpPr>
            <a:spLocks noGrp="1"/>
          </p:cNvSpPr>
          <p:nvPr>
            <p:ph type="sldNum" sz="quarter" idx="12"/>
          </p:nvPr>
        </p:nvSpPr>
        <p:spPr/>
        <p:txBody>
          <a:bodyPr/>
          <a:lstStyle/>
          <a:p>
            <a:fld id="{EE3C10DD-2F64-4350-9EF1-291E4EBD4066}" type="slidenum">
              <a:rPr lang="en-GB" smtClean="0"/>
              <a:t>‹#›</a:t>
            </a:fld>
            <a:endParaRPr lang="en-GB"/>
          </a:p>
        </p:txBody>
      </p:sp>
    </p:spTree>
    <p:extLst>
      <p:ext uri="{BB962C8B-B14F-4D97-AF65-F5344CB8AC3E}">
        <p14:creationId xmlns:p14="http://schemas.microsoft.com/office/powerpoint/2010/main" val="300500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017B-4C20-42F0-9DAF-63C25B34BA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B3D204-36FC-4D5E-9C9E-542FEAD5A1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61D675-6550-42A7-A586-75F95113FC0B}"/>
              </a:ext>
            </a:extLst>
          </p:cNvPr>
          <p:cNvSpPr>
            <a:spLocks noGrp="1"/>
          </p:cNvSpPr>
          <p:nvPr>
            <p:ph type="dt" sz="half" idx="10"/>
          </p:nvPr>
        </p:nvSpPr>
        <p:spPr/>
        <p:txBody>
          <a:bodyPr/>
          <a:lstStyle/>
          <a:p>
            <a:fld id="{AB74D866-B4B1-49FF-9FA2-8169FEE614CE}" type="datetimeFigureOut">
              <a:rPr lang="en-GB" smtClean="0"/>
              <a:t>09/07/2018</a:t>
            </a:fld>
            <a:endParaRPr lang="en-GB"/>
          </a:p>
        </p:txBody>
      </p:sp>
      <p:sp>
        <p:nvSpPr>
          <p:cNvPr id="5" name="Footer Placeholder 4">
            <a:extLst>
              <a:ext uri="{FF2B5EF4-FFF2-40B4-BE49-F238E27FC236}">
                <a16:creationId xmlns:a16="http://schemas.microsoft.com/office/drawing/2014/main" id="{C6912EBA-6CA6-4ED1-92B1-78EF684DC6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CFA2D0-CB71-4B04-A834-1C865EE07B15}"/>
              </a:ext>
            </a:extLst>
          </p:cNvPr>
          <p:cNvSpPr>
            <a:spLocks noGrp="1"/>
          </p:cNvSpPr>
          <p:nvPr>
            <p:ph type="sldNum" sz="quarter" idx="12"/>
          </p:nvPr>
        </p:nvSpPr>
        <p:spPr/>
        <p:txBody>
          <a:bodyPr/>
          <a:lstStyle/>
          <a:p>
            <a:fld id="{EE3C10DD-2F64-4350-9EF1-291E4EBD4066}" type="slidenum">
              <a:rPr lang="en-GB" smtClean="0"/>
              <a:t>‹#›</a:t>
            </a:fld>
            <a:endParaRPr lang="en-GB"/>
          </a:p>
        </p:txBody>
      </p:sp>
    </p:spTree>
    <p:extLst>
      <p:ext uri="{BB962C8B-B14F-4D97-AF65-F5344CB8AC3E}">
        <p14:creationId xmlns:p14="http://schemas.microsoft.com/office/powerpoint/2010/main" val="99616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75FC-A083-46E4-9FEA-841E818AC9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45F348-B51E-43BE-B296-6708D94EC6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EC807D-6FD9-4B04-89AB-EC2DC20FEA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7FC807-5A9D-4025-8F59-79855CC10941}"/>
              </a:ext>
            </a:extLst>
          </p:cNvPr>
          <p:cNvSpPr>
            <a:spLocks noGrp="1"/>
          </p:cNvSpPr>
          <p:nvPr>
            <p:ph type="dt" sz="half" idx="10"/>
          </p:nvPr>
        </p:nvSpPr>
        <p:spPr/>
        <p:txBody>
          <a:bodyPr/>
          <a:lstStyle/>
          <a:p>
            <a:fld id="{AB74D866-B4B1-49FF-9FA2-8169FEE614CE}" type="datetimeFigureOut">
              <a:rPr lang="en-GB" smtClean="0"/>
              <a:t>09/07/2018</a:t>
            </a:fld>
            <a:endParaRPr lang="en-GB"/>
          </a:p>
        </p:txBody>
      </p:sp>
      <p:sp>
        <p:nvSpPr>
          <p:cNvPr id="6" name="Footer Placeholder 5">
            <a:extLst>
              <a:ext uri="{FF2B5EF4-FFF2-40B4-BE49-F238E27FC236}">
                <a16:creationId xmlns:a16="http://schemas.microsoft.com/office/drawing/2014/main" id="{97178ED2-AEE5-4704-8FB5-2D597E8487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3F0287-71E0-4193-A7AD-B46321FF262F}"/>
              </a:ext>
            </a:extLst>
          </p:cNvPr>
          <p:cNvSpPr>
            <a:spLocks noGrp="1"/>
          </p:cNvSpPr>
          <p:nvPr>
            <p:ph type="sldNum" sz="quarter" idx="12"/>
          </p:nvPr>
        </p:nvSpPr>
        <p:spPr/>
        <p:txBody>
          <a:bodyPr/>
          <a:lstStyle/>
          <a:p>
            <a:fld id="{EE3C10DD-2F64-4350-9EF1-291E4EBD4066}" type="slidenum">
              <a:rPr lang="en-GB" smtClean="0"/>
              <a:t>‹#›</a:t>
            </a:fld>
            <a:endParaRPr lang="en-GB"/>
          </a:p>
        </p:txBody>
      </p:sp>
    </p:spTree>
    <p:extLst>
      <p:ext uri="{BB962C8B-B14F-4D97-AF65-F5344CB8AC3E}">
        <p14:creationId xmlns:p14="http://schemas.microsoft.com/office/powerpoint/2010/main" val="327760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A5F5-0F7A-409D-B590-FC12341CBF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63CA06-FB11-4441-8913-255ACC429B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9DDE3C-7A96-4267-8FDF-41692F2B55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1E1522-6A50-40B7-8B95-6626DA1D1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440A53-FB66-4F81-A627-896D390A31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881EDA-E6A5-4875-A468-ECA8D6329B94}"/>
              </a:ext>
            </a:extLst>
          </p:cNvPr>
          <p:cNvSpPr>
            <a:spLocks noGrp="1"/>
          </p:cNvSpPr>
          <p:nvPr>
            <p:ph type="dt" sz="half" idx="10"/>
          </p:nvPr>
        </p:nvSpPr>
        <p:spPr/>
        <p:txBody>
          <a:bodyPr/>
          <a:lstStyle/>
          <a:p>
            <a:fld id="{AB74D866-B4B1-49FF-9FA2-8169FEE614CE}" type="datetimeFigureOut">
              <a:rPr lang="en-GB" smtClean="0"/>
              <a:t>09/07/2018</a:t>
            </a:fld>
            <a:endParaRPr lang="en-GB"/>
          </a:p>
        </p:txBody>
      </p:sp>
      <p:sp>
        <p:nvSpPr>
          <p:cNvPr id="8" name="Footer Placeholder 7">
            <a:extLst>
              <a:ext uri="{FF2B5EF4-FFF2-40B4-BE49-F238E27FC236}">
                <a16:creationId xmlns:a16="http://schemas.microsoft.com/office/drawing/2014/main" id="{07D2C516-EA4B-4AA9-AA46-5D180EA5A8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F214E5-6257-4135-8B04-7FBF810230A1}"/>
              </a:ext>
            </a:extLst>
          </p:cNvPr>
          <p:cNvSpPr>
            <a:spLocks noGrp="1"/>
          </p:cNvSpPr>
          <p:nvPr>
            <p:ph type="sldNum" sz="quarter" idx="12"/>
          </p:nvPr>
        </p:nvSpPr>
        <p:spPr/>
        <p:txBody>
          <a:bodyPr/>
          <a:lstStyle/>
          <a:p>
            <a:fld id="{EE3C10DD-2F64-4350-9EF1-291E4EBD4066}" type="slidenum">
              <a:rPr lang="en-GB" smtClean="0"/>
              <a:t>‹#›</a:t>
            </a:fld>
            <a:endParaRPr lang="en-GB"/>
          </a:p>
        </p:txBody>
      </p:sp>
    </p:spTree>
    <p:extLst>
      <p:ext uri="{BB962C8B-B14F-4D97-AF65-F5344CB8AC3E}">
        <p14:creationId xmlns:p14="http://schemas.microsoft.com/office/powerpoint/2010/main" val="1134051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5A42-3FB2-433C-A9E0-446ED32F91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CB23F7-BD9F-4087-BBC3-7911BD956C5F}"/>
              </a:ext>
            </a:extLst>
          </p:cNvPr>
          <p:cNvSpPr>
            <a:spLocks noGrp="1"/>
          </p:cNvSpPr>
          <p:nvPr>
            <p:ph type="dt" sz="half" idx="10"/>
          </p:nvPr>
        </p:nvSpPr>
        <p:spPr/>
        <p:txBody>
          <a:bodyPr/>
          <a:lstStyle/>
          <a:p>
            <a:fld id="{AB74D866-B4B1-49FF-9FA2-8169FEE614CE}" type="datetimeFigureOut">
              <a:rPr lang="en-GB" smtClean="0"/>
              <a:t>09/07/2018</a:t>
            </a:fld>
            <a:endParaRPr lang="en-GB"/>
          </a:p>
        </p:txBody>
      </p:sp>
      <p:sp>
        <p:nvSpPr>
          <p:cNvPr id="4" name="Footer Placeholder 3">
            <a:extLst>
              <a:ext uri="{FF2B5EF4-FFF2-40B4-BE49-F238E27FC236}">
                <a16:creationId xmlns:a16="http://schemas.microsoft.com/office/drawing/2014/main" id="{B9C2A9C5-CEF6-4A58-8604-BB536A31AF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19D577-F422-4E2A-9B63-7B31EA409C04}"/>
              </a:ext>
            </a:extLst>
          </p:cNvPr>
          <p:cNvSpPr>
            <a:spLocks noGrp="1"/>
          </p:cNvSpPr>
          <p:nvPr>
            <p:ph type="sldNum" sz="quarter" idx="12"/>
          </p:nvPr>
        </p:nvSpPr>
        <p:spPr/>
        <p:txBody>
          <a:bodyPr/>
          <a:lstStyle/>
          <a:p>
            <a:fld id="{EE3C10DD-2F64-4350-9EF1-291E4EBD4066}" type="slidenum">
              <a:rPr lang="en-GB" smtClean="0"/>
              <a:t>‹#›</a:t>
            </a:fld>
            <a:endParaRPr lang="en-GB"/>
          </a:p>
        </p:txBody>
      </p:sp>
    </p:spTree>
    <p:extLst>
      <p:ext uri="{BB962C8B-B14F-4D97-AF65-F5344CB8AC3E}">
        <p14:creationId xmlns:p14="http://schemas.microsoft.com/office/powerpoint/2010/main" val="683968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C29EB-EFA2-4B39-94A0-B1A090C79F8B}"/>
              </a:ext>
            </a:extLst>
          </p:cNvPr>
          <p:cNvSpPr>
            <a:spLocks noGrp="1"/>
          </p:cNvSpPr>
          <p:nvPr>
            <p:ph type="dt" sz="half" idx="10"/>
          </p:nvPr>
        </p:nvSpPr>
        <p:spPr/>
        <p:txBody>
          <a:bodyPr/>
          <a:lstStyle/>
          <a:p>
            <a:fld id="{AB74D866-B4B1-49FF-9FA2-8169FEE614CE}" type="datetimeFigureOut">
              <a:rPr lang="en-GB" smtClean="0"/>
              <a:t>09/07/2018</a:t>
            </a:fld>
            <a:endParaRPr lang="en-GB"/>
          </a:p>
        </p:txBody>
      </p:sp>
      <p:sp>
        <p:nvSpPr>
          <p:cNvPr id="3" name="Footer Placeholder 2">
            <a:extLst>
              <a:ext uri="{FF2B5EF4-FFF2-40B4-BE49-F238E27FC236}">
                <a16:creationId xmlns:a16="http://schemas.microsoft.com/office/drawing/2014/main" id="{A2C17244-5198-4637-9E0C-63A3967B12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622FF2-3B30-400C-8F44-CC21FFEB6208}"/>
              </a:ext>
            </a:extLst>
          </p:cNvPr>
          <p:cNvSpPr>
            <a:spLocks noGrp="1"/>
          </p:cNvSpPr>
          <p:nvPr>
            <p:ph type="sldNum" sz="quarter" idx="12"/>
          </p:nvPr>
        </p:nvSpPr>
        <p:spPr/>
        <p:txBody>
          <a:bodyPr/>
          <a:lstStyle/>
          <a:p>
            <a:fld id="{EE3C10DD-2F64-4350-9EF1-291E4EBD4066}" type="slidenum">
              <a:rPr lang="en-GB" smtClean="0"/>
              <a:t>‹#›</a:t>
            </a:fld>
            <a:endParaRPr lang="en-GB"/>
          </a:p>
        </p:txBody>
      </p:sp>
    </p:spTree>
    <p:extLst>
      <p:ext uri="{BB962C8B-B14F-4D97-AF65-F5344CB8AC3E}">
        <p14:creationId xmlns:p14="http://schemas.microsoft.com/office/powerpoint/2010/main" val="324528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85FA-6F5C-4511-9C88-2F65E69660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A86224-DB67-4209-92CD-F818001C8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FD947F-77E6-4A57-97A7-181BF1891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AA75A2-97F2-45D7-A896-E4C0A576A1A2}"/>
              </a:ext>
            </a:extLst>
          </p:cNvPr>
          <p:cNvSpPr>
            <a:spLocks noGrp="1"/>
          </p:cNvSpPr>
          <p:nvPr>
            <p:ph type="dt" sz="half" idx="10"/>
          </p:nvPr>
        </p:nvSpPr>
        <p:spPr/>
        <p:txBody>
          <a:bodyPr/>
          <a:lstStyle/>
          <a:p>
            <a:fld id="{AB74D866-B4B1-49FF-9FA2-8169FEE614CE}" type="datetimeFigureOut">
              <a:rPr lang="en-GB" smtClean="0"/>
              <a:t>09/07/2018</a:t>
            </a:fld>
            <a:endParaRPr lang="en-GB"/>
          </a:p>
        </p:txBody>
      </p:sp>
      <p:sp>
        <p:nvSpPr>
          <p:cNvPr id="6" name="Footer Placeholder 5">
            <a:extLst>
              <a:ext uri="{FF2B5EF4-FFF2-40B4-BE49-F238E27FC236}">
                <a16:creationId xmlns:a16="http://schemas.microsoft.com/office/drawing/2014/main" id="{6F6DD838-F2B1-4B4A-B90A-23B70DFF98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80292C-67A4-4D96-A292-5AE1DABB9F18}"/>
              </a:ext>
            </a:extLst>
          </p:cNvPr>
          <p:cNvSpPr>
            <a:spLocks noGrp="1"/>
          </p:cNvSpPr>
          <p:nvPr>
            <p:ph type="sldNum" sz="quarter" idx="12"/>
          </p:nvPr>
        </p:nvSpPr>
        <p:spPr/>
        <p:txBody>
          <a:bodyPr/>
          <a:lstStyle/>
          <a:p>
            <a:fld id="{EE3C10DD-2F64-4350-9EF1-291E4EBD4066}" type="slidenum">
              <a:rPr lang="en-GB" smtClean="0"/>
              <a:t>‹#›</a:t>
            </a:fld>
            <a:endParaRPr lang="en-GB"/>
          </a:p>
        </p:txBody>
      </p:sp>
    </p:spTree>
    <p:extLst>
      <p:ext uri="{BB962C8B-B14F-4D97-AF65-F5344CB8AC3E}">
        <p14:creationId xmlns:p14="http://schemas.microsoft.com/office/powerpoint/2010/main" val="368054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D547-5C56-4A6D-8C6A-9BF299A965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E6AC4C-7EB7-4ED8-9F45-B90DDCA507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D5FE3E-4D8A-4FFB-9F5C-203CC576F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B7BA7D-80E5-4E32-A00E-99DC44F21856}"/>
              </a:ext>
            </a:extLst>
          </p:cNvPr>
          <p:cNvSpPr>
            <a:spLocks noGrp="1"/>
          </p:cNvSpPr>
          <p:nvPr>
            <p:ph type="dt" sz="half" idx="10"/>
          </p:nvPr>
        </p:nvSpPr>
        <p:spPr/>
        <p:txBody>
          <a:bodyPr/>
          <a:lstStyle/>
          <a:p>
            <a:fld id="{AB74D866-B4B1-49FF-9FA2-8169FEE614CE}" type="datetimeFigureOut">
              <a:rPr lang="en-GB" smtClean="0"/>
              <a:t>09/07/2018</a:t>
            </a:fld>
            <a:endParaRPr lang="en-GB"/>
          </a:p>
        </p:txBody>
      </p:sp>
      <p:sp>
        <p:nvSpPr>
          <p:cNvPr id="6" name="Footer Placeholder 5">
            <a:extLst>
              <a:ext uri="{FF2B5EF4-FFF2-40B4-BE49-F238E27FC236}">
                <a16:creationId xmlns:a16="http://schemas.microsoft.com/office/drawing/2014/main" id="{5CAA5079-E08A-40CC-80F0-083745C025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1BD910-94F8-4300-9ED8-B52A061764E2}"/>
              </a:ext>
            </a:extLst>
          </p:cNvPr>
          <p:cNvSpPr>
            <a:spLocks noGrp="1"/>
          </p:cNvSpPr>
          <p:nvPr>
            <p:ph type="sldNum" sz="quarter" idx="12"/>
          </p:nvPr>
        </p:nvSpPr>
        <p:spPr/>
        <p:txBody>
          <a:bodyPr/>
          <a:lstStyle/>
          <a:p>
            <a:fld id="{EE3C10DD-2F64-4350-9EF1-291E4EBD4066}" type="slidenum">
              <a:rPr lang="en-GB" smtClean="0"/>
              <a:t>‹#›</a:t>
            </a:fld>
            <a:endParaRPr lang="en-GB"/>
          </a:p>
        </p:txBody>
      </p:sp>
    </p:spTree>
    <p:extLst>
      <p:ext uri="{BB962C8B-B14F-4D97-AF65-F5344CB8AC3E}">
        <p14:creationId xmlns:p14="http://schemas.microsoft.com/office/powerpoint/2010/main" val="1847525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6DADAE-7945-489A-884A-EE916FF983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2DD48C-5671-4586-82E4-7AF34688AA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ECBFA-EBB7-4369-B876-FD2A1E7EBF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4D866-B4B1-49FF-9FA2-8169FEE614CE}" type="datetimeFigureOut">
              <a:rPr lang="en-GB" smtClean="0"/>
              <a:t>09/07/2018</a:t>
            </a:fld>
            <a:endParaRPr lang="en-GB"/>
          </a:p>
        </p:txBody>
      </p:sp>
      <p:sp>
        <p:nvSpPr>
          <p:cNvPr id="5" name="Footer Placeholder 4">
            <a:extLst>
              <a:ext uri="{FF2B5EF4-FFF2-40B4-BE49-F238E27FC236}">
                <a16:creationId xmlns:a16="http://schemas.microsoft.com/office/drawing/2014/main" id="{F36B3552-4FCA-464B-A75B-98F2C3207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775D3F6-E7D3-4057-95A6-C8D61D56B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C10DD-2F64-4350-9EF1-291E4EBD4066}" type="slidenum">
              <a:rPr lang="en-GB" smtClean="0"/>
              <a:t>‹#›</a:t>
            </a:fld>
            <a:endParaRPr lang="en-GB"/>
          </a:p>
        </p:txBody>
      </p:sp>
    </p:spTree>
    <p:extLst>
      <p:ext uri="{BB962C8B-B14F-4D97-AF65-F5344CB8AC3E}">
        <p14:creationId xmlns:p14="http://schemas.microsoft.com/office/powerpoint/2010/main" val="1113834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966035-4EF4-42FD-9D5D-9DA52FCBA3FA}"/>
              </a:ext>
            </a:extLst>
          </p:cNvPr>
          <p:cNvSpPr/>
          <p:nvPr/>
        </p:nvSpPr>
        <p:spPr>
          <a:xfrm>
            <a:off x="2361884" y="5321761"/>
            <a:ext cx="3073277" cy="584775"/>
          </a:xfrm>
          <a:prstGeom prst="rect">
            <a:avLst/>
          </a:prstGeom>
        </p:spPr>
        <p:txBody>
          <a:bodyPr wrap="none">
            <a:spAutoFit/>
          </a:bodyPr>
          <a:lstStyle/>
          <a:p>
            <a:r>
              <a:rPr lang="en-GB" sz="3200" b="1" i="1" dirty="0">
                <a:solidFill>
                  <a:srgbClr val="C51B8A"/>
                </a:solidFill>
                <a:latin typeface="Verdana" panose="020B0604030504040204" pitchFamily="34" charset="0"/>
                <a:ea typeface="Times New Roman" panose="02020603050405020304" pitchFamily="18" charset="0"/>
                <a:cs typeface="Calibri" panose="020F0502020204030204" pitchFamily="34" charset="0"/>
              </a:rPr>
              <a:t>We respond</a:t>
            </a:r>
            <a:r>
              <a:rPr lang="en-GB" sz="3200" dirty="0">
                <a:latin typeface="Verdana" panose="020B0604030504040204" pitchFamily="34" charset="0"/>
                <a:ea typeface="Times New Roman" panose="02020603050405020304" pitchFamily="18" charset="0"/>
                <a:cs typeface="Calibri" panose="020F0502020204030204" pitchFamily="34" charset="0"/>
              </a:rPr>
              <a:t> </a:t>
            </a:r>
            <a:endParaRPr lang="en-GB" sz="3200" dirty="0"/>
          </a:p>
        </p:txBody>
      </p:sp>
      <p:sp>
        <p:nvSpPr>
          <p:cNvPr id="10" name="Rectangle 9">
            <a:extLst>
              <a:ext uri="{FF2B5EF4-FFF2-40B4-BE49-F238E27FC236}">
                <a16:creationId xmlns:a16="http://schemas.microsoft.com/office/drawing/2014/main" id="{6FF147CF-8FF3-4579-B8EA-BC3EFF21B98D}"/>
              </a:ext>
            </a:extLst>
          </p:cNvPr>
          <p:cNvSpPr/>
          <p:nvPr/>
        </p:nvSpPr>
        <p:spPr>
          <a:xfrm>
            <a:off x="6501079" y="5321762"/>
            <a:ext cx="2909771" cy="584775"/>
          </a:xfrm>
          <a:prstGeom prst="rect">
            <a:avLst/>
          </a:prstGeom>
        </p:spPr>
        <p:txBody>
          <a:bodyPr wrap="none">
            <a:spAutoFit/>
          </a:bodyPr>
          <a:lstStyle/>
          <a:p>
            <a:r>
              <a:rPr lang="en-GB" sz="3200" b="1" i="1" dirty="0">
                <a:solidFill>
                  <a:srgbClr val="008DAE"/>
                </a:solidFill>
                <a:latin typeface="Verdana" panose="020B0604030504040204" pitchFamily="34" charset="0"/>
                <a:ea typeface="Times New Roman" panose="02020603050405020304" pitchFamily="18" charset="0"/>
                <a:cs typeface="Calibri" panose="020F0502020204030204" pitchFamily="34" charset="0"/>
              </a:rPr>
              <a:t>We go forth</a:t>
            </a:r>
            <a:endParaRPr lang="en-GB" sz="3200" dirty="0"/>
          </a:p>
        </p:txBody>
      </p:sp>
      <p:sp>
        <p:nvSpPr>
          <p:cNvPr id="11" name="Subtitle 2">
            <a:extLst>
              <a:ext uri="{FF2B5EF4-FFF2-40B4-BE49-F238E27FC236}">
                <a16:creationId xmlns:a16="http://schemas.microsoft.com/office/drawing/2014/main" id="{61E7A34D-62AF-40BA-9D1E-85148212A4C3}"/>
              </a:ext>
            </a:extLst>
          </p:cNvPr>
          <p:cNvSpPr txBox="1">
            <a:spLocks/>
          </p:cNvSpPr>
          <p:nvPr/>
        </p:nvSpPr>
        <p:spPr>
          <a:xfrm>
            <a:off x="419984" y="4352218"/>
            <a:ext cx="1346835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dirty="0">
                <a:latin typeface="Verdana" panose="020B0604030504040204" pitchFamily="34" charset="0"/>
                <a:ea typeface="Verdana" panose="020B0604030504040204" pitchFamily="34" charset="0"/>
                <a:cs typeface="Verdana" panose="020B0604030504040204" pitchFamily="34" charset="0"/>
              </a:rPr>
              <a:t>Choose a story to use in your collective worship</a:t>
            </a:r>
          </a:p>
        </p:txBody>
      </p:sp>
      <p:grpSp>
        <p:nvGrpSpPr>
          <p:cNvPr id="13" name="Group 12">
            <a:extLst>
              <a:ext uri="{FF2B5EF4-FFF2-40B4-BE49-F238E27FC236}">
                <a16:creationId xmlns:a16="http://schemas.microsoft.com/office/drawing/2014/main" id="{02904980-2152-41C1-9428-A68F948E3168}"/>
              </a:ext>
            </a:extLst>
          </p:cNvPr>
          <p:cNvGrpSpPr/>
          <p:nvPr/>
        </p:nvGrpSpPr>
        <p:grpSpPr>
          <a:xfrm>
            <a:off x="-1" y="-16182"/>
            <a:ext cx="12192001" cy="718458"/>
            <a:chOff x="-1" y="6174692"/>
            <a:chExt cx="12192001" cy="718458"/>
          </a:xfrm>
        </p:grpSpPr>
        <p:sp>
          <p:nvSpPr>
            <p:cNvPr id="14" name="TextBox 13">
              <a:extLst>
                <a:ext uri="{FF2B5EF4-FFF2-40B4-BE49-F238E27FC236}">
                  <a16:creationId xmlns:a16="http://schemas.microsoft.com/office/drawing/2014/main" id="{5375E7AF-EB85-4CB5-B3B3-00D026B4953E}"/>
                </a:ext>
              </a:extLst>
            </p:cNvPr>
            <p:cNvSpPr txBox="1"/>
            <p:nvPr/>
          </p:nvSpPr>
          <p:spPr>
            <a:xfrm>
              <a:off x="-1" y="6174693"/>
              <a:ext cx="12192001" cy="718457"/>
            </a:xfrm>
            <a:prstGeom prst="rect">
              <a:avLst/>
            </a:prstGeom>
            <a:solidFill>
              <a:srgbClr val="A1C60F"/>
            </a:solidFill>
          </p:spPr>
          <p:txBody>
            <a:bodyPr wrap="square" rtlCol="0">
              <a:spAutoFit/>
            </a:bodyPr>
            <a:lstStyle/>
            <a:p>
              <a:endParaRPr lang="en-GB" dirty="0"/>
            </a:p>
          </p:txBody>
        </p:sp>
        <p:grpSp>
          <p:nvGrpSpPr>
            <p:cNvPr id="15" name="Group 14">
              <a:extLst>
                <a:ext uri="{FF2B5EF4-FFF2-40B4-BE49-F238E27FC236}">
                  <a16:creationId xmlns:a16="http://schemas.microsoft.com/office/drawing/2014/main" id="{4A23813F-60E8-4B91-9E31-10B10047B32A}"/>
                </a:ext>
              </a:extLst>
            </p:cNvPr>
            <p:cNvGrpSpPr/>
            <p:nvPr/>
          </p:nvGrpSpPr>
          <p:grpSpPr>
            <a:xfrm>
              <a:off x="9410700" y="6174692"/>
              <a:ext cx="1831522" cy="718457"/>
              <a:chOff x="9647464" y="5073424"/>
              <a:chExt cx="1831522" cy="718457"/>
            </a:xfrm>
          </p:grpSpPr>
          <p:sp>
            <p:nvSpPr>
              <p:cNvPr id="16" name="Rectangle: Top Corners Rounded 15">
                <a:extLst>
                  <a:ext uri="{FF2B5EF4-FFF2-40B4-BE49-F238E27FC236}">
                    <a16:creationId xmlns:a16="http://schemas.microsoft.com/office/drawing/2014/main" id="{837609D9-A7A0-4A49-9D53-E4494D69C458}"/>
                  </a:ext>
                </a:extLst>
              </p:cNvPr>
              <p:cNvSpPr/>
              <p:nvPr/>
            </p:nvSpPr>
            <p:spPr>
              <a:xfrm rot="10800000">
                <a:off x="9647464" y="5073424"/>
                <a:ext cx="1831522" cy="718457"/>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CAFOD_logo_1000px.jpg">
                <a:extLst>
                  <a:ext uri="{FF2B5EF4-FFF2-40B4-BE49-F238E27FC236}">
                    <a16:creationId xmlns:a16="http://schemas.microsoft.com/office/drawing/2014/main" id="{A75A3879-2A25-4F97-A9C0-98F26CCA32AD}"/>
                  </a:ext>
                </a:extLst>
              </p:cNvPr>
              <p:cNvPicPr>
                <a:picLocks noChangeAspect="1"/>
              </p:cNvPicPr>
              <p:nvPr/>
            </p:nvPicPr>
            <p:blipFill>
              <a:blip r:embed="rId3" cstate="print"/>
              <a:srcRect/>
              <a:stretch>
                <a:fillRect/>
              </a:stretch>
            </p:blipFill>
            <p:spPr bwMode="auto">
              <a:xfrm>
                <a:off x="9902825" y="5212518"/>
                <a:ext cx="1320800" cy="440267"/>
              </a:xfrm>
              <a:prstGeom prst="rect">
                <a:avLst/>
              </a:prstGeom>
              <a:noFill/>
              <a:ln w="9525">
                <a:noFill/>
                <a:miter lim="800000"/>
                <a:headEnd/>
                <a:tailEnd/>
              </a:ln>
            </p:spPr>
          </p:pic>
        </p:grpSp>
      </p:grpSp>
      <p:pic>
        <p:nvPicPr>
          <p:cNvPr id="5" name="Picture 4">
            <a:extLst>
              <a:ext uri="{FF2B5EF4-FFF2-40B4-BE49-F238E27FC236}">
                <a16:creationId xmlns:a16="http://schemas.microsoft.com/office/drawing/2014/main" id="{29D85042-584C-4B1D-A183-5F65121286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864" y="1532722"/>
            <a:ext cx="11039856" cy="2517648"/>
          </a:xfrm>
          <a:prstGeom prst="rect">
            <a:avLst/>
          </a:prstGeom>
        </p:spPr>
      </p:pic>
      <p:pic>
        <p:nvPicPr>
          <p:cNvPr id="18" name="Picture 17">
            <a:extLst>
              <a:ext uri="{FF2B5EF4-FFF2-40B4-BE49-F238E27FC236}">
                <a16:creationId xmlns:a16="http://schemas.microsoft.com/office/drawing/2014/main" id="{D3A13D4A-3EA2-41F6-894F-42024931E9B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683888" y="5288393"/>
            <a:ext cx="638175" cy="647700"/>
          </a:xfrm>
          <a:prstGeom prst="rect">
            <a:avLst/>
          </a:prstGeom>
        </p:spPr>
      </p:pic>
      <p:pic>
        <p:nvPicPr>
          <p:cNvPr id="19" name="Picture 18">
            <a:extLst>
              <a:ext uri="{FF2B5EF4-FFF2-40B4-BE49-F238E27FC236}">
                <a16:creationId xmlns:a16="http://schemas.microsoft.com/office/drawing/2014/main" id="{DBB9B3FA-8259-4E44-A950-69D0B02D75C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783262" y="5292203"/>
            <a:ext cx="638175" cy="643890"/>
          </a:xfrm>
          <a:prstGeom prst="rect">
            <a:avLst/>
          </a:prstGeom>
        </p:spPr>
      </p:pic>
    </p:spTree>
    <p:extLst>
      <p:ext uri="{BB962C8B-B14F-4D97-AF65-F5344CB8AC3E}">
        <p14:creationId xmlns:p14="http://schemas.microsoft.com/office/powerpoint/2010/main" val="330688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B506690-3F70-4202-BB6C-068551A00B8F}"/>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id="{E9EF8E71-20E7-44B7-A384-154CCAF07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98" y="-313437"/>
            <a:ext cx="2172003" cy="1448002"/>
          </a:xfrm>
          <a:prstGeom prst="rect">
            <a:avLst/>
          </a:prstGeom>
        </p:spPr>
      </p:pic>
      <p:sp>
        <p:nvSpPr>
          <p:cNvPr id="7" name="Text Placeholder 6">
            <a:extLst>
              <a:ext uri="{FF2B5EF4-FFF2-40B4-BE49-F238E27FC236}">
                <a16:creationId xmlns:a16="http://schemas.microsoft.com/office/drawing/2014/main" id="{EA0EF6DB-98C1-49EE-87F7-63305FD5F51F}"/>
              </a:ext>
            </a:extLst>
          </p:cNvPr>
          <p:cNvSpPr>
            <a:spLocks noGrp="1"/>
          </p:cNvSpPr>
          <p:nvPr>
            <p:ph type="body" sz="half" idx="2"/>
          </p:nvPr>
        </p:nvSpPr>
        <p:spPr>
          <a:xfrm>
            <a:off x="182880" y="1020265"/>
            <a:ext cx="4943158" cy="5654855"/>
          </a:xfrm>
        </p:spPr>
        <p:txBody>
          <a:bodyPr>
            <a:noAutofit/>
          </a:bodyPr>
          <a:lstStyle/>
          <a:p>
            <a:r>
              <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rPr>
              <a:t>Rebeca</a:t>
            </a: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 and her family live in the </a:t>
            </a:r>
            <a:r>
              <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rPr>
              <a:t>Altiplano</a:t>
            </a: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 high up in the Andes. Here, poor soil and increasingly unpredictable weather make it difficult to grow food.</a:t>
            </a: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Not having vegetables left the family hungry and often left Rebeca tired and struggling to stay healthy.   </a:t>
            </a: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CAFOD partner, CIPCA, supports a project in Rebeca’s community to help people grow nutritious food. Rebeca’s family were taught how to make organic pesticides and fertilisers, build a greenhouse and build a wormery. They also received high-quality seeds. </a:t>
            </a: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Rebeca says she has noticed that now, with nutritious food, she is healthier.</a:t>
            </a:r>
          </a:p>
          <a:p>
            <a:endParaRPr lang="en-GB" sz="1800" dirty="0"/>
          </a:p>
        </p:txBody>
      </p:sp>
      <p:sp>
        <p:nvSpPr>
          <p:cNvPr id="13" name="Oval 12">
            <a:extLst>
              <a:ext uri="{FF2B5EF4-FFF2-40B4-BE49-F238E27FC236}">
                <a16:creationId xmlns:a16="http://schemas.microsoft.com/office/drawing/2014/main" id="{3573516E-381F-4A77-8D20-E6CC4E1456C5}"/>
              </a:ext>
            </a:extLst>
          </p:cNvPr>
          <p:cNvSpPr>
            <a:spLocks noChangeAspect="1"/>
          </p:cNvSpPr>
          <p:nvPr/>
        </p:nvSpPr>
        <p:spPr>
          <a:xfrm>
            <a:off x="6337300" y="427709"/>
            <a:ext cx="4787900" cy="480370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10" name="Oval 9">
            <a:extLst>
              <a:ext uri="{FF2B5EF4-FFF2-40B4-BE49-F238E27FC236}">
                <a16:creationId xmlns:a16="http://schemas.microsoft.com/office/drawing/2014/main" id="{C1572651-288D-4FAB-9326-B83346E8B685}"/>
              </a:ext>
            </a:extLst>
          </p:cNvPr>
          <p:cNvSpPr>
            <a:spLocks noChangeAspect="1"/>
          </p:cNvSpPr>
          <p:nvPr/>
        </p:nvSpPr>
        <p:spPr>
          <a:xfrm>
            <a:off x="5132112" y="2824797"/>
            <a:ext cx="2890822" cy="2900363"/>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16" name="TextBox 15">
            <a:extLst>
              <a:ext uri="{FF2B5EF4-FFF2-40B4-BE49-F238E27FC236}">
                <a16:creationId xmlns:a16="http://schemas.microsoft.com/office/drawing/2014/main" id="{4115A668-9B02-4B41-8A52-6ACA00FB53DF}"/>
              </a:ext>
            </a:extLst>
          </p:cNvPr>
          <p:cNvSpPr txBox="1"/>
          <p:nvPr/>
        </p:nvSpPr>
        <p:spPr>
          <a:xfrm>
            <a:off x="8012658" y="5518628"/>
            <a:ext cx="3814378" cy="1569660"/>
          </a:xfrm>
          <a:prstGeom prst="rect">
            <a:avLst/>
          </a:prstGeom>
          <a:noFill/>
        </p:spPr>
        <p:txBody>
          <a:bodyPr wrap="none" rtlCol="0">
            <a:spAutoFit/>
          </a:bodyPr>
          <a:lstStyle/>
          <a:p>
            <a:r>
              <a:rPr lang="en-GB" sz="3200" dirty="0">
                <a:latin typeface="Dancer Pro Black" panose="02000505060000020003" pitchFamily="50" charset="0"/>
              </a:rPr>
              <a:t>Rebeca, 16 years</a:t>
            </a:r>
          </a:p>
          <a:p>
            <a:r>
              <a:rPr lang="en-GB" sz="3200" dirty="0">
                <a:latin typeface="Dancer Pro Black" panose="02000505060000020003" pitchFamily="50" charset="0"/>
              </a:rPr>
              <a:t>Bolivia</a:t>
            </a:r>
          </a:p>
          <a:p>
            <a:endParaRPr lang="en-GB" sz="3200" dirty="0">
              <a:latin typeface="Dancer Pro Black" panose="02000505060000020003" pitchFamily="50" charset="0"/>
            </a:endParaRPr>
          </a:p>
        </p:txBody>
      </p:sp>
      <p:sp>
        <p:nvSpPr>
          <p:cNvPr id="17" name="TextBox 16">
            <a:extLst>
              <a:ext uri="{FF2B5EF4-FFF2-40B4-BE49-F238E27FC236}">
                <a16:creationId xmlns:a16="http://schemas.microsoft.com/office/drawing/2014/main" id="{7660560A-8050-4B59-A011-2BAA413AB6A5}"/>
              </a:ext>
            </a:extLst>
          </p:cNvPr>
          <p:cNvSpPr txBox="1"/>
          <p:nvPr/>
        </p:nvSpPr>
        <p:spPr>
          <a:xfrm>
            <a:off x="7674346" y="244632"/>
            <a:ext cx="184731" cy="584775"/>
          </a:xfrm>
          <a:prstGeom prst="rect">
            <a:avLst/>
          </a:prstGeom>
          <a:noFill/>
        </p:spPr>
        <p:txBody>
          <a:bodyPr wrap="none" rtlCol="0">
            <a:spAutoFit/>
          </a:bodyPr>
          <a:lstStyle/>
          <a:p>
            <a:endParaRPr lang="en-GB" sz="3200" dirty="0">
              <a:latin typeface="Dancer Pro Black" panose="02000505060000020003" pitchFamily="50" charset="0"/>
            </a:endParaRPr>
          </a:p>
        </p:txBody>
      </p:sp>
      <p:sp>
        <p:nvSpPr>
          <p:cNvPr id="9" name="Rectangle 8">
            <a:extLst>
              <a:ext uri="{FF2B5EF4-FFF2-40B4-BE49-F238E27FC236}">
                <a16:creationId xmlns:a16="http://schemas.microsoft.com/office/drawing/2014/main" id="{FD5B0545-01E3-4D7F-A845-69CD074E0974}"/>
              </a:ext>
            </a:extLst>
          </p:cNvPr>
          <p:cNvSpPr/>
          <p:nvPr/>
        </p:nvSpPr>
        <p:spPr>
          <a:xfrm>
            <a:off x="2374901" y="92010"/>
            <a:ext cx="2951664" cy="784830"/>
          </a:xfrm>
          <a:prstGeom prst="rect">
            <a:avLst/>
          </a:prstGeom>
        </p:spPr>
        <p:txBody>
          <a:bodyPr wrap="square">
            <a:spAutoFit/>
          </a:bodyPr>
          <a:lstStyle/>
          <a:p>
            <a:pPr>
              <a:lnSpc>
                <a:spcPts val="1800"/>
              </a:lnSpc>
            </a:pPr>
            <a:r>
              <a:rPr lang="en-GB" sz="1500" i="1" dirty="0">
                <a:solidFill>
                  <a:schemeClr val="bg1"/>
                </a:solidFill>
                <a:latin typeface="Verdana" panose="020B0604030504040204" pitchFamily="34" charset="0"/>
                <a:ea typeface="Verdana" panose="020B0604030504040204" pitchFamily="34" charset="0"/>
                <a:cs typeface="Verdana" panose="020B0604030504040204" pitchFamily="34" charset="0"/>
              </a:rPr>
              <a:t>CAFOD works with poor communities in more than 40 countries to end poverty.</a:t>
            </a:r>
            <a:endParaRPr lang="en-US" sz="1500" i="1" dirty="0"/>
          </a:p>
        </p:txBody>
      </p:sp>
    </p:spTree>
    <p:extLst>
      <p:ext uri="{BB962C8B-B14F-4D97-AF65-F5344CB8AC3E}">
        <p14:creationId xmlns:p14="http://schemas.microsoft.com/office/powerpoint/2010/main" val="3565460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B506690-3F70-4202-BB6C-068551A00B8F}"/>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id="{E9EF8E71-20E7-44B7-A384-154CCAF07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98" y="-313437"/>
            <a:ext cx="2172003" cy="1448002"/>
          </a:xfrm>
          <a:prstGeom prst="rect">
            <a:avLst/>
          </a:prstGeom>
        </p:spPr>
      </p:pic>
      <p:sp>
        <p:nvSpPr>
          <p:cNvPr id="7" name="Text Placeholder 6">
            <a:extLst>
              <a:ext uri="{FF2B5EF4-FFF2-40B4-BE49-F238E27FC236}">
                <a16:creationId xmlns:a16="http://schemas.microsoft.com/office/drawing/2014/main" id="{EA0EF6DB-98C1-49EE-87F7-63305FD5F51F}"/>
              </a:ext>
            </a:extLst>
          </p:cNvPr>
          <p:cNvSpPr>
            <a:spLocks noGrp="1"/>
          </p:cNvSpPr>
          <p:nvPr>
            <p:ph type="body" sz="half" idx="2"/>
          </p:nvPr>
        </p:nvSpPr>
        <p:spPr>
          <a:xfrm>
            <a:off x="182880" y="1185365"/>
            <a:ext cx="4943158" cy="5604055"/>
          </a:xfrm>
        </p:spPr>
        <p:txBody>
          <a:bodyPr>
            <a:noAutofit/>
          </a:bodyPr>
          <a:lstStyle/>
          <a:p>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Jessica</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lives in London. Two years ago, a group from her school trained as CAFOD young leaders. They went on to lead campaigning and fundraising in their school as well as organising some assemblies. </a:t>
            </a:r>
          </a:p>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Last summer, Jessica and some of her friends went to an event at Parliament to tell MPs how important it is for the government to continue to send aid to developing countries.</a:t>
            </a:r>
          </a:p>
          <a:p>
            <a:r>
              <a:rPr lang="en-US" sz="2000" i="1" dirty="0">
                <a:solidFill>
                  <a:schemeClr val="bg1"/>
                </a:solidFill>
                <a:latin typeface="Verdana" panose="020B0604030504040204" pitchFamily="34" charset="0"/>
                <a:ea typeface="Verdana" panose="020B0604030504040204" pitchFamily="34" charset="0"/>
                <a:cs typeface="Verdana" panose="020B0604030504040204" pitchFamily="34" charset="0"/>
              </a:rPr>
              <a:t>"I like working for justice. In lots of countries, people can't speak out because it is too dangerous. So if I have the chance to speak out, I'm happy to. Most young people want to make the world a better place." </a:t>
            </a:r>
            <a:endParaRPr lang="en-GB" sz="1800" i="1" dirty="0"/>
          </a:p>
        </p:txBody>
      </p:sp>
      <p:sp>
        <p:nvSpPr>
          <p:cNvPr id="13" name="Oval 12">
            <a:extLst>
              <a:ext uri="{FF2B5EF4-FFF2-40B4-BE49-F238E27FC236}">
                <a16:creationId xmlns:a16="http://schemas.microsoft.com/office/drawing/2014/main" id="{3573516E-381F-4A77-8D20-E6CC4E1456C5}"/>
              </a:ext>
            </a:extLst>
          </p:cNvPr>
          <p:cNvSpPr>
            <a:spLocks noChangeAspect="1"/>
          </p:cNvSpPr>
          <p:nvPr/>
        </p:nvSpPr>
        <p:spPr>
          <a:xfrm>
            <a:off x="6337300" y="427709"/>
            <a:ext cx="4787900" cy="480370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10" name="Oval 9">
            <a:extLst>
              <a:ext uri="{FF2B5EF4-FFF2-40B4-BE49-F238E27FC236}">
                <a16:creationId xmlns:a16="http://schemas.microsoft.com/office/drawing/2014/main" id="{C1572651-288D-4FAB-9326-B83346E8B685}"/>
              </a:ext>
            </a:extLst>
          </p:cNvPr>
          <p:cNvSpPr>
            <a:spLocks noChangeAspect="1"/>
          </p:cNvSpPr>
          <p:nvPr/>
        </p:nvSpPr>
        <p:spPr>
          <a:xfrm>
            <a:off x="5132112" y="2824797"/>
            <a:ext cx="2890822" cy="2900363"/>
          </a:xfrm>
          <a:prstGeom prst="ellipse">
            <a:avLst/>
          </a:prstGeom>
          <a:blipFill dpi="0" rotWithShape="1">
            <a:blip r:embed="rId5"/>
            <a:srcRect/>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16" name="TextBox 15">
            <a:extLst>
              <a:ext uri="{FF2B5EF4-FFF2-40B4-BE49-F238E27FC236}">
                <a16:creationId xmlns:a16="http://schemas.microsoft.com/office/drawing/2014/main" id="{4115A668-9B02-4B41-8A52-6ACA00FB53DF}"/>
              </a:ext>
            </a:extLst>
          </p:cNvPr>
          <p:cNvSpPr txBox="1"/>
          <p:nvPr/>
        </p:nvSpPr>
        <p:spPr>
          <a:xfrm>
            <a:off x="7662138" y="5305268"/>
            <a:ext cx="2884764" cy="1569660"/>
          </a:xfrm>
          <a:prstGeom prst="rect">
            <a:avLst/>
          </a:prstGeom>
          <a:noFill/>
        </p:spPr>
        <p:txBody>
          <a:bodyPr wrap="none" rtlCol="0">
            <a:spAutoFit/>
          </a:bodyPr>
          <a:lstStyle/>
          <a:p>
            <a:r>
              <a:rPr lang="en-GB" sz="3200" dirty="0">
                <a:latin typeface="Dancer Pro Black" panose="02000505060000020003" pitchFamily="50" charset="0"/>
              </a:rPr>
              <a:t>Jessica, 17 years</a:t>
            </a:r>
          </a:p>
          <a:p>
            <a:r>
              <a:rPr lang="en-GB" sz="3200" dirty="0">
                <a:latin typeface="Dancer Pro Black" panose="02000505060000020003" pitchFamily="50" charset="0"/>
              </a:rPr>
              <a:t>England</a:t>
            </a:r>
          </a:p>
          <a:p>
            <a:endParaRPr lang="en-GB" sz="3200" dirty="0">
              <a:latin typeface="Dancer Pro Black" panose="02000505060000020003" pitchFamily="50" charset="0"/>
            </a:endParaRPr>
          </a:p>
        </p:txBody>
      </p:sp>
      <p:sp>
        <p:nvSpPr>
          <p:cNvPr id="17" name="TextBox 16">
            <a:extLst>
              <a:ext uri="{FF2B5EF4-FFF2-40B4-BE49-F238E27FC236}">
                <a16:creationId xmlns:a16="http://schemas.microsoft.com/office/drawing/2014/main" id="{7660560A-8050-4B59-A011-2BAA413AB6A5}"/>
              </a:ext>
            </a:extLst>
          </p:cNvPr>
          <p:cNvSpPr txBox="1"/>
          <p:nvPr/>
        </p:nvSpPr>
        <p:spPr>
          <a:xfrm>
            <a:off x="7674346" y="244632"/>
            <a:ext cx="184731" cy="584775"/>
          </a:xfrm>
          <a:prstGeom prst="rect">
            <a:avLst/>
          </a:prstGeom>
          <a:noFill/>
        </p:spPr>
        <p:txBody>
          <a:bodyPr wrap="none" rtlCol="0">
            <a:spAutoFit/>
          </a:bodyPr>
          <a:lstStyle/>
          <a:p>
            <a:endParaRPr lang="en-GB" sz="3200" dirty="0">
              <a:latin typeface="Dancer Pro Black" panose="02000505060000020003" pitchFamily="50" charset="0"/>
            </a:endParaRPr>
          </a:p>
        </p:txBody>
      </p:sp>
      <p:sp>
        <p:nvSpPr>
          <p:cNvPr id="14" name="Rectangle 13">
            <a:extLst>
              <a:ext uri="{FF2B5EF4-FFF2-40B4-BE49-F238E27FC236}">
                <a16:creationId xmlns:a16="http://schemas.microsoft.com/office/drawing/2014/main" id="{F9D5A8DE-2F19-49D5-B16C-A0409054D3C6}"/>
              </a:ext>
            </a:extLst>
          </p:cNvPr>
          <p:cNvSpPr/>
          <p:nvPr/>
        </p:nvSpPr>
        <p:spPr>
          <a:xfrm rot="16200000">
            <a:off x="9501225" y="2483627"/>
            <a:ext cx="5167314" cy="200055"/>
          </a:xfrm>
          <a:prstGeom prst="rect">
            <a:avLst/>
          </a:prstGeom>
        </p:spPr>
        <p:txBody>
          <a:bodyPr wrap="square">
            <a:spAutoFit/>
          </a:bodyPr>
          <a:lstStyle/>
          <a:p>
            <a:pPr algn="r"/>
            <a:r>
              <a:rPr lang="en-GB" sz="700" dirty="0">
                <a:latin typeface="Verdana" panose="020B0604030504040204" pitchFamily="34" charset="0"/>
                <a:ea typeface="Verdana" panose="020B0604030504040204" pitchFamily="34" charset="0"/>
                <a:cs typeface="Verdana" panose="020B0604030504040204" pitchFamily="34" charset="0"/>
              </a:rPr>
              <a:t>Photographs: Jason Sheehan</a:t>
            </a:r>
          </a:p>
        </p:txBody>
      </p:sp>
      <p:sp>
        <p:nvSpPr>
          <p:cNvPr id="11" name="Rectangle 10">
            <a:extLst>
              <a:ext uri="{FF2B5EF4-FFF2-40B4-BE49-F238E27FC236}">
                <a16:creationId xmlns:a16="http://schemas.microsoft.com/office/drawing/2014/main" id="{9B329D93-F842-448D-AA12-9BEC75F66A5F}"/>
              </a:ext>
            </a:extLst>
          </p:cNvPr>
          <p:cNvSpPr/>
          <p:nvPr/>
        </p:nvSpPr>
        <p:spPr>
          <a:xfrm>
            <a:off x="2374901" y="92010"/>
            <a:ext cx="2951664" cy="784830"/>
          </a:xfrm>
          <a:prstGeom prst="rect">
            <a:avLst/>
          </a:prstGeom>
        </p:spPr>
        <p:txBody>
          <a:bodyPr wrap="square">
            <a:spAutoFit/>
          </a:bodyPr>
          <a:lstStyle/>
          <a:p>
            <a:pPr>
              <a:lnSpc>
                <a:spcPts val="1800"/>
              </a:lnSpc>
            </a:pPr>
            <a:r>
              <a:rPr lang="en-GB" sz="1500" i="1" dirty="0">
                <a:solidFill>
                  <a:schemeClr val="bg1"/>
                </a:solidFill>
                <a:latin typeface="Verdana" panose="020B0604030504040204" pitchFamily="34" charset="0"/>
                <a:ea typeface="Verdana" panose="020B0604030504040204" pitchFamily="34" charset="0"/>
                <a:cs typeface="Verdana" panose="020B0604030504040204" pitchFamily="34" charset="0"/>
              </a:rPr>
              <a:t>CAFOD works with poor communities in more than 40 countries to end poverty.</a:t>
            </a:r>
            <a:endParaRPr lang="en-US" sz="1500" i="1" dirty="0"/>
          </a:p>
        </p:txBody>
      </p:sp>
    </p:spTree>
    <p:extLst>
      <p:ext uri="{BB962C8B-B14F-4D97-AF65-F5344CB8AC3E}">
        <p14:creationId xmlns:p14="http://schemas.microsoft.com/office/powerpoint/2010/main" val="53614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B506690-3F70-4202-BB6C-068551A00B8F}"/>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id="{E9EF8E71-20E7-44B7-A384-154CCAF07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98" y="-313437"/>
            <a:ext cx="2172003" cy="1448002"/>
          </a:xfrm>
          <a:prstGeom prst="rect">
            <a:avLst/>
          </a:prstGeom>
        </p:spPr>
      </p:pic>
      <p:sp>
        <p:nvSpPr>
          <p:cNvPr id="7" name="Text Placeholder 6">
            <a:extLst>
              <a:ext uri="{FF2B5EF4-FFF2-40B4-BE49-F238E27FC236}">
                <a16:creationId xmlns:a16="http://schemas.microsoft.com/office/drawing/2014/main" id="{EA0EF6DB-98C1-49EE-87F7-63305FD5F51F}"/>
              </a:ext>
            </a:extLst>
          </p:cNvPr>
          <p:cNvSpPr>
            <a:spLocks noGrp="1"/>
          </p:cNvSpPr>
          <p:nvPr>
            <p:ph type="body" sz="half" idx="2"/>
          </p:nvPr>
        </p:nvSpPr>
        <p:spPr>
          <a:xfrm>
            <a:off x="182880" y="1185365"/>
            <a:ext cx="4943158" cy="5604055"/>
          </a:xfrm>
        </p:spPr>
        <p:txBody>
          <a:bodyPr>
            <a:noAutofit/>
          </a:bodyPr>
          <a:lstStyle/>
          <a:p>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Oscar Romero</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was an Archbishop in El Salvador w</a:t>
            </a: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hen it was ruled by a few rich people. The government and army supported the rich people who did not want to share their wealth, especially land. They violently oppressed the poor people in the countryside.</a:t>
            </a: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Romero spoke out for the oppressed people in his sermons and weekly radio broadcasts, despite death threats. CAFOD rebuilt his radio station when it was bombed.</a:t>
            </a: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In 1980, Romero was shot and killed while saying Mass.  </a:t>
            </a: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In October 2018, Pope Francis declared Romero a saint.</a:t>
            </a:r>
          </a:p>
          <a:p>
            <a:endParaRPr lang="en-GB" sz="1800" i="1" dirty="0"/>
          </a:p>
        </p:txBody>
      </p:sp>
      <p:sp>
        <p:nvSpPr>
          <p:cNvPr id="13" name="Oval 12">
            <a:extLst>
              <a:ext uri="{FF2B5EF4-FFF2-40B4-BE49-F238E27FC236}">
                <a16:creationId xmlns:a16="http://schemas.microsoft.com/office/drawing/2014/main" id="{3573516E-381F-4A77-8D20-E6CC4E1456C5}"/>
              </a:ext>
            </a:extLst>
          </p:cNvPr>
          <p:cNvSpPr>
            <a:spLocks noChangeAspect="1"/>
          </p:cNvSpPr>
          <p:nvPr/>
        </p:nvSpPr>
        <p:spPr>
          <a:xfrm>
            <a:off x="6337300" y="427709"/>
            <a:ext cx="4787900" cy="480370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10" name="Oval 9">
            <a:extLst>
              <a:ext uri="{FF2B5EF4-FFF2-40B4-BE49-F238E27FC236}">
                <a16:creationId xmlns:a16="http://schemas.microsoft.com/office/drawing/2014/main" id="{C1572651-288D-4FAB-9326-B83346E8B685}"/>
              </a:ext>
            </a:extLst>
          </p:cNvPr>
          <p:cNvSpPr>
            <a:spLocks noChangeAspect="1"/>
          </p:cNvSpPr>
          <p:nvPr/>
        </p:nvSpPr>
        <p:spPr>
          <a:xfrm>
            <a:off x="5132112" y="2824797"/>
            <a:ext cx="2890822" cy="2900363"/>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16" name="TextBox 15">
            <a:extLst>
              <a:ext uri="{FF2B5EF4-FFF2-40B4-BE49-F238E27FC236}">
                <a16:creationId xmlns:a16="http://schemas.microsoft.com/office/drawing/2014/main" id="{4115A668-9B02-4B41-8A52-6ACA00FB53DF}"/>
              </a:ext>
            </a:extLst>
          </p:cNvPr>
          <p:cNvSpPr txBox="1"/>
          <p:nvPr/>
        </p:nvSpPr>
        <p:spPr>
          <a:xfrm>
            <a:off x="7560538" y="5305268"/>
            <a:ext cx="4640438" cy="1569660"/>
          </a:xfrm>
          <a:prstGeom prst="rect">
            <a:avLst/>
          </a:prstGeom>
          <a:noFill/>
        </p:spPr>
        <p:txBody>
          <a:bodyPr wrap="none" rtlCol="0">
            <a:spAutoFit/>
          </a:bodyPr>
          <a:lstStyle/>
          <a:p>
            <a:r>
              <a:rPr lang="en-GB" sz="3200" dirty="0">
                <a:latin typeface="Dancer Pro Black" panose="02000505060000020003" pitchFamily="50" charset="0"/>
              </a:rPr>
              <a:t>Saint Oscar Romero,</a:t>
            </a:r>
          </a:p>
          <a:p>
            <a:r>
              <a:rPr lang="en-GB" sz="3200" dirty="0">
                <a:latin typeface="Dancer Pro Black" panose="02000505060000020003" pitchFamily="50" charset="0"/>
              </a:rPr>
              <a:t>El Salvador</a:t>
            </a:r>
          </a:p>
          <a:p>
            <a:endParaRPr lang="en-GB" sz="3200" dirty="0">
              <a:latin typeface="Dancer Pro Black" panose="02000505060000020003" pitchFamily="50" charset="0"/>
            </a:endParaRPr>
          </a:p>
        </p:txBody>
      </p:sp>
      <p:sp>
        <p:nvSpPr>
          <p:cNvPr id="17" name="TextBox 16">
            <a:extLst>
              <a:ext uri="{FF2B5EF4-FFF2-40B4-BE49-F238E27FC236}">
                <a16:creationId xmlns:a16="http://schemas.microsoft.com/office/drawing/2014/main" id="{7660560A-8050-4B59-A011-2BAA413AB6A5}"/>
              </a:ext>
            </a:extLst>
          </p:cNvPr>
          <p:cNvSpPr txBox="1"/>
          <p:nvPr/>
        </p:nvSpPr>
        <p:spPr>
          <a:xfrm>
            <a:off x="7674346" y="244632"/>
            <a:ext cx="184731" cy="584775"/>
          </a:xfrm>
          <a:prstGeom prst="rect">
            <a:avLst/>
          </a:prstGeom>
          <a:noFill/>
        </p:spPr>
        <p:txBody>
          <a:bodyPr wrap="none" rtlCol="0">
            <a:spAutoFit/>
          </a:bodyPr>
          <a:lstStyle/>
          <a:p>
            <a:endParaRPr lang="en-GB" sz="3200" dirty="0">
              <a:latin typeface="Dancer Pro Black" panose="02000505060000020003" pitchFamily="50" charset="0"/>
            </a:endParaRPr>
          </a:p>
        </p:txBody>
      </p:sp>
      <p:sp>
        <p:nvSpPr>
          <p:cNvPr id="11" name="Rectangle 10">
            <a:extLst>
              <a:ext uri="{FF2B5EF4-FFF2-40B4-BE49-F238E27FC236}">
                <a16:creationId xmlns:a16="http://schemas.microsoft.com/office/drawing/2014/main" id="{9B329D93-F842-448D-AA12-9BEC75F66A5F}"/>
              </a:ext>
            </a:extLst>
          </p:cNvPr>
          <p:cNvSpPr/>
          <p:nvPr/>
        </p:nvSpPr>
        <p:spPr>
          <a:xfrm>
            <a:off x="2374901" y="92010"/>
            <a:ext cx="2951664" cy="784830"/>
          </a:xfrm>
          <a:prstGeom prst="rect">
            <a:avLst/>
          </a:prstGeom>
        </p:spPr>
        <p:txBody>
          <a:bodyPr wrap="square">
            <a:spAutoFit/>
          </a:bodyPr>
          <a:lstStyle/>
          <a:p>
            <a:pPr>
              <a:lnSpc>
                <a:spcPts val="1800"/>
              </a:lnSpc>
            </a:pPr>
            <a:r>
              <a:rPr lang="en-GB" sz="1500" i="1" dirty="0">
                <a:solidFill>
                  <a:schemeClr val="bg1"/>
                </a:solidFill>
                <a:latin typeface="Verdana" panose="020B0604030504040204" pitchFamily="34" charset="0"/>
                <a:ea typeface="Verdana" panose="020B0604030504040204" pitchFamily="34" charset="0"/>
                <a:cs typeface="Verdana" panose="020B0604030504040204" pitchFamily="34" charset="0"/>
              </a:rPr>
              <a:t>CAFOD works with poor communities in more than 40 countries to end poverty.</a:t>
            </a:r>
            <a:endParaRPr lang="en-US" sz="1500" i="1" dirty="0"/>
          </a:p>
        </p:txBody>
      </p:sp>
      <p:sp>
        <p:nvSpPr>
          <p:cNvPr id="15" name="Rectangle 14">
            <a:extLst>
              <a:ext uri="{FF2B5EF4-FFF2-40B4-BE49-F238E27FC236}">
                <a16:creationId xmlns:a16="http://schemas.microsoft.com/office/drawing/2014/main" id="{35C3E1B6-4CC4-4262-9618-60A5D78ED18E}"/>
              </a:ext>
            </a:extLst>
          </p:cNvPr>
          <p:cNvSpPr/>
          <p:nvPr/>
        </p:nvSpPr>
        <p:spPr>
          <a:xfrm rot="16200000">
            <a:off x="9501225" y="2483627"/>
            <a:ext cx="5167314" cy="200055"/>
          </a:xfrm>
          <a:prstGeom prst="rect">
            <a:avLst/>
          </a:prstGeom>
        </p:spPr>
        <p:txBody>
          <a:bodyPr wrap="square">
            <a:spAutoFit/>
          </a:bodyPr>
          <a:lstStyle/>
          <a:p>
            <a:pPr algn="r"/>
            <a:r>
              <a:rPr lang="en-GB" sz="700" dirty="0">
                <a:latin typeface="Verdana" panose="020B0604030504040204" pitchFamily="34" charset="0"/>
                <a:ea typeface="Verdana" panose="020B0604030504040204" pitchFamily="34" charset="0"/>
                <a:cs typeface="Verdana" panose="020B0604030504040204" pitchFamily="34" charset="0"/>
              </a:rPr>
              <a:t>Photographs: </a:t>
            </a:r>
            <a:r>
              <a:rPr lang="en-GB" sz="700" dirty="0" err="1">
                <a:latin typeface="Verdana" panose="020B0604030504040204" pitchFamily="34" charset="0"/>
                <a:ea typeface="Verdana" panose="020B0604030504040204" pitchFamily="34" charset="0"/>
                <a:cs typeface="Verdana" panose="020B0604030504040204" pitchFamily="34" charset="0"/>
              </a:rPr>
              <a:t>Equipo</a:t>
            </a:r>
            <a:r>
              <a:rPr lang="en-GB" sz="700" dirty="0">
                <a:latin typeface="Verdana" panose="020B0604030504040204" pitchFamily="34" charset="0"/>
                <a:ea typeface="Verdana" panose="020B0604030504040204" pitchFamily="34" charset="0"/>
                <a:cs typeface="Verdana" panose="020B0604030504040204" pitchFamily="34" charset="0"/>
              </a:rPr>
              <a:t> </a:t>
            </a:r>
            <a:r>
              <a:rPr lang="en-GB" sz="700" dirty="0" err="1">
                <a:latin typeface="Verdana" panose="020B0604030504040204" pitchFamily="34" charset="0"/>
                <a:ea typeface="Verdana" panose="020B0604030504040204" pitchFamily="34" charset="0"/>
                <a:cs typeface="Verdana" panose="020B0604030504040204" pitchFamily="34" charset="0"/>
              </a:rPr>
              <a:t>Maiz</a:t>
            </a:r>
            <a:endParaRPr lang="en-GB" sz="7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0022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F444C2C-4ABF-42B7-B02D-49D3FE48C082}"/>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id="{E9EF8E71-20E7-44B7-A384-154CCAF07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98" y="-313437"/>
            <a:ext cx="2172003" cy="1448002"/>
          </a:xfrm>
          <a:prstGeom prst="rect">
            <a:avLst/>
          </a:prstGeom>
        </p:spPr>
      </p:pic>
      <p:sp>
        <p:nvSpPr>
          <p:cNvPr id="8" name="Oval 7">
            <a:extLst>
              <a:ext uri="{FF2B5EF4-FFF2-40B4-BE49-F238E27FC236}">
                <a16:creationId xmlns:a16="http://schemas.microsoft.com/office/drawing/2014/main" id="{4CC92F15-4F6B-4280-878A-8FB0C034E842}"/>
              </a:ext>
            </a:extLst>
          </p:cNvPr>
          <p:cNvSpPr>
            <a:spLocks noChangeAspect="1"/>
          </p:cNvSpPr>
          <p:nvPr/>
        </p:nvSpPr>
        <p:spPr>
          <a:xfrm>
            <a:off x="6509207" y="360834"/>
            <a:ext cx="4787900" cy="480370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10" name="Oval 9">
            <a:extLst>
              <a:ext uri="{FF2B5EF4-FFF2-40B4-BE49-F238E27FC236}">
                <a16:creationId xmlns:a16="http://schemas.microsoft.com/office/drawing/2014/main" id="{10173A1B-E869-404E-BCF5-DA65CBB86837}"/>
              </a:ext>
            </a:extLst>
          </p:cNvPr>
          <p:cNvSpPr>
            <a:spLocks noChangeAspect="1"/>
          </p:cNvSpPr>
          <p:nvPr/>
        </p:nvSpPr>
        <p:spPr>
          <a:xfrm>
            <a:off x="5126038" y="2868257"/>
            <a:ext cx="2766339" cy="2775469"/>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11" name="TextBox 10">
            <a:extLst>
              <a:ext uri="{FF2B5EF4-FFF2-40B4-BE49-F238E27FC236}">
                <a16:creationId xmlns:a16="http://schemas.microsoft.com/office/drawing/2014/main" id="{DCA6CE64-B516-4D8A-84D1-A116A0722741}"/>
              </a:ext>
            </a:extLst>
          </p:cNvPr>
          <p:cNvSpPr txBox="1"/>
          <p:nvPr/>
        </p:nvSpPr>
        <p:spPr>
          <a:xfrm>
            <a:off x="7498703" y="5419948"/>
            <a:ext cx="4432432" cy="1077218"/>
          </a:xfrm>
          <a:prstGeom prst="rect">
            <a:avLst/>
          </a:prstGeom>
          <a:noFill/>
        </p:spPr>
        <p:txBody>
          <a:bodyPr wrap="none" rtlCol="0">
            <a:spAutoFit/>
          </a:bodyPr>
          <a:lstStyle/>
          <a:p>
            <a:r>
              <a:rPr lang="en-GB" sz="3200" dirty="0">
                <a:latin typeface="Dancer Pro Black" panose="02000505060000020003" pitchFamily="50" charset="0"/>
              </a:rPr>
              <a:t>Tinotenda, 16 years</a:t>
            </a:r>
          </a:p>
          <a:p>
            <a:r>
              <a:rPr lang="en-GB" sz="3200" dirty="0">
                <a:latin typeface="Dancer Pro Black" panose="02000505060000020003" pitchFamily="50" charset="0"/>
              </a:rPr>
              <a:t>Zimbabwe</a:t>
            </a:r>
          </a:p>
        </p:txBody>
      </p:sp>
      <p:sp>
        <p:nvSpPr>
          <p:cNvPr id="15" name="Text Placeholder 6">
            <a:extLst>
              <a:ext uri="{FF2B5EF4-FFF2-40B4-BE49-F238E27FC236}">
                <a16:creationId xmlns:a16="http://schemas.microsoft.com/office/drawing/2014/main" id="{101D733E-19D4-4AFB-B559-BA3ABF52AEE2}"/>
              </a:ext>
            </a:extLst>
          </p:cNvPr>
          <p:cNvSpPr txBox="1">
            <a:spLocks/>
          </p:cNvSpPr>
          <p:nvPr/>
        </p:nvSpPr>
        <p:spPr>
          <a:xfrm>
            <a:off x="203200" y="1102424"/>
            <a:ext cx="4922838" cy="57332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Tinotenda</a:t>
            </a:r>
            <a:r>
              <a:rPr lang="en-GB" sz="1800" dirty="0">
                <a:solidFill>
                  <a:schemeClr val="bg1"/>
                </a:solidFill>
                <a:latin typeface="Verdana" panose="020B0604030504040204" pitchFamily="34" charset="0"/>
                <a:ea typeface="Verdana" panose="020B0604030504040204" pitchFamily="34" charset="0"/>
                <a:cs typeface="Verdana" panose="020B0604030504040204" pitchFamily="34" charset="0"/>
              </a:rPr>
              <a:t> has been looking after his ten-year-old twin brothers since their parents died. CAFOD partner, Caritas Gokwe, helped the community to set up a vegetable garden where the boys grow vegetables and maize to eat and sell. </a:t>
            </a:r>
          </a:p>
          <a:p>
            <a:r>
              <a:rPr lang="en-GB" sz="1800" dirty="0">
                <a:solidFill>
                  <a:schemeClr val="bg1"/>
                </a:solidFill>
                <a:latin typeface="Verdana" panose="020B0604030504040204" pitchFamily="34" charset="0"/>
                <a:ea typeface="Verdana" panose="020B0604030504040204" pitchFamily="34" charset="0"/>
                <a:cs typeface="Verdana" panose="020B0604030504040204" pitchFamily="34" charset="0"/>
              </a:rPr>
              <a:t>After harvesting and selling some maize, Tinotenda bought shoes and school books for his brothers. </a:t>
            </a:r>
          </a:p>
          <a:p>
            <a:r>
              <a:rPr lang="en-GB" sz="1800" dirty="0">
                <a:solidFill>
                  <a:schemeClr val="bg1"/>
                </a:solidFill>
                <a:latin typeface="Verdana" panose="020B0604030504040204" pitchFamily="34" charset="0"/>
                <a:ea typeface="Verdana" panose="020B0604030504040204" pitchFamily="34" charset="0"/>
                <a:cs typeface="Verdana" panose="020B0604030504040204" pitchFamily="34" charset="0"/>
              </a:rPr>
              <a:t>Tinotenda says: </a:t>
            </a:r>
            <a:r>
              <a:rPr lang="en-GB" sz="1800" i="1" dirty="0">
                <a:solidFill>
                  <a:schemeClr val="bg1"/>
                </a:solidFill>
                <a:latin typeface="Verdana" panose="020B0604030504040204" pitchFamily="34" charset="0"/>
                <a:ea typeface="Verdana" panose="020B0604030504040204" pitchFamily="34" charset="0"/>
                <a:cs typeface="Verdana" panose="020B0604030504040204" pitchFamily="34" charset="0"/>
              </a:rPr>
              <a:t>“It’s my responsibility to see that there’s food, books and clothes at home. At first, I found it hard but now I’m getting used to it. It’s no longer as tough because I can harvest vegetables and sell them.”</a:t>
            </a:r>
          </a:p>
          <a:p>
            <a:r>
              <a:rPr lang="en-GB" sz="1800" dirty="0">
                <a:solidFill>
                  <a:schemeClr val="bg1"/>
                </a:solidFill>
                <a:latin typeface="Verdana" panose="020B0604030504040204" pitchFamily="34" charset="0"/>
                <a:ea typeface="Verdana" panose="020B0604030504040204" pitchFamily="34" charset="0"/>
                <a:cs typeface="Verdana" panose="020B0604030504040204" pitchFamily="34" charset="0"/>
              </a:rPr>
              <a:t>The boys have no other income, so some of the neighbours help to water their crops so that they can go to school. They have also helped the boys out with school fees and uniforms. </a:t>
            </a:r>
          </a:p>
          <a:p>
            <a:endParaRPr lang="en-GB"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1800" dirty="0">
                <a:solidFill>
                  <a:schemeClr val="bg1"/>
                </a:solidFill>
                <a:latin typeface="Verdana" panose="020B0604030504040204" pitchFamily="34" charset="0"/>
                <a:ea typeface="Verdana" panose="020B0604030504040204" pitchFamily="34" charset="0"/>
                <a:cs typeface="Verdana" panose="020B0604030504040204" pitchFamily="34" charset="0"/>
              </a:rPr>
              <a:t>I don’t even know what I’d do without the garden. It would be hard for me.</a:t>
            </a:r>
          </a:p>
          <a:p>
            <a:r>
              <a:rPr lang="en-GB" sz="1800"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GB" sz="1800"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8273AB2F-C77A-4574-A2D5-D8D5DA15AAFD}"/>
              </a:ext>
            </a:extLst>
          </p:cNvPr>
          <p:cNvSpPr/>
          <p:nvPr/>
        </p:nvSpPr>
        <p:spPr>
          <a:xfrm>
            <a:off x="2374901" y="92010"/>
            <a:ext cx="2951664" cy="784830"/>
          </a:xfrm>
          <a:prstGeom prst="rect">
            <a:avLst/>
          </a:prstGeom>
        </p:spPr>
        <p:txBody>
          <a:bodyPr wrap="square">
            <a:spAutoFit/>
          </a:bodyPr>
          <a:lstStyle/>
          <a:p>
            <a:pPr>
              <a:lnSpc>
                <a:spcPts val="1800"/>
              </a:lnSpc>
            </a:pPr>
            <a:r>
              <a:rPr lang="en-GB" sz="1500" i="1" dirty="0">
                <a:solidFill>
                  <a:schemeClr val="bg1"/>
                </a:solidFill>
                <a:latin typeface="Verdana" panose="020B0604030504040204" pitchFamily="34" charset="0"/>
                <a:ea typeface="Verdana" panose="020B0604030504040204" pitchFamily="34" charset="0"/>
                <a:cs typeface="Verdana" panose="020B0604030504040204" pitchFamily="34" charset="0"/>
              </a:rPr>
              <a:t>CAFOD works with poor communities in more than 40 countries to end poverty.</a:t>
            </a:r>
            <a:endParaRPr lang="en-US" sz="1500" i="1" dirty="0"/>
          </a:p>
        </p:txBody>
      </p:sp>
    </p:spTree>
    <p:extLst>
      <p:ext uri="{BB962C8B-B14F-4D97-AF65-F5344CB8AC3E}">
        <p14:creationId xmlns:p14="http://schemas.microsoft.com/office/powerpoint/2010/main" val="419207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62395A8-7B88-4F4C-9948-C125D5D5FACB}"/>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53C80ABD-4F94-439D-AF9E-DD64FB13B401}"/>
              </a:ext>
            </a:extLst>
          </p:cNvPr>
          <p:cNvSpPr txBox="1"/>
          <p:nvPr/>
        </p:nvSpPr>
        <p:spPr>
          <a:xfrm>
            <a:off x="183065" y="1068887"/>
            <a:ext cx="4946588" cy="5632311"/>
          </a:xfrm>
          <a:prstGeom prst="rect">
            <a:avLst/>
          </a:prstGeom>
          <a:noFill/>
        </p:spPr>
        <p:txBody>
          <a:bodyPr wrap="square" rtlCol="0">
            <a:spAutoFit/>
          </a:bodyPr>
          <a:lstStyle/>
          <a:p>
            <a:r>
              <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rPr>
              <a:t>Nirjala </a:t>
            </a: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is a student at a school which CAFOD partner, Caritas Switzerland, has helped to rebuild.</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In 2015 two massive earthquakes struck Nepal. Millions of people were affected and more than half a million homes were destroyed. In Nirjala’s area, 89 per cent of school classrooms were destroyed or made unsafe. Nirjala said, “After the earthquake, I doubted that the school would ever be rebuilt.”</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Two new earthquake-resilient schools were completed in January 2017 and have been handed over to the local communities. </a:t>
            </a:r>
          </a:p>
        </p:txBody>
      </p:sp>
      <p:pic>
        <p:nvPicPr>
          <p:cNvPr id="14" name="Picture 13">
            <a:extLst>
              <a:ext uri="{FF2B5EF4-FFF2-40B4-BE49-F238E27FC236}">
                <a16:creationId xmlns:a16="http://schemas.microsoft.com/office/drawing/2014/main" id="{234669BA-B26F-4B6C-8EF3-5E803FF76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98" y="-313437"/>
            <a:ext cx="2172003" cy="1448002"/>
          </a:xfrm>
          <a:prstGeom prst="rect">
            <a:avLst/>
          </a:prstGeom>
        </p:spPr>
      </p:pic>
      <p:sp>
        <p:nvSpPr>
          <p:cNvPr id="8" name="Oval 7">
            <a:extLst>
              <a:ext uri="{FF2B5EF4-FFF2-40B4-BE49-F238E27FC236}">
                <a16:creationId xmlns:a16="http://schemas.microsoft.com/office/drawing/2014/main" id="{F98144DF-51A0-4889-97B1-24F753D70333}"/>
              </a:ext>
            </a:extLst>
          </p:cNvPr>
          <p:cNvSpPr/>
          <p:nvPr/>
        </p:nvSpPr>
        <p:spPr>
          <a:xfrm>
            <a:off x="6318250" y="588999"/>
            <a:ext cx="4787900" cy="480370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6" name="TextBox 5">
            <a:extLst>
              <a:ext uri="{FF2B5EF4-FFF2-40B4-BE49-F238E27FC236}">
                <a16:creationId xmlns:a16="http://schemas.microsoft.com/office/drawing/2014/main" id="{C3787A05-B3BD-466E-8D97-1BB203F4BBFB}"/>
              </a:ext>
            </a:extLst>
          </p:cNvPr>
          <p:cNvSpPr txBox="1"/>
          <p:nvPr/>
        </p:nvSpPr>
        <p:spPr>
          <a:xfrm>
            <a:off x="7801207" y="5507032"/>
            <a:ext cx="3679802" cy="1077218"/>
          </a:xfrm>
          <a:prstGeom prst="rect">
            <a:avLst/>
          </a:prstGeom>
          <a:noFill/>
        </p:spPr>
        <p:txBody>
          <a:bodyPr wrap="square" rtlCol="0">
            <a:spAutoFit/>
          </a:bodyPr>
          <a:lstStyle/>
          <a:p>
            <a:r>
              <a:rPr lang="en-GB" sz="3200" dirty="0">
                <a:latin typeface="Dancer Pro Black" panose="02000505060000020003" pitchFamily="50" charset="0"/>
              </a:rPr>
              <a:t>Nirjala, 13 years</a:t>
            </a:r>
          </a:p>
          <a:p>
            <a:r>
              <a:rPr lang="en-GB" sz="3200" dirty="0">
                <a:latin typeface="Dancer Pro Black" panose="02000505060000020003" pitchFamily="50" charset="0"/>
              </a:rPr>
              <a:t>Nepal</a:t>
            </a:r>
          </a:p>
        </p:txBody>
      </p:sp>
      <p:sp>
        <p:nvSpPr>
          <p:cNvPr id="9" name="Oval 8">
            <a:extLst>
              <a:ext uri="{FF2B5EF4-FFF2-40B4-BE49-F238E27FC236}">
                <a16:creationId xmlns:a16="http://schemas.microsoft.com/office/drawing/2014/main" id="{014D988C-CCBC-4D88-BDE8-9752BE328052}"/>
              </a:ext>
            </a:extLst>
          </p:cNvPr>
          <p:cNvSpPr>
            <a:spLocks noChangeAspect="1"/>
          </p:cNvSpPr>
          <p:nvPr/>
        </p:nvSpPr>
        <p:spPr>
          <a:xfrm>
            <a:off x="5019042" y="3013565"/>
            <a:ext cx="3022102" cy="3032076"/>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10" name="Rectangle 9">
            <a:extLst>
              <a:ext uri="{FF2B5EF4-FFF2-40B4-BE49-F238E27FC236}">
                <a16:creationId xmlns:a16="http://schemas.microsoft.com/office/drawing/2014/main" id="{86D69D41-D811-4188-A65D-686C51C57FAC}"/>
              </a:ext>
            </a:extLst>
          </p:cNvPr>
          <p:cNvSpPr/>
          <p:nvPr/>
        </p:nvSpPr>
        <p:spPr>
          <a:xfrm rot="16200000">
            <a:off x="9501224" y="2483627"/>
            <a:ext cx="5167314" cy="200055"/>
          </a:xfrm>
          <a:prstGeom prst="rect">
            <a:avLst/>
          </a:prstGeom>
        </p:spPr>
        <p:txBody>
          <a:bodyPr wrap="square">
            <a:spAutoFit/>
          </a:bodyPr>
          <a:lstStyle/>
          <a:p>
            <a:pPr algn="r"/>
            <a:r>
              <a:rPr lang="en-GB" sz="700" dirty="0">
                <a:latin typeface="Verdana" panose="020B0604030504040204" pitchFamily="34" charset="0"/>
                <a:ea typeface="Verdana" panose="020B0604030504040204" pitchFamily="34" charset="0"/>
                <a:cs typeface="Verdana" panose="020B0604030504040204" pitchFamily="34" charset="0"/>
              </a:rPr>
              <a:t>Photographs: Caritas Switzerland</a:t>
            </a:r>
          </a:p>
        </p:txBody>
      </p:sp>
      <p:sp>
        <p:nvSpPr>
          <p:cNvPr id="11" name="Rectangle 10">
            <a:extLst>
              <a:ext uri="{FF2B5EF4-FFF2-40B4-BE49-F238E27FC236}">
                <a16:creationId xmlns:a16="http://schemas.microsoft.com/office/drawing/2014/main" id="{8F0CCE78-C3D1-4C23-8EFC-A14159CD48DA}"/>
              </a:ext>
            </a:extLst>
          </p:cNvPr>
          <p:cNvSpPr/>
          <p:nvPr/>
        </p:nvSpPr>
        <p:spPr>
          <a:xfrm>
            <a:off x="2374901" y="92010"/>
            <a:ext cx="2951664" cy="784830"/>
          </a:xfrm>
          <a:prstGeom prst="rect">
            <a:avLst/>
          </a:prstGeom>
        </p:spPr>
        <p:txBody>
          <a:bodyPr wrap="square">
            <a:spAutoFit/>
          </a:bodyPr>
          <a:lstStyle/>
          <a:p>
            <a:pPr>
              <a:lnSpc>
                <a:spcPts val="1800"/>
              </a:lnSpc>
            </a:pPr>
            <a:r>
              <a:rPr lang="en-GB" sz="1500" i="1" dirty="0">
                <a:solidFill>
                  <a:schemeClr val="bg1"/>
                </a:solidFill>
                <a:latin typeface="Verdana" panose="020B0604030504040204" pitchFamily="34" charset="0"/>
                <a:ea typeface="Verdana" panose="020B0604030504040204" pitchFamily="34" charset="0"/>
                <a:cs typeface="Verdana" panose="020B0604030504040204" pitchFamily="34" charset="0"/>
              </a:rPr>
              <a:t>CAFOD works with poor communities in more than 40 countries to end poverty.</a:t>
            </a:r>
            <a:endParaRPr lang="en-US" sz="1500" i="1" dirty="0"/>
          </a:p>
        </p:txBody>
      </p:sp>
    </p:spTree>
    <p:extLst>
      <p:ext uri="{BB962C8B-B14F-4D97-AF65-F5344CB8AC3E}">
        <p14:creationId xmlns:p14="http://schemas.microsoft.com/office/powerpoint/2010/main" val="139726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B506690-3F70-4202-BB6C-068551A00B8F}"/>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id="{E9EF8E71-20E7-44B7-A384-154CCAF07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98" y="-313437"/>
            <a:ext cx="2172003" cy="1448002"/>
          </a:xfrm>
          <a:prstGeom prst="rect">
            <a:avLst/>
          </a:prstGeom>
        </p:spPr>
      </p:pic>
      <p:sp>
        <p:nvSpPr>
          <p:cNvPr id="13" name="Oval 12">
            <a:extLst>
              <a:ext uri="{FF2B5EF4-FFF2-40B4-BE49-F238E27FC236}">
                <a16:creationId xmlns:a16="http://schemas.microsoft.com/office/drawing/2014/main" id="{3573516E-381F-4A77-8D20-E6CC4E1456C5}"/>
              </a:ext>
            </a:extLst>
          </p:cNvPr>
          <p:cNvSpPr>
            <a:spLocks noChangeAspect="1"/>
          </p:cNvSpPr>
          <p:nvPr/>
        </p:nvSpPr>
        <p:spPr>
          <a:xfrm>
            <a:off x="6418579" y="483308"/>
            <a:ext cx="4787900" cy="480370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8" name="Oval 7">
            <a:extLst>
              <a:ext uri="{FF2B5EF4-FFF2-40B4-BE49-F238E27FC236}">
                <a16:creationId xmlns:a16="http://schemas.microsoft.com/office/drawing/2014/main" id="{4411E1F9-5D29-4A23-9C08-EECD2C31EB7E}"/>
              </a:ext>
            </a:extLst>
          </p:cNvPr>
          <p:cNvSpPr>
            <a:spLocks noChangeAspect="1"/>
          </p:cNvSpPr>
          <p:nvPr/>
        </p:nvSpPr>
        <p:spPr>
          <a:xfrm>
            <a:off x="5156520" y="2997897"/>
            <a:ext cx="2801645" cy="2810892"/>
          </a:xfrm>
          <a:prstGeom prst="ellipse">
            <a:avLst/>
          </a:prstGeom>
          <a:blipFill>
            <a:blip r:embed="rId5"/>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10" name="TextBox 9">
            <a:extLst>
              <a:ext uri="{FF2B5EF4-FFF2-40B4-BE49-F238E27FC236}">
                <a16:creationId xmlns:a16="http://schemas.microsoft.com/office/drawing/2014/main" id="{F3573490-4373-4BD3-850D-02CD50ED3351}"/>
              </a:ext>
            </a:extLst>
          </p:cNvPr>
          <p:cNvSpPr txBox="1"/>
          <p:nvPr/>
        </p:nvSpPr>
        <p:spPr>
          <a:xfrm>
            <a:off x="7651223" y="5505437"/>
            <a:ext cx="3975255" cy="1077218"/>
          </a:xfrm>
          <a:prstGeom prst="rect">
            <a:avLst/>
          </a:prstGeom>
          <a:noFill/>
        </p:spPr>
        <p:txBody>
          <a:bodyPr wrap="none" rtlCol="0">
            <a:spAutoFit/>
          </a:bodyPr>
          <a:lstStyle/>
          <a:p>
            <a:r>
              <a:rPr lang="en-GB" sz="3200" dirty="0">
                <a:latin typeface="Dancer Pro Black" panose="02000505060000020003" pitchFamily="50" charset="0"/>
              </a:rPr>
              <a:t>Ronaldo, 17 years</a:t>
            </a:r>
          </a:p>
          <a:p>
            <a:r>
              <a:rPr lang="en-GB" sz="3200" dirty="0">
                <a:latin typeface="Dancer Pro Black" panose="02000505060000020003" pitchFamily="50" charset="0"/>
              </a:rPr>
              <a:t>El Salvador</a:t>
            </a:r>
          </a:p>
        </p:txBody>
      </p:sp>
      <p:sp>
        <p:nvSpPr>
          <p:cNvPr id="15" name="Text Placeholder 6">
            <a:extLst>
              <a:ext uri="{FF2B5EF4-FFF2-40B4-BE49-F238E27FC236}">
                <a16:creationId xmlns:a16="http://schemas.microsoft.com/office/drawing/2014/main" id="{DDA7B5E1-C2DF-42B7-AA72-38A6E6D92B10}"/>
              </a:ext>
            </a:extLst>
          </p:cNvPr>
          <p:cNvSpPr>
            <a:spLocks noGrp="1"/>
          </p:cNvSpPr>
          <p:nvPr>
            <p:ph type="body" sz="half" idx="2"/>
          </p:nvPr>
        </p:nvSpPr>
        <p:spPr>
          <a:xfrm>
            <a:off x="317348" y="1210765"/>
            <a:ext cx="4808690" cy="5283553"/>
          </a:xfrm>
        </p:spPr>
        <p:txBody>
          <a:bodyPr>
            <a:noAutofit/>
          </a:bodyPr>
          <a:lstStyle/>
          <a:p>
            <a:pPr lvl="0"/>
            <a:r>
              <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rPr>
              <a:t>Ronaldo</a:t>
            </a: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 lives with his family in the west of El Salvador. When Ronaldo was younger, his family barely had enough to get by. </a:t>
            </a:r>
          </a:p>
          <a:p>
            <a:pPr lvl="0"/>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With your help, CAFOD partner, Solidarity CVX, have supported his family for many years, so they can have the things they need to grow their way out of poverty.</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Through training, Ronaldo’s family have learned how to grow their own seeds as well as better ways to grow food. They now grow more than 40 crops and have what they need. What a success story! </a:t>
            </a:r>
          </a:p>
          <a:p>
            <a:endParaRPr lang="en-GB" sz="2000" dirty="0"/>
          </a:p>
        </p:txBody>
      </p:sp>
      <p:sp>
        <p:nvSpPr>
          <p:cNvPr id="9" name="Rectangle 8">
            <a:extLst>
              <a:ext uri="{FF2B5EF4-FFF2-40B4-BE49-F238E27FC236}">
                <a16:creationId xmlns:a16="http://schemas.microsoft.com/office/drawing/2014/main" id="{EC4B82FB-D447-4D3E-9D99-028D91224DA9}"/>
              </a:ext>
            </a:extLst>
          </p:cNvPr>
          <p:cNvSpPr/>
          <p:nvPr/>
        </p:nvSpPr>
        <p:spPr>
          <a:xfrm>
            <a:off x="2374901" y="92010"/>
            <a:ext cx="2951664" cy="784830"/>
          </a:xfrm>
          <a:prstGeom prst="rect">
            <a:avLst/>
          </a:prstGeom>
        </p:spPr>
        <p:txBody>
          <a:bodyPr wrap="square">
            <a:spAutoFit/>
          </a:bodyPr>
          <a:lstStyle/>
          <a:p>
            <a:pPr>
              <a:lnSpc>
                <a:spcPts val="1800"/>
              </a:lnSpc>
            </a:pPr>
            <a:r>
              <a:rPr lang="en-GB" sz="1500" i="1" dirty="0">
                <a:solidFill>
                  <a:schemeClr val="bg1"/>
                </a:solidFill>
                <a:latin typeface="Verdana" panose="020B0604030504040204" pitchFamily="34" charset="0"/>
                <a:ea typeface="Verdana" panose="020B0604030504040204" pitchFamily="34" charset="0"/>
                <a:cs typeface="Verdana" panose="020B0604030504040204" pitchFamily="34" charset="0"/>
              </a:rPr>
              <a:t>CAFOD works with poor communities in more than 40 countries to end poverty.</a:t>
            </a:r>
            <a:endParaRPr lang="en-US" sz="1500" i="1" dirty="0"/>
          </a:p>
        </p:txBody>
      </p:sp>
    </p:spTree>
    <p:extLst>
      <p:ext uri="{BB962C8B-B14F-4D97-AF65-F5344CB8AC3E}">
        <p14:creationId xmlns:p14="http://schemas.microsoft.com/office/powerpoint/2010/main" val="113146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62395A8-7B88-4F4C-9948-C125D5D5FACB}"/>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53C80ABD-4F94-439D-AF9E-DD64FB13B401}"/>
              </a:ext>
            </a:extLst>
          </p:cNvPr>
          <p:cNvSpPr txBox="1"/>
          <p:nvPr/>
        </p:nvSpPr>
        <p:spPr>
          <a:xfrm>
            <a:off x="228600" y="1183112"/>
            <a:ext cx="4705350" cy="5355312"/>
          </a:xfrm>
          <a:prstGeom prst="rect">
            <a:avLst/>
          </a:prstGeom>
          <a:noFill/>
        </p:spPr>
        <p:txBody>
          <a:bodyPr wrap="square" rtlCol="0">
            <a:spAutoFit/>
          </a:bodyPr>
          <a:lstStyle/>
          <a:p>
            <a:r>
              <a:rPr lang="en-GB" b="1" dirty="0">
                <a:solidFill>
                  <a:schemeClr val="bg1"/>
                </a:solidFill>
                <a:latin typeface="Verdana" panose="020B0604030504040204" pitchFamily="34" charset="0"/>
                <a:ea typeface="Verdana" panose="020B0604030504040204" pitchFamily="34" charset="0"/>
                <a:cs typeface="Verdana" panose="020B0604030504040204" pitchFamily="34" charset="0"/>
              </a:rPr>
              <a:t>Fatema </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fled violence in Myanmar, along with more than 500,000 other Rohingya people. </a:t>
            </a:r>
          </a:p>
          <a:p>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Fatema made the dangerous journey across the Naf river into Bangladesh with her young son after her house was burnt down and her husband was killed. She is now in a refugee camp. </a:t>
            </a:r>
          </a:p>
          <a:p>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i="1" dirty="0">
                <a:solidFill>
                  <a:schemeClr val="bg1"/>
                </a:solidFill>
                <a:latin typeface="Verdana" panose="020B0604030504040204" pitchFamily="34" charset="0"/>
                <a:ea typeface="Verdana" panose="020B0604030504040204" pitchFamily="34" charset="0"/>
                <a:cs typeface="Verdana" panose="020B0604030504040204" pitchFamily="34" charset="0"/>
              </a:rPr>
              <a:t>"Sometimes we go to bed hungry. We got some dry rice but we have no vegetables and no cooking utensils. We couldn't bring pots and pans from Myanmar…”</a:t>
            </a:r>
          </a:p>
          <a:p>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CAFOD partner, Caritas Bangladesh, has been responding to the crisis by providing emergency aid.</a:t>
            </a:r>
          </a:p>
        </p:txBody>
      </p:sp>
      <p:pic>
        <p:nvPicPr>
          <p:cNvPr id="14" name="Picture 13">
            <a:extLst>
              <a:ext uri="{FF2B5EF4-FFF2-40B4-BE49-F238E27FC236}">
                <a16:creationId xmlns:a16="http://schemas.microsoft.com/office/drawing/2014/main" id="{234669BA-B26F-4B6C-8EF3-5E803FF76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98" y="-313437"/>
            <a:ext cx="2172003" cy="1448002"/>
          </a:xfrm>
          <a:prstGeom prst="rect">
            <a:avLst/>
          </a:prstGeom>
        </p:spPr>
      </p:pic>
      <p:sp>
        <p:nvSpPr>
          <p:cNvPr id="8" name="Oval 7">
            <a:extLst>
              <a:ext uri="{FF2B5EF4-FFF2-40B4-BE49-F238E27FC236}">
                <a16:creationId xmlns:a16="http://schemas.microsoft.com/office/drawing/2014/main" id="{F98144DF-51A0-4889-97B1-24F753D70333}"/>
              </a:ext>
            </a:extLst>
          </p:cNvPr>
          <p:cNvSpPr/>
          <p:nvPr/>
        </p:nvSpPr>
        <p:spPr>
          <a:xfrm>
            <a:off x="6316980" y="580109"/>
            <a:ext cx="4787900" cy="480370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2" name="TextBox 1">
            <a:extLst>
              <a:ext uri="{FF2B5EF4-FFF2-40B4-BE49-F238E27FC236}">
                <a16:creationId xmlns:a16="http://schemas.microsoft.com/office/drawing/2014/main" id="{4DB049E9-D20C-4790-B5F7-FBC755EF48F5}"/>
              </a:ext>
            </a:extLst>
          </p:cNvPr>
          <p:cNvSpPr txBox="1"/>
          <p:nvPr/>
        </p:nvSpPr>
        <p:spPr>
          <a:xfrm>
            <a:off x="6680201" y="5725722"/>
            <a:ext cx="5593608" cy="1077218"/>
          </a:xfrm>
          <a:prstGeom prst="rect">
            <a:avLst/>
          </a:prstGeom>
          <a:noFill/>
        </p:spPr>
        <p:txBody>
          <a:bodyPr wrap="square" rtlCol="0">
            <a:spAutoFit/>
          </a:bodyPr>
          <a:lstStyle/>
          <a:p>
            <a:r>
              <a:rPr lang="en-GB" sz="3200" dirty="0">
                <a:latin typeface="Dancer Pro Black" panose="02000505060000020003" pitchFamily="50" charset="0"/>
              </a:rPr>
              <a:t>       Fatema, 18 years Myanmar to Bangladesh</a:t>
            </a:r>
          </a:p>
        </p:txBody>
      </p:sp>
      <p:sp>
        <p:nvSpPr>
          <p:cNvPr id="3" name="Rectangle 2">
            <a:extLst>
              <a:ext uri="{FF2B5EF4-FFF2-40B4-BE49-F238E27FC236}">
                <a16:creationId xmlns:a16="http://schemas.microsoft.com/office/drawing/2014/main" id="{CB97BEFC-7973-48C1-BA47-F7066012E310}"/>
              </a:ext>
            </a:extLst>
          </p:cNvPr>
          <p:cNvSpPr/>
          <p:nvPr/>
        </p:nvSpPr>
        <p:spPr>
          <a:xfrm rot="16200000">
            <a:off x="9501225" y="2483627"/>
            <a:ext cx="5167314" cy="200055"/>
          </a:xfrm>
          <a:prstGeom prst="rect">
            <a:avLst/>
          </a:prstGeom>
        </p:spPr>
        <p:txBody>
          <a:bodyPr wrap="square">
            <a:spAutoFit/>
          </a:bodyPr>
          <a:lstStyle/>
          <a:p>
            <a:pPr algn="r"/>
            <a:r>
              <a:rPr lang="en-GB" sz="700" dirty="0">
                <a:latin typeface="Verdana" panose="020B0604030504040204" pitchFamily="34" charset="0"/>
                <a:ea typeface="Verdana" panose="020B0604030504040204" pitchFamily="34" charset="0"/>
                <a:cs typeface="Verdana" panose="020B0604030504040204" pitchFamily="34" charset="0"/>
              </a:rPr>
              <a:t>Photographs: Aurélie Marrier d'Unienville/ Caritas and Mahmud Rahman/ CRS/ Caritas Bangladesh  </a:t>
            </a:r>
          </a:p>
        </p:txBody>
      </p:sp>
      <p:sp>
        <p:nvSpPr>
          <p:cNvPr id="10" name="Oval 9">
            <a:extLst>
              <a:ext uri="{FF2B5EF4-FFF2-40B4-BE49-F238E27FC236}">
                <a16:creationId xmlns:a16="http://schemas.microsoft.com/office/drawing/2014/main" id="{FE865CC6-7950-483B-9EC2-C7D301D95931}"/>
              </a:ext>
            </a:extLst>
          </p:cNvPr>
          <p:cNvSpPr>
            <a:spLocks noChangeAspect="1"/>
          </p:cNvSpPr>
          <p:nvPr/>
        </p:nvSpPr>
        <p:spPr>
          <a:xfrm>
            <a:off x="5019042" y="3013565"/>
            <a:ext cx="3022102" cy="3032076"/>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9" name="Rectangle 8">
            <a:extLst>
              <a:ext uri="{FF2B5EF4-FFF2-40B4-BE49-F238E27FC236}">
                <a16:creationId xmlns:a16="http://schemas.microsoft.com/office/drawing/2014/main" id="{7FB61B41-3BE4-4964-B318-9FD73CDBE083}"/>
              </a:ext>
            </a:extLst>
          </p:cNvPr>
          <p:cNvSpPr/>
          <p:nvPr/>
        </p:nvSpPr>
        <p:spPr>
          <a:xfrm>
            <a:off x="2374901" y="92010"/>
            <a:ext cx="2951664" cy="784830"/>
          </a:xfrm>
          <a:prstGeom prst="rect">
            <a:avLst/>
          </a:prstGeom>
        </p:spPr>
        <p:txBody>
          <a:bodyPr wrap="square">
            <a:spAutoFit/>
          </a:bodyPr>
          <a:lstStyle/>
          <a:p>
            <a:pPr>
              <a:lnSpc>
                <a:spcPts val="1800"/>
              </a:lnSpc>
            </a:pPr>
            <a:r>
              <a:rPr lang="en-GB" sz="1500" i="1" dirty="0">
                <a:solidFill>
                  <a:schemeClr val="bg1"/>
                </a:solidFill>
                <a:latin typeface="Verdana" panose="020B0604030504040204" pitchFamily="34" charset="0"/>
                <a:ea typeface="Verdana" panose="020B0604030504040204" pitchFamily="34" charset="0"/>
                <a:cs typeface="Verdana" panose="020B0604030504040204" pitchFamily="34" charset="0"/>
              </a:rPr>
              <a:t>CAFOD works with poor communities in more than 40 countries to end poverty.</a:t>
            </a:r>
            <a:endParaRPr lang="en-US" sz="1500" i="1" dirty="0"/>
          </a:p>
        </p:txBody>
      </p:sp>
    </p:spTree>
    <p:extLst>
      <p:ext uri="{BB962C8B-B14F-4D97-AF65-F5344CB8AC3E}">
        <p14:creationId xmlns:p14="http://schemas.microsoft.com/office/powerpoint/2010/main" val="2627617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62395A8-7B88-4F4C-9948-C125D5D5FACB}"/>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53C80ABD-4F94-439D-AF9E-DD64FB13B401}"/>
              </a:ext>
            </a:extLst>
          </p:cNvPr>
          <p:cNvSpPr txBox="1"/>
          <p:nvPr/>
        </p:nvSpPr>
        <p:spPr>
          <a:xfrm>
            <a:off x="183065" y="1223465"/>
            <a:ext cx="4946588" cy="4985980"/>
          </a:xfrm>
          <a:prstGeom prst="rect">
            <a:avLst/>
          </a:prstGeom>
          <a:noFill/>
        </p:spPr>
        <p:txBody>
          <a:bodyPr wrap="square" rtlCol="0">
            <a:spAutoFit/>
          </a:bodyPr>
          <a:lstStyle/>
          <a:p>
            <a:r>
              <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rPr>
              <a:t>Mohammed’s </a:t>
            </a: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family fled from Damascus in Syria to the Bekaa Valley in Lebanon.</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i="1" dirty="0">
                <a:solidFill>
                  <a:schemeClr val="bg1"/>
                </a:solidFill>
                <a:latin typeface="Verdana" panose="020B0604030504040204" pitchFamily="34" charset="0"/>
                <a:ea typeface="Verdana" panose="020B0604030504040204" pitchFamily="34" charset="0"/>
                <a:cs typeface="Verdana" panose="020B0604030504040204" pitchFamily="34" charset="0"/>
              </a:rPr>
              <a:t>“…the army entered our home and we had to leave… I didn’t bring any toys with me. We didn’t bring anything with us. We bought some clothes in Damascus then we came here quickly by car.”</a:t>
            </a:r>
          </a:p>
          <a:p>
            <a:pPr algn="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Mohammed </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Mohammed’s school, supported by CAFOD, gives emergency education to Syrian children who are not in school, or need extra help.</a:t>
            </a:r>
          </a:p>
        </p:txBody>
      </p:sp>
      <p:pic>
        <p:nvPicPr>
          <p:cNvPr id="14" name="Picture 13">
            <a:extLst>
              <a:ext uri="{FF2B5EF4-FFF2-40B4-BE49-F238E27FC236}">
                <a16:creationId xmlns:a16="http://schemas.microsoft.com/office/drawing/2014/main" id="{234669BA-B26F-4B6C-8EF3-5E803FF76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98" y="-313437"/>
            <a:ext cx="2172003" cy="1448002"/>
          </a:xfrm>
          <a:prstGeom prst="rect">
            <a:avLst/>
          </a:prstGeom>
        </p:spPr>
      </p:pic>
      <p:sp>
        <p:nvSpPr>
          <p:cNvPr id="8" name="Oval 7">
            <a:extLst>
              <a:ext uri="{FF2B5EF4-FFF2-40B4-BE49-F238E27FC236}">
                <a16:creationId xmlns:a16="http://schemas.microsoft.com/office/drawing/2014/main" id="{F98144DF-51A0-4889-97B1-24F753D70333}"/>
              </a:ext>
            </a:extLst>
          </p:cNvPr>
          <p:cNvSpPr/>
          <p:nvPr/>
        </p:nvSpPr>
        <p:spPr>
          <a:xfrm>
            <a:off x="6318250" y="588999"/>
            <a:ext cx="4787900" cy="4803702"/>
          </a:xfrm>
          <a:prstGeom prst="ellipse">
            <a:avLst/>
          </a:prstGeom>
          <a:blipFill>
            <a:blip r:embed="rId4"/>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6" name="TextBox 5">
            <a:extLst>
              <a:ext uri="{FF2B5EF4-FFF2-40B4-BE49-F238E27FC236}">
                <a16:creationId xmlns:a16="http://schemas.microsoft.com/office/drawing/2014/main" id="{C3787A05-B3BD-466E-8D97-1BB203F4BBFB}"/>
              </a:ext>
            </a:extLst>
          </p:cNvPr>
          <p:cNvSpPr txBox="1"/>
          <p:nvPr/>
        </p:nvSpPr>
        <p:spPr>
          <a:xfrm>
            <a:off x="6477254" y="5564156"/>
            <a:ext cx="4628896" cy="1077218"/>
          </a:xfrm>
          <a:prstGeom prst="rect">
            <a:avLst/>
          </a:prstGeom>
          <a:noFill/>
        </p:spPr>
        <p:txBody>
          <a:bodyPr wrap="none" rtlCol="0">
            <a:spAutoFit/>
          </a:bodyPr>
          <a:lstStyle/>
          <a:p>
            <a:pPr algn="ctr"/>
            <a:r>
              <a:rPr lang="en-GB" sz="3200" dirty="0">
                <a:latin typeface="Dancer Pro Black" panose="02000505060000020003" pitchFamily="50" charset="0"/>
              </a:rPr>
              <a:t>Mohammed, 6 years</a:t>
            </a:r>
          </a:p>
          <a:p>
            <a:pPr algn="ctr"/>
            <a:r>
              <a:rPr lang="en-GB" sz="3200" dirty="0">
                <a:latin typeface="Dancer Pro Black" panose="02000505060000020003" pitchFamily="50" charset="0"/>
              </a:rPr>
              <a:t>Syria to Lebanon</a:t>
            </a:r>
          </a:p>
        </p:txBody>
      </p:sp>
      <p:sp>
        <p:nvSpPr>
          <p:cNvPr id="9" name="Rectangle 8">
            <a:extLst>
              <a:ext uri="{FF2B5EF4-FFF2-40B4-BE49-F238E27FC236}">
                <a16:creationId xmlns:a16="http://schemas.microsoft.com/office/drawing/2014/main" id="{C5E0415D-9D13-4753-96B4-AA21B60F7B0F}"/>
              </a:ext>
            </a:extLst>
          </p:cNvPr>
          <p:cNvSpPr/>
          <p:nvPr/>
        </p:nvSpPr>
        <p:spPr>
          <a:xfrm>
            <a:off x="2374901" y="92010"/>
            <a:ext cx="2951664" cy="784830"/>
          </a:xfrm>
          <a:prstGeom prst="rect">
            <a:avLst/>
          </a:prstGeom>
        </p:spPr>
        <p:txBody>
          <a:bodyPr wrap="square">
            <a:spAutoFit/>
          </a:bodyPr>
          <a:lstStyle/>
          <a:p>
            <a:pPr>
              <a:lnSpc>
                <a:spcPts val="1800"/>
              </a:lnSpc>
            </a:pPr>
            <a:r>
              <a:rPr lang="en-GB" sz="1500" i="1" dirty="0">
                <a:solidFill>
                  <a:schemeClr val="bg1"/>
                </a:solidFill>
                <a:latin typeface="Verdana" panose="020B0604030504040204" pitchFamily="34" charset="0"/>
                <a:ea typeface="Verdana" panose="020B0604030504040204" pitchFamily="34" charset="0"/>
                <a:cs typeface="Verdana" panose="020B0604030504040204" pitchFamily="34" charset="0"/>
              </a:rPr>
              <a:t>CAFOD works with poor communities in more than 40 countries to end poverty.</a:t>
            </a:r>
            <a:endParaRPr lang="en-US" sz="1500" i="1" dirty="0"/>
          </a:p>
        </p:txBody>
      </p:sp>
    </p:spTree>
    <p:extLst>
      <p:ext uri="{BB962C8B-B14F-4D97-AF65-F5344CB8AC3E}">
        <p14:creationId xmlns:p14="http://schemas.microsoft.com/office/powerpoint/2010/main" val="317223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B506690-3F70-4202-BB6C-068551A00B8F}"/>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id="{E9EF8E71-20E7-44B7-A384-154CCAF07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98" y="-313437"/>
            <a:ext cx="2172003" cy="1448002"/>
          </a:xfrm>
          <a:prstGeom prst="rect">
            <a:avLst/>
          </a:prstGeom>
        </p:spPr>
      </p:pic>
      <p:sp>
        <p:nvSpPr>
          <p:cNvPr id="13" name="Oval 12">
            <a:extLst>
              <a:ext uri="{FF2B5EF4-FFF2-40B4-BE49-F238E27FC236}">
                <a16:creationId xmlns:a16="http://schemas.microsoft.com/office/drawing/2014/main" id="{3573516E-381F-4A77-8D20-E6CC4E1456C5}"/>
              </a:ext>
            </a:extLst>
          </p:cNvPr>
          <p:cNvSpPr/>
          <p:nvPr/>
        </p:nvSpPr>
        <p:spPr>
          <a:xfrm>
            <a:off x="6283035" y="457200"/>
            <a:ext cx="4787900" cy="4803702"/>
          </a:xfrm>
          <a:prstGeom prst="ellipse">
            <a:avLst/>
          </a:prstGeom>
          <a:blipFill>
            <a:blip r:embed="rId4"/>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15" name="Oval 14">
            <a:extLst>
              <a:ext uri="{FF2B5EF4-FFF2-40B4-BE49-F238E27FC236}">
                <a16:creationId xmlns:a16="http://schemas.microsoft.com/office/drawing/2014/main" id="{A817541E-4819-44F7-B0C0-E0A4D83C8CAF}"/>
              </a:ext>
            </a:extLst>
          </p:cNvPr>
          <p:cNvSpPr>
            <a:spLocks noChangeAspect="1"/>
          </p:cNvSpPr>
          <p:nvPr/>
        </p:nvSpPr>
        <p:spPr>
          <a:xfrm>
            <a:off x="5019042" y="3013565"/>
            <a:ext cx="3022102" cy="3032076"/>
          </a:xfrm>
          <a:prstGeom prst="ellipse">
            <a:avLst/>
          </a:prstGeom>
          <a:blipFill>
            <a:blip r:embed="rId5"/>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16" name="TextBox 15">
            <a:extLst>
              <a:ext uri="{FF2B5EF4-FFF2-40B4-BE49-F238E27FC236}">
                <a16:creationId xmlns:a16="http://schemas.microsoft.com/office/drawing/2014/main" id="{C7235814-D032-4839-9AB0-0F4788EB9B5B}"/>
              </a:ext>
            </a:extLst>
          </p:cNvPr>
          <p:cNvSpPr txBox="1"/>
          <p:nvPr/>
        </p:nvSpPr>
        <p:spPr>
          <a:xfrm>
            <a:off x="7839476" y="5489571"/>
            <a:ext cx="3110147" cy="1569660"/>
          </a:xfrm>
          <a:prstGeom prst="rect">
            <a:avLst/>
          </a:prstGeom>
          <a:noFill/>
        </p:spPr>
        <p:txBody>
          <a:bodyPr wrap="none" rtlCol="0">
            <a:spAutoFit/>
          </a:bodyPr>
          <a:lstStyle/>
          <a:p>
            <a:r>
              <a:rPr lang="en-GB" sz="3200" dirty="0">
                <a:latin typeface="Dancer Pro Black" panose="02000505060000020003" pitchFamily="50" charset="0"/>
              </a:rPr>
              <a:t>Guti, 15 years</a:t>
            </a:r>
          </a:p>
          <a:p>
            <a:r>
              <a:rPr lang="en-GB" sz="3200" dirty="0">
                <a:latin typeface="Dancer Pro Black" panose="02000505060000020003" pitchFamily="50" charset="0"/>
              </a:rPr>
              <a:t>Uganda</a:t>
            </a:r>
          </a:p>
          <a:p>
            <a:endParaRPr lang="en-GB" sz="3200" dirty="0">
              <a:latin typeface="Dancer Pro Black" panose="02000505060000020003" pitchFamily="50" charset="0"/>
            </a:endParaRPr>
          </a:p>
        </p:txBody>
      </p:sp>
      <p:sp>
        <p:nvSpPr>
          <p:cNvPr id="17" name="TextBox 16">
            <a:extLst>
              <a:ext uri="{FF2B5EF4-FFF2-40B4-BE49-F238E27FC236}">
                <a16:creationId xmlns:a16="http://schemas.microsoft.com/office/drawing/2014/main" id="{C5727FC1-9AAB-42BD-91E7-4C76C15A9142}"/>
              </a:ext>
            </a:extLst>
          </p:cNvPr>
          <p:cNvSpPr txBox="1"/>
          <p:nvPr/>
        </p:nvSpPr>
        <p:spPr>
          <a:xfrm>
            <a:off x="183297" y="1117710"/>
            <a:ext cx="4921870" cy="5632311"/>
          </a:xfrm>
          <a:prstGeom prst="rect">
            <a:avLst/>
          </a:prstGeom>
          <a:noFill/>
        </p:spPr>
        <p:txBody>
          <a:bodyPr wrap="square" rtlCol="0">
            <a:spAutoFit/>
          </a:bodyPr>
          <a:lstStyle/>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A few years ago there was no clean water or soap at </a:t>
            </a:r>
            <a:r>
              <a:rPr lang="en-GB" b="1" dirty="0">
                <a:solidFill>
                  <a:schemeClr val="bg1"/>
                </a:solidFill>
                <a:latin typeface="Verdana" panose="020B0604030504040204" pitchFamily="34" charset="0"/>
                <a:ea typeface="Verdana" panose="020B0604030504040204" pitchFamily="34" charset="0"/>
                <a:cs typeface="Verdana" panose="020B0604030504040204" pitchFamily="34" charset="0"/>
              </a:rPr>
              <a:t>Guti’s</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school. The pupils used to get sick and miss school. </a:t>
            </a:r>
          </a:p>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But things have changed. CAFOD’s partner, Caritas Moroto, has repaired the local water pump. The pupils now have clean water, and can spend time learning instead of walking miles to collect water. </a:t>
            </a:r>
          </a:p>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They also have new sinks and soap, so they are able to keep clean and stay healthy. This means they can concentrate better in class. </a:t>
            </a:r>
          </a:p>
          <a:p>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Guti joined the school health club to learn about the importance of water and hygiene. Now she teaches other children at the school how to stay clean and healthy.    </a:t>
            </a:r>
          </a:p>
        </p:txBody>
      </p:sp>
      <p:sp>
        <p:nvSpPr>
          <p:cNvPr id="8" name="Rectangle 7">
            <a:extLst>
              <a:ext uri="{FF2B5EF4-FFF2-40B4-BE49-F238E27FC236}">
                <a16:creationId xmlns:a16="http://schemas.microsoft.com/office/drawing/2014/main" id="{840C5DA8-7343-4880-A928-3655C6675E0C}"/>
              </a:ext>
            </a:extLst>
          </p:cNvPr>
          <p:cNvSpPr/>
          <p:nvPr/>
        </p:nvSpPr>
        <p:spPr>
          <a:xfrm>
            <a:off x="2374901" y="92010"/>
            <a:ext cx="2951664" cy="784830"/>
          </a:xfrm>
          <a:prstGeom prst="rect">
            <a:avLst/>
          </a:prstGeom>
        </p:spPr>
        <p:txBody>
          <a:bodyPr wrap="square">
            <a:spAutoFit/>
          </a:bodyPr>
          <a:lstStyle/>
          <a:p>
            <a:pPr>
              <a:lnSpc>
                <a:spcPts val="1800"/>
              </a:lnSpc>
            </a:pPr>
            <a:r>
              <a:rPr lang="en-GB" sz="1500" i="1" dirty="0">
                <a:solidFill>
                  <a:schemeClr val="bg1"/>
                </a:solidFill>
                <a:latin typeface="Verdana" panose="020B0604030504040204" pitchFamily="34" charset="0"/>
                <a:ea typeface="Verdana" panose="020B0604030504040204" pitchFamily="34" charset="0"/>
                <a:cs typeface="Verdana" panose="020B0604030504040204" pitchFamily="34" charset="0"/>
              </a:rPr>
              <a:t>CAFOD works with poor communities in more than 40 countries to end poverty.</a:t>
            </a:r>
            <a:endParaRPr lang="en-US" sz="1500" i="1" dirty="0"/>
          </a:p>
        </p:txBody>
      </p:sp>
    </p:spTree>
    <p:extLst>
      <p:ext uri="{BB962C8B-B14F-4D97-AF65-F5344CB8AC3E}">
        <p14:creationId xmlns:p14="http://schemas.microsoft.com/office/powerpoint/2010/main" val="265147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62395A8-7B88-4F4C-9948-C125D5D5FACB}"/>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53C80ABD-4F94-439D-AF9E-DD64FB13B401}"/>
              </a:ext>
            </a:extLst>
          </p:cNvPr>
          <p:cNvSpPr txBox="1"/>
          <p:nvPr/>
        </p:nvSpPr>
        <p:spPr>
          <a:xfrm>
            <a:off x="228600" y="1125057"/>
            <a:ext cx="4790442" cy="5909310"/>
          </a:xfrm>
          <a:prstGeom prst="rect">
            <a:avLst/>
          </a:prstGeom>
          <a:noFill/>
        </p:spPr>
        <p:txBody>
          <a:bodyPr wrap="square" rtlCol="0">
            <a:spAutoFit/>
          </a:bodyPr>
          <a:lstStyle/>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When </a:t>
            </a:r>
            <a:r>
              <a:rPr lang="en-GB" b="1" dirty="0">
                <a:solidFill>
                  <a:schemeClr val="bg1"/>
                </a:solidFill>
                <a:latin typeface="Verdana" panose="020B0604030504040204" pitchFamily="34" charset="0"/>
                <a:ea typeface="Verdana" panose="020B0604030504040204" pitchFamily="34" charset="0"/>
                <a:cs typeface="Verdana" panose="020B0604030504040204" pitchFamily="34" charset="0"/>
              </a:rPr>
              <a:t>Dennis </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was 13, his father told him to leave home as he didn’t have enough money to support him. Dennis wanted to continue his education, so he grew some crops, sold them and kept investing any profits from the sales.</a:t>
            </a:r>
          </a:p>
          <a:p>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He made enough to buy some animals and can now afford to send himself and his brothers and sisters to school.</a:t>
            </a:r>
          </a:p>
          <a:p>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CAFOD partner, the Sisters of the Sacred Hearts of Jesus and Mary, supports the school where Dennis is learning how to manage an orchard:</a:t>
            </a:r>
          </a:p>
          <a:p>
            <a:r>
              <a:rPr lang="en-GB" i="1" dirty="0">
                <a:solidFill>
                  <a:schemeClr val="bg1"/>
                </a:solidFill>
                <a:latin typeface="Verdana" panose="020B0604030504040204" pitchFamily="34" charset="0"/>
                <a:ea typeface="Verdana" panose="020B0604030504040204" pitchFamily="34" charset="0"/>
                <a:cs typeface="Verdana" panose="020B0604030504040204" pitchFamily="34" charset="0"/>
              </a:rPr>
              <a:t>“I have planted bananas and oranges at home because of the orchard here. These are for selling and eating. I really love seeing things growing and caring for things.”</a:t>
            </a:r>
          </a:p>
          <a:p>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a:extLst>
              <a:ext uri="{FF2B5EF4-FFF2-40B4-BE49-F238E27FC236}">
                <a16:creationId xmlns:a16="http://schemas.microsoft.com/office/drawing/2014/main" id="{234669BA-B26F-4B6C-8EF3-5E803FF76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98" y="-313437"/>
            <a:ext cx="2172003" cy="1448002"/>
          </a:xfrm>
          <a:prstGeom prst="rect">
            <a:avLst/>
          </a:prstGeom>
        </p:spPr>
      </p:pic>
      <p:sp>
        <p:nvSpPr>
          <p:cNvPr id="8" name="Oval 7">
            <a:extLst>
              <a:ext uri="{FF2B5EF4-FFF2-40B4-BE49-F238E27FC236}">
                <a16:creationId xmlns:a16="http://schemas.microsoft.com/office/drawing/2014/main" id="{F98144DF-51A0-4889-97B1-24F753D70333}"/>
              </a:ext>
            </a:extLst>
          </p:cNvPr>
          <p:cNvSpPr/>
          <p:nvPr/>
        </p:nvSpPr>
        <p:spPr>
          <a:xfrm>
            <a:off x="6316980" y="580109"/>
            <a:ext cx="4787900" cy="480370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2" name="TextBox 1">
            <a:extLst>
              <a:ext uri="{FF2B5EF4-FFF2-40B4-BE49-F238E27FC236}">
                <a16:creationId xmlns:a16="http://schemas.microsoft.com/office/drawing/2014/main" id="{4DB049E9-D20C-4790-B5F7-FBC755EF48F5}"/>
              </a:ext>
            </a:extLst>
          </p:cNvPr>
          <p:cNvSpPr txBox="1"/>
          <p:nvPr/>
        </p:nvSpPr>
        <p:spPr>
          <a:xfrm>
            <a:off x="7924800" y="5507032"/>
            <a:ext cx="3644900" cy="1077218"/>
          </a:xfrm>
          <a:prstGeom prst="rect">
            <a:avLst/>
          </a:prstGeom>
          <a:noFill/>
        </p:spPr>
        <p:txBody>
          <a:bodyPr wrap="square" rtlCol="0">
            <a:spAutoFit/>
          </a:bodyPr>
          <a:lstStyle/>
          <a:p>
            <a:r>
              <a:rPr lang="en-GB" sz="3200" dirty="0">
                <a:latin typeface="Dancer Pro Black" panose="02000505060000020003" pitchFamily="50" charset="0"/>
              </a:rPr>
              <a:t>Dennis, 17 years</a:t>
            </a:r>
          </a:p>
          <a:p>
            <a:r>
              <a:rPr lang="en-GB" sz="3200" dirty="0">
                <a:latin typeface="Dancer Pro Black" panose="02000505060000020003" pitchFamily="50" charset="0"/>
              </a:rPr>
              <a:t>Zambia</a:t>
            </a:r>
          </a:p>
        </p:txBody>
      </p:sp>
      <p:sp>
        <p:nvSpPr>
          <p:cNvPr id="9" name="Oval 8">
            <a:extLst>
              <a:ext uri="{FF2B5EF4-FFF2-40B4-BE49-F238E27FC236}">
                <a16:creationId xmlns:a16="http://schemas.microsoft.com/office/drawing/2014/main" id="{512C500E-D8ED-41B6-90DE-2DF87DC53AB1}"/>
              </a:ext>
            </a:extLst>
          </p:cNvPr>
          <p:cNvSpPr>
            <a:spLocks noChangeAspect="1"/>
          </p:cNvSpPr>
          <p:nvPr/>
        </p:nvSpPr>
        <p:spPr>
          <a:xfrm>
            <a:off x="5019042" y="3013565"/>
            <a:ext cx="3022102" cy="3032076"/>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10" name="Rectangle 9">
            <a:extLst>
              <a:ext uri="{FF2B5EF4-FFF2-40B4-BE49-F238E27FC236}">
                <a16:creationId xmlns:a16="http://schemas.microsoft.com/office/drawing/2014/main" id="{6EDB7EB6-C3ED-43D4-A581-351486C4A870}"/>
              </a:ext>
            </a:extLst>
          </p:cNvPr>
          <p:cNvSpPr/>
          <p:nvPr/>
        </p:nvSpPr>
        <p:spPr>
          <a:xfrm>
            <a:off x="2374901" y="92010"/>
            <a:ext cx="2951664" cy="784830"/>
          </a:xfrm>
          <a:prstGeom prst="rect">
            <a:avLst/>
          </a:prstGeom>
        </p:spPr>
        <p:txBody>
          <a:bodyPr wrap="square">
            <a:spAutoFit/>
          </a:bodyPr>
          <a:lstStyle/>
          <a:p>
            <a:pPr>
              <a:lnSpc>
                <a:spcPts val="1800"/>
              </a:lnSpc>
            </a:pPr>
            <a:r>
              <a:rPr lang="en-GB" sz="1500" i="1" dirty="0">
                <a:solidFill>
                  <a:schemeClr val="bg1"/>
                </a:solidFill>
                <a:latin typeface="Verdana" panose="020B0604030504040204" pitchFamily="34" charset="0"/>
                <a:ea typeface="Verdana" panose="020B0604030504040204" pitchFamily="34" charset="0"/>
                <a:cs typeface="Verdana" panose="020B0604030504040204" pitchFamily="34" charset="0"/>
              </a:rPr>
              <a:t>CAFOD works with poor communities in more than 40 countries to end poverty.</a:t>
            </a:r>
            <a:endParaRPr lang="en-US" sz="1500" i="1" dirty="0"/>
          </a:p>
        </p:txBody>
      </p:sp>
    </p:spTree>
    <p:extLst>
      <p:ext uri="{BB962C8B-B14F-4D97-AF65-F5344CB8AC3E}">
        <p14:creationId xmlns:p14="http://schemas.microsoft.com/office/powerpoint/2010/main" val="19644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62395A8-7B88-4F4C-9948-C125D5D5FACB}"/>
              </a:ext>
            </a:extLst>
          </p:cNvPr>
          <p:cNvSpPr txBox="1"/>
          <p:nvPr/>
        </p:nvSpPr>
        <p:spPr>
          <a:xfrm>
            <a:off x="0" y="0"/>
            <a:ext cx="5288465" cy="6858000"/>
          </a:xfrm>
          <a:prstGeom prst="rect">
            <a:avLst/>
          </a:prstGeom>
          <a:solidFill>
            <a:srgbClr val="00B09A"/>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53C80ABD-4F94-439D-AF9E-DD64FB13B401}"/>
              </a:ext>
            </a:extLst>
          </p:cNvPr>
          <p:cNvSpPr txBox="1"/>
          <p:nvPr/>
        </p:nvSpPr>
        <p:spPr>
          <a:xfrm>
            <a:off x="228600" y="1125057"/>
            <a:ext cx="4938486" cy="5632311"/>
          </a:xfrm>
          <a:prstGeom prst="rect">
            <a:avLst/>
          </a:prstGeom>
          <a:noFill/>
        </p:spPr>
        <p:txBody>
          <a:bodyPr wrap="square" rtlCol="0">
            <a:spAutoFit/>
          </a:bodyPr>
          <a:lstStyle/>
          <a:p>
            <a:r>
              <a:rPr lang="en-GB" b="1" dirty="0">
                <a:solidFill>
                  <a:schemeClr val="bg1"/>
                </a:solidFill>
                <a:latin typeface="Verdana" panose="020B0604030504040204" pitchFamily="34" charset="0"/>
                <a:ea typeface="Verdana" panose="020B0604030504040204" pitchFamily="34" charset="0"/>
                <a:cs typeface="Verdana" panose="020B0604030504040204" pitchFamily="34" charset="0"/>
              </a:rPr>
              <a:t>Dany</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lives in Lima, Peru. She believes teenagers have a lot to contribute to their communities.</a:t>
            </a:r>
          </a:p>
          <a:p>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i="1" dirty="0">
                <a:solidFill>
                  <a:schemeClr val="bg1"/>
                </a:solidFill>
                <a:latin typeface="Verdana" panose="020B0604030504040204" pitchFamily="34" charset="0"/>
                <a:ea typeface="Verdana" panose="020B0604030504040204" pitchFamily="34" charset="0"/>
                <a:cs typeface="Verdana" panose="020B0604030504040204" pitchFamily="34" charset="0"/>
              </a:rPr>
              <a:t>“Our opinion is very important, as are our rights. And we are willing to be involved in things.”</a:t>
            </a:r>
          </a:p>
          <a:p>
            <a:endParaRPr lang="en-GB"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Dany is on her school council. She also volunteers at a Saturday Reading Club, set up by CAFOD partner,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Warmi</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dirty="0" err="1">
                <a:solidFill>
                  <a:schemeClr val="bg1"/>
                </a:solidFill>
                <a:latin typeface="Verdana" panose="020B0604030504040204" pitchFamily="34" charset="0"/>
                <a:ea typeface="Verdana" panose="020B0604030504040204" pitchFamily="34" charset="0"/>
                <a:cs typeface="Verdana" panose="020B0604030504040204" pitchFamily="34" charset="0"/>
              </a:rPr>
              <a:t>Huasi</a:t>
            </a:r>
            <a:r>
              <a:rPr lang="en-GB" dirty="0">
                <a:solidFill>
                  <a:schemeClr val="bg1"/>
                </a:solidFill>
                <a:latin typeface="Verdana" panose="020B0604030504040204" pitchFamily="34" charset="0"/>
                <a:ea typeface="Verdana" panose="020B0604030504040204" pitchFamily="34" charset="0"/>
                <a:cs typeface="Verdana" panose="020B0604030504040204" pitchFamily="34" charset="0"/>
              </a:rPr>
              <a:t>, and run by local teenagers. They work hard to ensure it is a welcoming, safe and happy place for younger children. Dany often puts on puppet shows for the children.</a:t>
            </a:r>
          </a:p>
          <a:p>
            <a:endParaRPr lang="en-GB"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i="1" dirty="0">
                <a:solidFill>
                  <a:schemeClr val="bg1"/>
                </a:solidFill>
                <a:latin typeface="Verdana" panose="020B0604030504040204" pitchFamily="34" charset="0"/>
                <a:ea typeface="Verdana" panose="020B0604030504040204" pitchFamily="34" charset="0"/>
                <a:cs typeface="Verdana" panose="020B0604030504040204" pitchFamily="34" charset="0"/>
              </a:rPr>
              <a:t>She says: "Don't be afraid. Get involved. Yes, we can make mistakes, but let's work for the good of everyone."</a:t>
            </a:r>
          </a:p>
        </p:txBody>
      </p:sp>
      <p:pic>
        <p:nvPicPr>
          <p:cNvPr id="14" name="Picture 13">
            <a:extLst>
              <a:ext uri="{FF2B5EF4-FFF2-40B4-BE49-F238E27FC236}">
                <a16:creationId xmlns:a16="http://schemas.microsoft.com/office/drawing/2014/main" id="{234669BA-B26F-4B6C-8EF3-5E803FF76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98" y="-313437"/>
            <a:ext cx="2172003" cy="1448002"/>
          </a:xfrm>
          <a:prstGeom prst="rect">
            <a:avLst/>
          </a:prstGeom>
        </p:spPr>
      </p:pic>
      <p:sp>
        <p:nvSpPr>
          <p:cNvPr id="8" name="Oval 7">
            <a:extLst>
              <a:ext uri="{FF2B5EF4-FFF2-40B4-BE49-F238E27FC236}">
                <a16:creationId xmlns:a16="http://schemas.microsoft.com/office/drawing/2014/main" id="{F98144DF-51A0-4889-97B1-24F753D70333}"/>
              </a:ext>
            </a:extLst>
          </p:cNvPr>
          <p:cNvSpPr/>
          <p:nvPr/>
        </p:nvSpPr>
        <p:spPr>
          <a:xfrm>
            <a:off x="6316980" y="580109"/>
            <a:ext cx="4787900" cy="480370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2" name="TextBox 1">
            <a:extLst>
              <a:ext uri="{FF2B5EF4-FFF2-40B4-BE49-F238E27FC236}">
                <a16:creationId xmlns:a16="http://schemas.microsoft.com/office/drawing/2014/main" id="{4DB049E9-D20C-4790-B5F7-FBC755EF48F5}"/>
              </a:ext>
            </a:extLst>
          </p:cNvPr>
          <p:cNvSpPr txBox="1"/>
          <p:nvPr/>
        </p:nvSpPr>
        <p:spPr>
          <a:xfrm>
            <a:off x="7848600" y="5507032"/>
            <a:ext cx="3644900" cy="1077218"/>
          </a:xfrm>
          <a:prstGeom prst="rect">
            <a:avLst/>
          </a:prstGeom>
          <a:noFill/>
        </p:spPr>
        <p:txBody>
          <a:bodyPr wrap="square" rtlCol="0">
            <a:spAutoFit/>
          </a:bodyPr>
          <a:lstStyle/>
          <a:p>
            <a:r>
              <a:rPr lang="en-GB" sz="3200" dirty="0">
                <a:latin typeface="Dancer Pro Black" panose="02000505060000020003" pitchFamily="50" charset="0"/>
              </a:rPr>
              <a:t>Dany, 14 years</a:t>
            </a:r>
          </a:p>
          <a:p>
            <a:r>
              <a:rPr lang="en-GB" sz="3200" dirty="0">
                <a:latin typeface="Dancer Pro Black" panose="02000505060000020003" pitchFamily="50" charset="0"/>
              </a:rPr>
              <a:t>Peru</a:t>
            </a:r>
          </a:p>
        </p:txBody>
      </p:sp>
      <p:sp>
        <p:nvSpPr>
          <p:cNvPr id="9" name="Oval 8">
            <a:extLst>
              <a:ext uri="{FF2B5EF4-FFF2-40B4-BE49-F238E27FC236}">
                <a16:creationId xmlns:a16="http://schemas.microsoft.com/office/drawing/2014/main" id="{512C500E-D8ED-41B6-90DE-2DF87DC53AB1}"/>
              </a:ext>
            </a:extLst>
          </p:cNvPr>
          <p:cNvSpPr>
            <a:spLocks noChangeAspect="1"/>
          </p:cNvSpPr>
          <p:nvPr/>
        </p:nvSpPr>
        <p:spPr>
          <a:xfrm>
            <a:off x="5019042" y="3013565"/>
            <a:ext cx="3022102" cy="3032076"/>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solidFill>
              <a:srgbClr val="FF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0" dirty="0"/>
          </a:p>
        </p:txBody>
      </p:sp>
      <p:sp>
        <p:nvSpPr>
          <p:cNvPr id="10" name="Rectangle 9">
            <a:extLst>
              <a:ext uri="{FF2B5EF4-FFF2-40B4-BE49-F238E27FC236}">
                <a16:creationId xmlns:a16="http://schemas.microsoft.com/office/drawing/2014/main" id="{5B1DD7FA-99C0-4FBD-B26F-D5D27FD3C004}"/>
              </a:ext>
            </a:extLst>
          </p:cNvPr>
          <p:cNvSpPr/>
          <p:nvPr/>
        </p:nvSpPr>
        <p:spPr>
          <a:xfrm>
            <a:off x="2374901" y="92010"/>
            <a:ext cx="2951664" cy="784830"/>
          </a:xfrm>
          <a:prstGeom prst="rect">
            <a:avLst/>
          </a:prstGeom>
        </p:spPr>
        <p:txBody>
          <a:bodyPr wrap="square">
            <a:spAutoFit/>
          </a:bodyPr>
          <a:lstStyle/>
          <a:p>
            <a:pPr>
              <a:lnSpc>
                <a:spcPts val="1800"/>
              </a:lnSpc>
            </a:pPr>
            <a:r>
              <a:rPr lang="en-GB" sz="1500" i="1" dirty="0">
                <a:solidFill>
                  <a:schemeClr val="bg1"/>
                </a:solidFill>
                <a:latin typeface="Verdana" panose="020B0604030504040204" pitchFamily="34" charset="0"/>
                <a:ea typeface="Verdana" panose="020B0604030504040204" pitchFamily="34" charset="0"/>
                <a:cs typeface="Verdana" panose="020B0604030504040204" pitchFamily="34" charset="0"/>
              </a:rPr>
              <a:t>CAFOD works with poor communities in more than 40 countries to end poverty.</a:t>
            </a:r>
            <a:endParaRPr lang="en-US" sz="1500" i="1" dirty="0"/>
          </a:p>
        </p:txBody>
      </p:sp>
    </p:spTree>
    <p:extLst>
      <p:ext uri="{BB962C8B-B14F-4D97-AF65-F5344CB8AC3E}">
        <p14:creationId xmlns:p14="http://schemas.microsoft.com/office/powerpoint/2010/main" val="1590988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tivity xmlns="236a9a4b-a03c-46ba-8ec6-624c184acbc6">Prayer and Worship</Activity>
    <_dlc_DocId xmlns="04672002-f21f-4240-adfb-f0b653fb6fb5">SZUU6KYVHK2A-2146017777-4070</_dlc_DocId>
    <_dlc_DocIdUrl xmlns="04672002-f21f-4240-adfb-f0b653fb6fb5">
      <Url>https://cafod365.sharepoint.com/sites/int/Education/_layouts/15/DocIdRedir.aspx?ID=SZUU6KYVHK2A-2146017777-4070</Url>
      <Description>SZUU6KYVHK2A-2146017777-4070</Description>
    </_dlc_DocIdUrl>
    <Audience xmlns="236a9a4b-a03c-46ba-8ec6-624c184acbc6">Primary</Audienc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639" ma:contentTypeDescription="Create a new document." ma:contentTypeScope="" ma:versionID="ceba3c3ed7b743479bd9755798007bbf">
  <xsd:schema xmlns:xsd="http://www.w3.org/2001/XMLSchema" xmlns:xs="http://www.w3.org/2001/XMLSchema" xmlns:p="http://schemas.microsoft.com/office/2006/metadata/properties" xmlns:ns2="04672002-f21f-4240-adfb-f0b653fb6fb5" xmlns:ns3="236a9a4b-a03c-46ba-8ec6-624c184acbc6" xmlns:ns4="http://schemas.microsoft.com/sharepoint/v3/fields" targetNamespace="http://schemas.microsoft.com/office/2006/metadata/properties" ma:root="true" ma:fieldsID="8dfafdc501ca119bb299ef573ad7cac7" ns2:_="" ns3:_="" ns4:_="">
    <xsd:import namespace="04672002-f21f-4240-adfb-f0b653fb6fb5"/>
    <xsd:import namespace="236a9a4b-a03c-46ba-8ec6-624c184acbc6"/>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3424784-3341-45C7-BC87-955E12DD8CD1}">
  <ds:schemaRefs>
    <ds:schemaRef ds:uri="http://schemas.microsoft.com/sharepoint/v3/contenttype/forms"/>
  </ds:schemaRefs>
</ds:datastoreItem>
</file>

<file path=customXml/itemProps2.xml><?xml version="1.0" encoding="utf-8"?>
<ds:datastoreItem xmlns:ds="http://schemas.openxmlformats.org/officeDocument/2006/customXml" ds:itemID="{75405708-A760-49A3-B5A5-C8DB33833D80}">
  <ds:schemaRefs>
    <ds:schemaRef ds:uri="http://schemas.microsoft.com/office/2006/metadata/properties"/>
    <ds:schemaRef ds:uri="http://purl.org/dc/elements/1.1/"/>
    <ds:schemaRef ds:uri="http://www.w3.org/XML/1998/namespace"/>
    <ds:schemaRef ds:uri="http://purl.org/dc/terms/"/>
    <ds:schemaRef ds:uri="http://schemas.microsoft.com/sharepoint/v3/field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236a9a4b-a03c-46ba-8ec6-624c184acbc6"/>
    <ds:schemaRef ds:uri="04672002-f21f-4240-adfb-f0b653fb6fb5"/>
  </ds:schemaRefs>
</ds:datastoreItem>
</file>

<file path=customXml/itemProps3.xml><?xml version="1.0" encoding="utf-8"?>
<ds:datastoreItem xmlns:ds="http://schemas.openxmlformats.org/officeDocument/2006/customXml" ds:itemID="{331C3E01-2EDE-4BC3-84CD-4E8E56A75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29A1EF3-22C9-4625-A6A2-69C5A15FFE7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1182</TotalTime>
  <Words>1384</Words>
  <Application>Microsoft Office PowerPoint</Application>
  <PresentationFormat>Widescreen</PresentationFormat>
  <Paragraphs>120</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Dancer Pro Black</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CAFOD stories</dc:title>
  <dc:creator>Gemma Salter</dc:creator>
  <cp:lastModifiedBy>Kathleen O'Brien</cp:lastModifiedBy>
  <cp:revision>50</cp:revision>
  <cp:lastPrinted>2018-07-03T07:24:54Z</cp:lastPrinted>
  <dcterms:created xsi:type="dcterms:W3CDTF">2018-04-06T16:00:24Z</dcterms:created>
  <dcterms:modified xsi:type="dcterms:W3CDTF">2018-07-09T11:08:31Z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ae924535-cde3-4b36-8e25-67f482f28316</vt:lpwstr>
  </property>
</Properties>
</file>