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18"/>
  </p:notesMasterIdLst>
  <p:sldIdLst>
    <p:sldId id="271" r:id="rId7"/>
    <p:sldId id="272" r:id="rId8"/>
    <p:sldId id="257" r:id="rId9"/>
    <p:sldId id="260" r:id="rId10"/>
    <p:sldId id="258" r:id="rId11"/>
    <p:sldId id="261" r:id="rId12"/>
    <p:sldId id="262" r:id="rId13"/>
    <p:sldId id="263" r:id="rId14"/>
    <p:sldId id="268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6E4"/>
    <a:srgbClr val="E15A00"/>
    <a:srgbClr val="8FD400"/>
    <a:srgbClr val="E70033"/>
    <a:srgbClr val="5B44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33" autoAdjust="0"/>
    <p:restoredTop sz="87337" autoAdjust="0"/>
  </p:normalViewPr>
  <p:slideViewPr>
    <p:cSldViewPr>
      <p:cViewPr>
        <p:scale>
          <a:sx n="66" d="100"/>
          <a:sy n="66" d="100"/>
        </p:scale>
        <p:origin x="-35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BD1B51-2C09-4EE7-9CD8-DDE59ECF673B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162640-E763-49B1-B38A-45B1A06D06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Marie-Doriane Uwituze, 8 yrs, daughter of Liberate Muhagihana. Liberate is a mother of 3, looks after 4 orphans and works as a counsellor for AVEGA. AVEGA provides a forum for genocide widows to share their experiences, offer mutual support and find solutions to their problems.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D3E78-13A8-4C52-B8E0-EEBB599E4CD5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(Facing LtoR) Liberate Muhagihana, mother of 3 and looks after 4 orphans: Marie-Doriane Uwituze, 8; Marie-Claire Umuhoza, 13 and Marie Louise Uwamahoro, 10.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128C22-155E-4B3D-8F48-0E146E4968B0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Liberate Muhagihana, mother of 3, looks after 4 orphans and grows own crops. She lost a husband and son during the genocide. Liberate has received counselling and now works as a counsellor for AVEGA. AVEGA provides a forum for genocide widows to share their experiences, offer mutual support and find solutions to their problems.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ABE260-791F-4EDC-ADF9-7524D994F85D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0102D-FB19-4F47-9E19-EF0A55CB4FB4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Marie-Claire Umuhoza, 13, daughter of Liberate Muhagihana. She loves school. </a:t>
            </a:r>
            <a:r>
              <a:rPr lang="en-US" smtClean="0">
                <a:ea typeface="Verdana" pitchFamily="34" charset="0"/>
                <a:cs typeface="Verdana" pitchFamily="34" charset="0"/>
              </a:rPr>
              <a:t>Her favourite subjects are English, French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Verdana" pitchFamily="34" charset="0"/>
                <a:cs typeface="Verdana" pitchFamily="34" charset="0"/>
              </a:rPr>
              <a:t>and Maths. 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DDBB9C-B3BE-45F9-9F10-38D906CF7827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Marie Louise Uwamahoro, 10 yrs, daughter and youngest child of Liberate Muhagihana playing clapping game.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445F62-4A16-4876-9015-D01CA18FCE03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2E29F-DD9A-4D5A-8DE3-434001B48D1D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Marie-Doriane Uwituze, 8 yrs, daughter and youngest child of Liberate Muhagihana playing clapping game.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326AE-4E41-4798-B952-5B299B0BBEC8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1D2A3-C9C0-4297-B8DB-A340B6988DC9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28D4B-428D-4917-81BF-19D90E241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itle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54"/>
            <a:ext cx="9144000" cy="6848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777B-AFF6-4C20-BFA9-5A393642B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D0763-45AB-4138-89C2-D68358B5A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20F9-52F2-405A-A2C6-1EA75C6DD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98A5-F07C-41D6-BCF8-56F8394944E5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EDAF-7D1F-421B-8FAE-950627986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7FD5-28F7-4D10-B90C-050ACE3B1181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B529-0641-4747-B5F7-9BA56C70D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4AE1-AE67-4FA3-8204-0147D6F84261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E533-0145-42A8-9F74-5100C5A01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6CE6-DD87-44BB-9C3F-10513B1FBF8F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E9F5-D286-407C-A4C9-698AF253D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E9AA-6F44-4F3A-9E37-ED357B043D42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822E-E6A7-4685-B3AD-5A19BEFF2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AB5A-6347-4D4B-B373-C37C758CF76C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D9B4-ED5D-4799-B5FF-724F93BCC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F0D-012D-42B2-B036-929B5DDFBABB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183F-CFAD-497C-B667-05DC0A8B8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C96A-50CB-4EC1-9916-1809943B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57DB-8D3C-4FC2-A336-05A7E9DA1B6A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E13E-DD0A-415C-AB8D-57E1980D6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8FE5-5DEF-469B-95FE-B3A664851A39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70EE-B873-458F-9D05-0814EBB74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F529-12D0-4E2F-8103-EE991BB5EE46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E7F6-AE01-45A5-BAE1-17A14D310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9B8E-065D-4BFD-8A13-E2F0DFE41725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3D94-F393-43A0-B3E7-72AA3B0BD5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92725" y="1484313"/>
            <a:ext cx="3095625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27088" y="1484313"/>
            <a:ext cx="3168650" cy="439261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A2B8-D7E5-4086-AE78-82C44CCED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0F1AA-047A-4324-954A-47ADF300F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400B-F692-4DCC-AF19-58AE1A78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4968-4ADC-4651-88BB-001A894BE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0328-D95D-4FB6-9FA5-B406515FF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1B45-74B3-49D0-92DE-DDD626FEA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E8C3D2-45C6-4B36-855D-2F1F33AF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book-no-lines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94026" y="289114"/>
            <a:ext cx="8748464" cy="6298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36" r:id="rId2"/>
    <p:sldLayoutId id="2147483737" r:id="rId3"/>
    <p:sldLayoutId id="2147483738" r:id="rId4"/>
    <p:sldLayoutId id="214748375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2BC39-55E8-4475-920D-29936AE02550}" type="datetimeFigureOut">
              <a:rPr lang="en-GB"/>
              <a:pPr>
                <a:defRPr/>
              </a:pPr>
              <a:t>29/02/2012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DD0105-9570-456D-BC0F-54E371285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ids-in-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60574"/>
            <a:ext cx="2898496" cy="2397426"/>
          </a:xfrm>
          <a:prstGeom prst="rect">
            <a:avLst/>
          </a:prstGeom>
        </p:spPr>
      </p:pic>
      <p:pic>
        <p:nvPicPr>
          <p:cNvPr id="7" name="Picture 6" descr="shooting-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692696"/>
            <a:ext cx="2383374" cy="1674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328" y="644165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Year 1  Neighbours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363" y="1341438"/>
            <a:ext cx="3609975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I </a:t>
            </a:r>
            <a:r>
              <a:rPr lang="en-US" sz="2400" b="1" smtClean="0">
                <a:solidFill>
                  <a:srgbClr val="E70033"/>
                </a:solidFill>
              </a:rPr>
              <a:t>hope</a:t>
            </a:r>
            <a:r>
              <a:rPr lang="en-US" sz="2400" smtClean="0"/>
              <a:t> you </a:t>
            </a:r>
            <a:r>
              <a:rPr lang="en-US" sz="2400" b="1" smtClean="0">
                <a:solidFill>
                  <a:srgbClr val="34B6E4"/>
                </a:solidFill>
              </a:rPr>
              <a:t>enjoyed</a:t>
            </a:r>
            <a:r>
              <a:rPr lang="en-US" sz="2400" smtClean="0"/>
              <a:t> reading my </a:t>
            </a:r>
            <a:r>
              <a:rPr lang="en-US" sz="2400" b="1" smtClean="0">
                <a:solidFill>
                  <a:srgbClr val="E15A00"/>
                </a:solidFill>
              </a:rPr>
              <a:t>story</a:t>
            </a:r>
            <a:r>
              <a:rPr lang="en-US" sz="2400" smtClean="0"/>
              <a:t>.</a:t>
            </a:r>
          </a:p>
          <a:p>
            <a:pPr algn="ctr" eaLnBrk="1" hangingPunct="1">
              <a:buFontTx/>
              <a:buNone/>
            </a:pP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We live </a:t>
            </a:r>
            <a:r>
              <a:rPr lang="en-US" sz="2400" b="1" smtClean="0">
                <a:solidFill>
                  <a:srgbClr val="E15A00"/>
                </a:solidFill>
              </a:rPr>
              <a:t>far </a:t>
            </a:r>
            <a:br>
              <a:rPr lang="en-US" sz="2400" b="1" smtClean="0">
                <a:solidFill>
                  <a:srgbClr val="E15A00"/>
                </a:solidFill>
              </a:rPr>
            </a:br>
            <a:r>
              <a:rPr lang="en-US" sz="2400" b="1" smtClean="0">
                <a:solidFill>
                  <a:srgbClr val="E15A00"/>
                </a:solidFill>
              </a:rPr>
              <a:t>apart</a:t>
            </a:r>
            <a:r>
              <a:rPr lang="en-US" sz="2400" smtClean="0"/>
              <a:t> but we </a:t>
            </a:r>
            <a:br>
              <a:rPr lang="en-US" sz="2400" smtClean="0"/>
            </a:br>
            <a:r>
              <a:rPr lang="en-US" sz="2400" smtClean="0"/>
              <a:t>are </a:t>
            </a:r>
            <a:r>
              <a:rPr lang="en-US" sz="2400" b="1" smtClean="0">
                <a:solidFill>
                  <a:srgbClr val="E70033"/>
                </a:solidFill>
              </a:rPr>
              <a:t>neighbours</a:t>
            </a:r>
            <a:r>
              <a:rPr lang="en-US" sz="2400" smtClean="0"/>
              <a:t>. </a:t>
            </a:r>
            <a:br>
              <a:rPr lang="en-US" sz="2400" smtClean="0"/>
            </a:b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We all </a:t>
            </a:r>
            <a:r>
              <a:rPr lang="en-US" sz="2400" b="1" smtClean="0">
                <a:solidFill>
                  <a:srgbClr val="E70033"/>
                </a:solidFill>
              </a:rPr>
              <a:t>belong</a:t>
            </a:r>
            <a:r>
              <a:rPr lang="en-US" sz="2400" smtClean="0"/>
              <a:t> to </a:t>
            </a:r>
            <a:br>
              <a:rPr lang="en-US" sz="2400" smtClean="0"/>
            </a:br>
            <a:r>
              <a:rPr lang="en-US" sz="2400" b="1" smtClean="0">
                <a:solidFill>
                  <a:srgbClr val="34B6E4"/>
                </a:solidFill>
              </a:rPr>
              <a:t>one world </a:t>
            </a:r>
            <a:r>
              <a:rPr lang="en-US" sz="2400" smtClean="0"/>
              <a:t>and </a:t>
            </a:r>
            <a:br>
              <a:rPr lang="en-US" sz="2400" smtClean="0"/>
            </a:br>
            <a:r>
              <a:rPr lang="en-US" sz="2400" b="1" smtClean="0">
                <a:solidFill>
                  <a:srgbClr val="8FD400"/>
                </a:solidFill>
              </a:rPr>
              <a:t>one family</a:t>
            </a:r>
            <a:r>
              <a:rPr lang="en-US" sz="2400" smtClean="0"/>
              <a:t>. 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 rot="120000">
            <a:off x="574675" y="1538288"/>
            <a:ext cx="3457575" cy="2419350"/>
            <a:chOff x="654993" y="1537742"/>
            <a:chExt cx="3456384" cy="2419697"/>
          </a:xfrm>
        </p:grpSpPr>
        <p:pic>
          <p:nvPicPr>
            <p:cNvPr id="13316" name="Picture 11" descr="C:\Users\jbarrett\AppData\Local\Microsoft\Windows\Temporary Internet Files\Content.IE5\9U76C9JW\25047[2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213" y="1557338"/>
              <a:ext cx="3382962" cy="230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b="63651"/>
            <a:stretch>
              <a:fillRect/>
            </a:stretch>
          </p:blipFill>
          <p:spPr bwMode="auto">
            <a:xfrm>
              <a:off x="654993" y="1537742"/>
              <a:ext cx="3456384" cy="241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little-girl-and-wor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36233"/>
            <a:ext cx="2087895" cy="262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59538" y="908050"/>
            <a:ext cx="1841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268413"/>
            <a:ext cx="240188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page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itle p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108"/>
            <a:ext cx="9144000" cy="6848892"/>
          </a:xfrm>
          <a:prstGeom prst="rect">
            <a:avLst/>
          </a:prstGeom>
        </p:spPr>
      </p:pic>
      <p:pic>
        <p:nvPicPr>
          <p:cNvPr id="14342" name="Picture 1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319837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99792" y="4437112"/>
            <a:ext cx="3609975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b="1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sz="1100" dirty="0" smtClean="0"/>
          </a:p>
          <a:p>
            <a:pPr algn="ctr" eaLnBrk="1" hangingPunct="1">
              <a:buFontTx/>
              <a:buNone/>
            </a:pPr>
            <a:r>
              <a:rPr lang="en-US" sz="1100" dirty="0" smtClean="0"/>
              <a:t>Photographs by: </a:t>
            </a:r>
            <a:r>
              <a:rPr lang="en-GB" sz="1100" dirty="0" smtClean="0"/>
              <a:t>Annie </a:t>
            </a:r>
            <a:r>
              <a:rPr lang="en-GB" sz="1100" dirty="0" err="1" smtClean="0"/>
              <a:t>Bungeroth</a:t>
            </a:r>
            <a:endParaRPr lang="en-GB" sz="1100" dirty="0" smtClean="0"/>
          </a:p>
          <a:p>
            <a:pPr algn="ctr" eaLnBrk="1" hangingPunct="1">
              <a:buFontTx/>
              <a:buNone/>
            </a:pPr>
            <a:r>
              <a:rPr lang="en-GB" sz="1100" dirty="0" smtClean="0"/>
              <a:t>Illustrations: Per </a:t>
            </a:r>
            <a:r>
              <a:rPr lang="en-GB" sz="1100" dirty="0" err="1" smtClean="0"/>
              <a:t>Karlen</a:t>
            </a:r>
            <a:endParaRPr lang="en-GB" sz="1100" dirty="0" smtClean="0"/>
          </a:p>
          <a:p>
            <a:pPr algn="ctr" eaLnBrk="1" hangingPunct="1">
              <a:buFontTx/>
              <a:buNone/>
            </a:pPr>
            <a:r>
              <a:rPr lang="en-GB" sz="1800" dirty="0" smtClean="0"/>
              <a:t> </a:t>
            </a:r>
            <a:endParaRPr lang="en-US" sz="1800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1" name="Picture 10" descr="kids-in-circ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05064"/>
            <a:ext cx="2898496" cy="2397426"/>
          </a:xfrm>
          <a:prstGeom prst="rect">
            <a:avLst/>
          </a:prstGeom>
        </p:spPr>
      </p:pic>
      <p:pic>
        <p:nvPicPr>
          <p:cNvPr id="12" name="Picture 11" descr="shooting-sta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0"/>
            <a:ext cx="2383374" cy="167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1772816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Hi!</a:t>
            </a:r>
          </a:p>
          <a:p>
            <a:pPr algn="ctr"/>
            <a:endParaRPr lang="en-GB" sz="2400" b="1" dirty="0" smtClean="0">
              <a:latin typeface="+mn-lt"/>
            </a:endParaRPr>
          </a:p>
          <a:p>
            <a:pPr algn="ctr"/>
            <a:r>
              <a:rPr lang="en-GB" sz="2400" dirty="0" smtClean="0">
                <a:latin typeface="+mn-lt"/>
              </a:rPr>
              <a:t>My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name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is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Marie-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Doriane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algn="ctr"/>
            <a:endParaRPr lang="en-GB" sz="2400" b="1" dirty="0" smtClean="0">
              <a:latin typeface="+mn-lt"/>
            </a:endParaRPr>
          </a:p>
          <a:p>
            <a:pPr algn="ctr"/>
            <a:r>
              <a:rPr lang="en-GB" sz="2400" dirty="0" smtClean="0">
                <a:latin typeface="+mn-lt"/>
              </a:rPr>
              <a:t>I am your </a:t>
            </a:r>
            <a:r>
              <a:rPr lang="en-GB" sz="2400" b="1" dirty="0" smtClean="0">
                <a:solidFill>
                  <a:srgbClr val="34B6E4"/>
                </a:solidFill>
                <a:latin typeface="+mn-lt"/>
              </a:rPr>
              <a:t>neighbour</a:t>
            </a:r>
            <a:r>
              <a:rPr lang="en-GB" sz="2400" b="1" dirty="0" smtClean="0">
                <a:latin typeface="+mn-lt"/>
              </a:rPr>
              <a:t>.</a:t>
            </a:r>
            <a:endParaRPr lang="en-GB" sz="2400" b="1" dirty="0">
              <a:latin typeface="+mn-lt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 rot="-120000">
            <a:off x="467544" y="908720"/>
            <a:ext cx="3698875" cy="5040312"/>
            <a:chOff x="617828" y="1230489"/>
            <a:chExt cx="3699161" cy="5040132"/>
          </a:xfrm>
        </p:grpSpPr>
        <p:pic>
          <p:nvPicPr>
            <p:cNvPr id="8" name="Picture 12" descr="C:\Users\jbarrett\AppData\Local\Microsoft\Windows\Temporary Internet Files\Content.IE5\OL7ZVQ6G\25016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20000">
              <a:off x="811964" y="1452852"/>
              <a:ext cx="3299635" cy="478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border black.png"/>
            <p:cNvPicPr>
              <a:picLocks noChangeAspect="1"/>
            </p:cNvPicPr>
            <p:nvPr/>
          </p:nvPicPr>
          <p:blipFill>
            <a:blip r:embed="rId3" cstate="print"/>
            <a:srcRect t="43050"/>
            <a:stretch>
              <a:fillRect/>
            </a:stretch>
          </p:blipFill>
          <p:spPr bwMode="auto">
            <a:xfrm rot="120000">
              <a:off x="617828" y="1230489"/>
              <a:ext cx="3699161" cy="504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little-guy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293096"/>
            <a:ext cx="175842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5003800" y="1052513"/>
            <a:ext cx="3698875" cy="5040312"/>
            <a:chOff x="617828" y="1230489"/>
            <a:chExt cx="3699161" cy="5040132"/>
          </a:xfrm>
        </p:grpSpPr>
        <p:pic>
          <p:nvPicPr>
            <p:cNvPr id="6148" name="Picture 12" descr="C:\Users\jbarrett\AppData\Local\Microsoft\Windows\Temporary Internet Files\Content.IE5\OL7ZVQ6G\25016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0000">
              <a:off x="811964" y="1452852"/>
              <a:ext cx="3299635" cy="478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 descr="border black.png"/>
            <p:cNvPicPr>
              <a:picLocks noChangeAspect="1"/>
            </p:cNvPicPr>
            <p:nvPr/>
          </p:nvPicPr>
          <p:blipFill>
            <a:blip r:embed="rId4" cstate="print"/>
            <a:srcRect t="43050"/>
            <a:stretch>
              <a:fillRect/>
            </a:stretch>
          </p:blipFill>
          <p:spPr bwMode="auto">
            <a:xfrm rot="120000">
              <a:off x="617828" y="1230489"/>
              <a:ext cx="3699161" cy="504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827088" y="1773238"/>
            <a:ext cx="31686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Verdana" pitchFamily="34" charset="0"/>
              </a:rPr>
              <a:t>I am 8. </a:t>
            </a:r>
          </a:p>
          <a:p>
            <a:pPr algn="ctr"/>
            <a:endParaRPr lang="en-US" sz="2400">
              <a:latin typeface="Verdana" pitchFamily="34" charset="0"/>
            </a:endParaRPr>
          </a:p>
          <a:p>
            <a:pPr algn="ctr"/>
            <a:r>
              <a:rPr lang="en-US" sz="2400">
                <a:latin typeface="Verdana" pitchFamily="34" charset="0"/>
              </a:rPr>
              <a:t>I live in a </a:t>
            </a:r>
            <a:r>
              <a:rPr lang="en-US" sz="2400" b="1">
                <a:solidFill>
                  <a:srgbClr val="E70033"/>
                </a:solidFill>
                <a:latin typeface="Verdana" pitchFamily="34" charset="0"/>
              </a:rPr>
              <a:t>village</a:t>
            </a:r>
            <a:r>
              <a:rPr lang="en-US" sz="2400">
                <a:latin typeface="Verdana" pitchFamily="34" charset="0"/>
              </a:rPr>
              <a:t> called </a:t>
            </a:r>
            <a:r>
              <a:rPr lang="en-US" sz="2400" b="1">
                <a:solidFill>
                  <a:srgbClr val="34B6E4"/>
                </a:solidFill>
                <a:latin typeface="Verdana" pitchFamily="34" charset="0"/>
              </a:rPr>
              <a:t>Gasalo</a:t>
            </a:r>
            <a:r>
              <a:rPr lang="en-US" sz="2400">
                <a:latin typeface="Verdana" pitchFamily="34" charset="0"/>
              </a:rPr>
              <a:t>, </a:t>
            </a:r>
            <a:br>
              <a:rPr lang="en-US" sz="2400">
                <a:latin typeface="Verdana" pitchFamily="34" charset="0"/>
              </a:rPr>
            </a:br>
            <a:r>
              <a:rPr lang="en-US" sz="2400">
                <a:latin typeface="Verdana" pitchFamily="34" charset="0"/>
              </a:rPr>
              <a:t>in </a:t>
            </a:r>
            <a:r>
              <a:rPr lang="en-US" sz="2400" b="1">
                <a:solidFill>
                  <a:srgbClr val="E15A00"/>
                </a:solidFill>
                <a:latin typeface="Verdana" pitchFamily="34" charset="0"/>
              </a:rPr>
              <a:t>Rwanda</a:t>
            </a:r>
            <a:r>
              <a:rPr lang="en-US" sz="2400">
                <a:latin typeface="Verdana" pitchFamily="34" charset="0"/>
              </a:rPr>
              <a:t>. </a:t>
            </a:r>
          </a:p>
          <a:p>
            <a:pPr algn="ctr"/>
            <a:endParaRPr lang="en-US" sz="2400">
              <a:latin typeface="Verdana" pitchFamily="34" charset="0"/>
            </a:endParaRPr>
          </a:p>
          <a:p>
            <a:pPr algn="ctr"/>
            <a:r>
              <a:rPr lang="en-US" sz="2400" b="1">
                <a:solidFill>
                  <a:srgbClr val="E70033"/>
                </a:solidFill>
                <a:latin typeface="Verdana" pitchFamily="34" charset="0"/>
              </a:rPr>
              <a:t>Rwanda</a:t>
            </a:r>
            <a:r>
              <a:rPr lang="en-US" sz="2400">
                <a:latin typeface="Verdana" pitchFamily="34" charset="0"/>
              </a:rPr>
              <a:t> is </a:t>
            </a:r>
            <a:br>
              <a:rPr lang="en-US" sz="2400">
                <a:latin typeface="Verdana" pitchFamily="34" charset="0"/>
              </a:rPr>
            </a:br>
            <a:r>
              <a:rPr lang="en-US" sz="2400">
                <a:latin typeface="Verdana" pitchFamily="34" charset="0"/>
              </a:rPr>
              <a:t>in </a:t>
            </a:r>
            <a:r>
              <a:rPr lang="en-US" sz="2400" b="1">
                <a:solidFill>
                  <a:srgbClr val="34B6E4"/>
                </a:solidFill>
                <a:latin typeface="Verdana" pitchFamily="34" charset="0"/>
              </a:rPr>
              <a:t>Africa</a:t>
            </a:r>
            <a:r>
              <a:rPr lang="en-US" sz="2400">
                <a:latin typeface="Verdana" pitchFamily="34" charset="0"/>
              </a:rPr>
              <a:t>. </a:t>
            </a:r>
          </a:p>
          <a:p>
            <a:endParaRPr lang="en-GB"/>
          </a:p>
        </p:txBody>
      </p:sp>
      <p:pic>
        <p:nvPicPr>
          <p:cNvPr id="7" name="Picture 6" descr="butterfly-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20688" y="260648"/>
            <a:ext cx="2158550" cy="2070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C 0.01476 -0.00786 -0.00261 0.00139 0.01146 -0.0037 C 0.02326 -0.00809 0.00451 -0.00393 0.02014 -0.00694 C 0.03316 -0.0148 0.06667 -0.01526 0.08333 -0.01642 C 0.09479 -0.01572 0.1059 -0.01526 0.11701 -0.01433 C 0.12257 -0.01387 0.12378 -0.01225 0.12917 -0.0111 C 0.14323 -0.00809 0.15781 -0.00532 0.17205 -0.00277 C 0.2033 -0.00347 0.20555 -0.00277 0.22847 -0.00485 C 0.23698 -0.00555 0.24514 -0.0074 0.2533 -0.00902 C 0.26007 -0.0104 0.28837 -0.0111 0.28889 -0.0111 C 0.30521 -0.0148 0.32344 -0.01202 0.3401 -0.01017 C 0.34983 -0.00647 0.36094 -0.00578 0.37205 -0.00485 C 0.3875 -0.00532 0.40278 -0.00509 0.41823 -0.00578 C 0.42413 -0.00624 0.42743 -0.0104 0.43229 -0.01225 C 0.43733 -0.01433 0.44271 -0.01595 0.44826 -0.01757 C 0.45382 -0.02289 0.46094 -0.02983 0.47135 -0.03237 C 0.47673 -0.03376 0.49392 -0.03445 0.49618 -0.03468 C 0.50989 -0.03653 0.52292 -0.03907 0.5368 -0.04092 C 0.54236 -0.04162 0.55295 -0.04416 0.55295 -0.04393 C 0.56128 -0.04347 0.59149 -0.04069 0.60052 -0.04092 C 0.60729 -0.04116 0.61354 -0.04301 0.62014 -0.04416 C 0.62396 -0.04462 0.63073 -0.04624 0.63073 -0.04601 C 0.63264 -0.04694 0.63837 -0.04902 0.63976 -0.05064 C 0.64722 -0.05942 0.64757 -0.07075 0.65017 -0.08023 C 0.65156 -0.08578 0.65677 -0.09087 0.65903 -0.09618 C 0.65937 -0.09642 0.66163 -0.10312 0.6625 -0.10335 C 0.66389 -0.10474 0.66649 -0.10474 0.66788 -0.10566 C 0.67899 -0.11144 0.66996 -0.10936 0.68212 -0.11121 C 0.68507 -0.11214 0.68802 -0.11329 0.69097 -0.11399 C 0.69392 -0.11514 0.69687 -0.11538 0.69983 -0.11653 C 0.70121 -0.11676 0.70191 -0.11815 0.7033 -0.11838 C 0.70503 -0.11907 0.70868 -0.11931 0.70868 -0.11931 " pathEditMode="relative" rAng="0" ptsTypes="ffffffffffffffffffff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65911" y="1495425"/>
            <a:ext cx="3538537" cy="47418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I have a </a:t>
            </a:r>
            <a:r>
              <a:rPr lang="en-US" sz="2400" b="1" dirty="0" smtClean="0">
                <a:solidFill>
                  <a:srgbClr val="E70033"/>
                </a:solidFill>
              </a:rPr>
              <a:t>big family!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There are </a:t>
            </a:r>
            <a:r>
              <a:rPr lang="en-US" sz="2400" b="1" dirty="0" smtClean="0">
                <a:solidFill>
                  <a:srgbClr val="E70033"/>
                </a:solidFill>
              </a:rPr>
              <a:t>8</a:t>
            </a:r>
            <a:r>
              <a:rPr lang="en-US" sz="2400" dirty="0" smtClean="0"/>
              <a:t> of us!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8FD400"/>
                </a:solidFill>
              </a:rPr>
              <a:t>CAFOD</a:t>
            </a:r>
            <a:r>
              <a:rPr lang="en-US" sz="2400" dirty="0" smtClean="0"/>
              <a:t> helped </a:t>
            </a:r>
            <a:br>
              <a:rPr lang="en-US" sz="2400" dirty="0" smtClean="0"/>
            </a:br>
            <a:r>
              <a:rPr lang="en-US" sz="2400" dirty="0" smtClean="0"/>
              <a:t>us to have our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34B6E4"/>
                </a:solidFill>
              </a:rPr>
              <a:t>own house.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5B447A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My </a:t>
            </a:r>
            <a:r>
              <a:rPr lang="en-US" sz="2400" b="1" dirty="0" smtClean="0">
                <a:solidFill>
                  <a:srgbClr val="E70033"/>
                </a:solidFill>
              </a:rPr>
              <a:t>dad</a:t>
            </a:r>
            <a:r>
              <a:rPr lang="en-US" sz="2400" dirty="0" smtClean="0"/>
              <a:t> was </a:t>
            </a:r>
            <a:r>
              <a:rPr lang="en-US" sz="2400" b="1" dirty="0" smtClean="0">
                <a:solidFill>
                  <a:srgbClr val="E70033"/>
                </a:solidFill>
              </a:rPr>
              <a:t>killed</a:t>
            </a:r>
            <a:r>
              <a:rPr lang="en-US" sz="2400" dirty="0" smtClean="0"/>
              <a:t>. It makes me </a:t>
            </a:r>
            <a:r>
              <a:rPr lang="en-US" sz="2400" b="1" dirty="0" smtClean="0">
                <a:solidFill>
                  <a:srgbClr val="34B6E4"/>
                </a:solidFill>
              </a:rPr>
              <a:t>sad</a:t>
            </a:r>
            <a:r>
              <a:rPr lang="en-US" sz="2400" dirty="0" smtClean="0"/>
              <a:t> to </a:t>
            </a:r>
            <a:r>
              <a:rPr lang="en-US" sz="2400" b="1" dirty="0" smtClean="0">
                <a:solidFill>
                  <a:srgbClr val="34B6E4"/>
                </a:solidFill>
              </a:rPr>
              <a:t>think of him</a:t>
            </a:r>
            <a:r>
              <a:rPr lang="en-US" sz="2400" dirty="0" smtClean="0"/>
              <a:t>. </a:t>
            </a: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 rot="-120000">
            <a:off x="641350" y="620713"/>
            <a:ext cx="3505200" cy="5184775"/>
            <a:chOff x="640837" y="620688"/>
            <a:chExt cx="3505065" cy="5184576"/>
          </a:xfrm>
        </p:grpSpPr>
        <p:pic>
          <p:nvPicPr>
            <p:cNvPr id="7172" name="Picture 11" descr="C:\Users\jbarrett\AppData\Local\Microsoft\Windows\Temporary Internet Files\Content.IE5\9U76C9JW\24993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124744"/>
              <a:ext cx="3141810" cy="462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t="39500"/>
            <a:stretch>
              <a:fillRect/>
            </a:stretch>
          </p:blipFill>
          <p:spPr bwMode="auto">
            <a:xfrm>
              <a:off x="640837" y="620688"/>
              <a:ext cx="3505065" cy="518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flower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1" y="476673"/>
            <a:ext cx="852562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916113"/>
            <a:ext cx="3673475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She </a:t>
            </a:r>
            <a:r>
              <a:rPr lang="en-US" sz="2400" b="1" smtClean="0">
                <a:solidFill>
                  <a:srgbClr val="34B6E4"/>
                </a:solidFill>
              </a:rPr>
              <a:t>works really hard</a:t>
            </a:r>
            <a:r>
              <a:rPr lang="en-US" sz="2400" b="1" smtClean="0"/>
              <a:t> </a:t>
            </a:r>
            <a:r>
              <a:rPr lang="en-US" sz="2400" smtClean="0"/>
              <a:t>in the </a:t>
            </a:r>
            <a:r>
              <a:rPr lang="en-US" sz="2400" b="1" smtClean="0">
                <a:solidFill>
                  <a:srgbClr val="8FD400"/>
                </a:solidFill>
              </a:rPr>
              <a:t>fields</a:t>
            </a:r>
            <a:r>
              <a:rPr lang="en-US" sz="2400" smtClean="0"/>
              <a:t>.</a:t>
            </a:r>
          </a:p>
          <a:p>
            <a:pPr algn="ctr" eaLnBrk="1" hangingPunct="1">
              <a:buFontTx/>
              <a:buNone/>
            </a:pP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She </a:t>
            </a:r>
            <a:r>
              <a:rPr lang="en-US" sz="2400" b="1" smtClean="0">
                <a:solidFill>
                  <a:srgbClr val="8FD400"/>
                </a:solidFill>
              </a:rPr>
              <a:t>sells</a:t>
            </a:r>
            <a:r>
              <a:rPr lang="en-US" sz="2400" smtClean="0"/>
              <a:t> the </a:t>
            </a:r>
            <a:r>
              <a:rPr lang="en-US" sz="2400" b="1" smtClean="0">
                <a:solidFill>
                  <a:srgbClr val="E70033"/>
                </a:solidFill>
              </a:rPr>
              <a:t>crops</a:t>
            </a:r>
            <a:r>
              <a:rPr lang="en-US" sz="2400" smtClean="0"/>
              <a:t> she </a:t>
            </a:r>
            <a:r>
              <a:rPr lang="en-US" sz="2400" b="1" smtClean="0">
                <a:solidFill>
                  <a:srgbClr val="E15A00"/>
                </a:solidFill>
              </a:rPr>
              <a:t>grows</a:t>
            </a:r>
            <a:r>
              <a:rPr lang="en-US" sz="2400" smtClean="0"/>
              <a:t> to have </a:t>
            </a:r>
            <a:r>
              <a:rPr lang="en-US" sz="2400" b="1" smtClean="0">
                <a:solidFill>
                  <a:srgbClr val="E15A00"/>
                </a:solidFill>
              </a:rPr>
              <a:t>money</a:t>
            </a:r>
            <a:r>
              <a:rPr lang="en-US" sz="2400" smtClean="0"/>
              <a:t> to buy </a:t>
            </a:r>
            <a:r>
              <a:rPr lang="en-US" sz="2400" b="1" smtClean="0">
                <a:solidFill>
                  <a:srgbClr val="E70033"/>
                </a:solidFill>
              </a:rPr>
              <a:t>food</a:t>
            </a:r>
            <a:r>
              <a:rPr lang="en-US" sz="2400" smtClean="0"/>
              <a:t> and to pay for me to go to </a:t>
            </a:r>
            <a:r>
              <a:rPr lang="en-US" sz="2400" b="1" smtClean="0">
                <a:solidFill>
                  <a:srgbClr val="E70033"/>
                </a:solidFill>
              </a:rPr>
              <a:t>school</a:t>
            </a:r>
            <a:r>
              <a:rPr lang="en-US" sz="2400" smtClean="0"/>
              <a:t>.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038512" y="4508500"/>
            <a:ext cx="2842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Verdana" pitchFamily="34" charset="0"/>
              </a:rPr>
              <a:t>This is my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um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Liberate. 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 rot="120000">
            <a:off x="568325" y="1744663"/>
            <a:ext cx="3506788" cy="2592387"/>
            <a:chOff x="568127" y="1744241"/>
            <a:chExt cx="3506628" cy="2592288"/>
          </a:xfrm>
        </p:grpSpPr>
        <p:pic>
          <p:nvPicPr>
            <p:cNvPr id="8197" name="Picture 13" descr="Liberate Muhagihana, mother of 3, looks after 4 orphans and grows own crops. She lost a husband and son during the genocide. Liberate has received counselling and now works as a counsellor for AVEGA. AVEGA provides a forum for genocide widows to share their experiences, offer mutual support and find solutions to their problem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1773238"/>
              <a:ext cx="3446462" cy="232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4" descr="border black.png"/>
            <p:cNvPicPr>
              <a:picLocks noChangeAspect="1"/>
            </p:cNvPicPr>
            <p:nvPr/>
          </p:nvPicPr>
          <p:blipFill>
            <a:blip r:embed="rId4" cstate="print"/>
            <a:srcRect b="61549"/>
            <a:stretch>
              <a:fillRect/>
            </a:stretch>
          </p:blipFill>
          <p:spPr bwMode="auto">
            <a:xfrm>
              <a:off x="568127" y="1744241"/>
              <a:ext cx="3506628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su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309320"/>
            <a:ext cx="2033127" cy="206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7052 L -0.00087 -0.93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268413"/>
            <a:ext cx="3527425" cy="4857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smtClean="0"/>
              <a:t>Our </a:t>
            </a:r>
            <a:r>
              <a:rPr lang="en-US" sz="2400" b="1" dirty="0" smtClean="0">
                <a:solidFill>
                  <a:srgbClr val="E70033"/>
                </a:solidFill>
              </a:rPr>
              <a:t>mum</a:t>
            </a:r>
            <a:r>
              <a:rPr lang="en-US" sz="2400" dirty="0" smtClean="0"/>
              <a:t> helps make our </a:t>
            </a:r>
            <a:r>
              <a:rPr lang="en-US" sz="2400" b="1" dirty="0" smtClean="0">
                <a:solidFill>
                  <a:srgbClr val="34B6E4"/>
                </a:solidFill>
              </a:rPr>
              <a:t>home happy</a:t>
            </a:r>
            <a:r>
              <a:rPr lang="en-US" sz="2400" dirty="0" smtClean="0"/>
              <a:t>.</a:t>
            </a:r>
          </a:p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dirty="0" smtClean="0"/>
              <a:t>She </a:t>
            </a:r>
            <a:r>
              <a:rPr lang="en-US" sz="2400" b="1" dirty="0" smtClean="0">
                <a:solidFill>
                  <a:srgbClr val="34B6E4"/>
                </a:solidFill>
              </a:rPr>
              <a:t>shares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E70033"/>
                </a:solidFill>
              </a:rPr>
              <a:t>her love</a:t>
            </a:r>
            <a:r>
              <a:rPr lang="en-US" sz="2400" dirty="0" smtClean="0"/>
              <a:t>, her </a:t>
            </a:r>
            <a:r>
              <a:rPr lang="en-US" sz="2400" b="1" dirty="0" smtClean="0">
                <a:solidFill>
                  <a:srgbClr val="E15A00"/>
                </a:solidFill>
              </a:rPr>
              <a:t>time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and her </a:t>
            </a:r>
            <a:r>
              <a:rPr lang="en-US" sz="2400" b="1" dirty="0" smtClean="0">
                <a:solidFill>
                  <a:srgbClr val="E15A00"/>
                </a:solidFill>
              </a:rPr>
              <a:t>care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E70033"/>
                </a:solidFill>
              </a:rPr>
              <a:t>us all. </a:t>
            </a:r>
          </a:p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dirty="0" smtClean="0"/>
              <a:t>We have </a:t>
            </a:r>
            <a:r>
              <a:rPr lang="en-US" sz="2400" b="1" dirty="0" smtClean="0">
                <a:solidFill>
                  <a:srgbClr val="E70033"/>
                </a:solidFill>
              </a:rPr>
              <a:t>lots of fun</a:t>
            </a:r>
            <a:r>
              <a:rPr lang="en-US" sz="2400" dirty="0" smtClean="0"/>
              <a:t>. </a:t>
            </a: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 rot="-120000">
            <a:off x="5018088" y="549275"/>
            <a:ext cx="3629025" cy="5400675"/>
            <a:chOff x="5018562" y="548681"/>
            <a:chExt cx="3628969" cy="5400600"/>
          </a:xfrm>
        </p:grpSpPr>
        <p:pic>
          <p:nvPicPr>
            <p:cNvPr id="9220" name="Picture 11" descr="C:\Users\jbarrett\AppData\Local\Microsoft\Windows\Temporary Internet Files\Content.IE5\9U76C9JW\25049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1124744"/>
              <a:ext cx="3240088" cy="478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t="38849"/>
            <a:stretch>
              <a:fillRect/>
            </a:stretch>
          </p:blipFill>
          <p:spPr bwMode="auto">
            <a:xfrm>
              <a:off x="5018562" y="548681"/>
              <a:ext cx="3628969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hear-doodle-x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31251" y="167983"/>
            <a:ext cx="1272597" cy="124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6013" y="1279525"/>
            <a:ext cx="36068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This is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E70033"/>
                </a:solidFill>
              </a:rPr>
              <a:t>my big sister</a:t>
            </a:r>
            <a:r>
              <a:rPr lang="en-US" sz="24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34B6E4"/>
                </a:solidFill>
              </a:rPr>
              <a:t>Marie-Claire dancing!</a:t>
            </a:r>
            <a:r>
              <a:rPr lang="en-US" sz="24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She is </a:t>
            </a:r>
            <a:r>
              <a:rPr lang="en-US" sz="2400" b="1" dirty="0" smtClean="0">
                <a:solidFill>
                  <a:srgbClr val="E15A00"/>
                </a:solidFill>
              </a:rPr>
              <a:t>13</a:t>
            </a:r>
            <a:r>
              <a:rPr lang="en-US" sz="2400" dirty="0" smtClean="0"/>
              <a:t>. She </a:t>
            </a:r>
            <a:r>
              <a:rPr lang="en-US" sz="2400" b="1" dirty="0" smtClean="0">
                <a:solidFill>
                  <a:srgbClr val="8FD400"/>
                </a:solidFill>
              </a:rPr>
              <a:t>helps</a:t>
            </a:r>
            <a:r>
              <a:rPr lang="en-US" sz="2400" dirty="0" smtClean="0"/>
              <a:t> my mum </a:t>
            </a:r>
            <a:r>
              <a:rPr lang="en-US" sz="2400" b="1" dirty="0" smtClean="0">
                <a:solidFill>
                  <a:srgbClr val="E15A00"/>
                </a:solidFill>
              </a:rPr>
              <a:t>clean the house.</a:t>
            </a:r>
            <a:r>
              <a:rPr lang="en-US" sz="24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She loves </a:t>
            </a:r>
            <a:r>
              <a:rPr lang="en-US" sz="2400" b="1" dirty="0" smtClean="0">
                <a:solidFill>
                  <a:srgbClr val="E70033"/>
                </a:solidFill>
              </a:rPr>
              <a:t>school.</a:t>
            </a:r>
            <a:r>
              <a:rPr lang="en-US" sz="2400" dirty="0" smtClean="0"/>
              <a:t> 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 rot="120000">
            <a:off x="755650" y="1379538"/>
            <a:ext cx="3311525" cy="2519362"/>
            <a:chOff x="755576" y="1379212"/>
            <a:chExt cx="3312368" cy="2520280"/>
          </a:xfrm>
        </p:grpSpPr>
        <p:pic>
          <p:nvPicPr>
            <p:cNvPr id="10244" name="Picture 11" descr="C:\Users\jbarrett\AppData\Local\Microsoft\Windows\Temporary Internet Files\Content.IE5\9U76C9JW\25038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651" y="1412875"/>
              <a:ext cx="3308350" cy="225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b="61549"/>
            <a:stretch>
              <a:fillRect/>
            </a:stretch>
          </p:blipFill>
          <p:spPr bwMode="auto">
            <a:xfrm>
              <a:off x="755576" y="1379212"/>
              <a:ext cx="331236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little-guy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293096"/>
            <a:ext cx="1681884" cy="192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052513"/>
            <a:ext cx="3673475" cy="51450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We </a:t>
            </a:r>
            <a:r>
              <a:rPr lang="en-US" sz="2400" b="1" smtClean="0">
                <a:solidFill>
                  <a:srgbClr val="E70033"/>
                </a:solidFill>
              </a:rPr>
              <a:t>love</a:t>
            </a:r>
            <a:r>
              <a:rPr lang="en-US" sz="2400" smtClean="0"/>
              <a:t> to </a:t>
            </a:r>
            <a:r>
              <a:rPr lang="en-US" sz="2400" b="1" smtClean="0">
                <a:solidFill>
                  <a:srgbClr val="34B6E4"/>
                </a:solidFill>
              </a:rPr>
              <a:t>play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>with our </a:t>
            </a:r>
            <a:r>
              <a:rPr lang="en-US" sz="2400" b="1" smtClean="0">
                <a:solidFill>
                  <a:srgbClr val="8FD400"/>
                </a:solidFill>
              </a:rPr>
              <a:t>friends.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This is my sister </a:t>
            </a:r>
            <a:r>
              <a:rPr lang="en-US" sz="2400" b="1" smtClean="0">
                <a:solidFill>
                  <a:srgbClr val="E70033"/>
                </a:solidFill>
              </a:rPr>
              <a:t>Marie-Louise</a:t>
            </a:r>
            <a:r>
              <a:rPr lang="en-US" sz="2400" smtClean="0"/>
              <a:t>. </a:t>
            </a:r>
            <a:br>
              <a:rPr lang="en-US" sz="2400" smtClean="0"/>
            </a:br>
            <a:r>
              <a:rPr lang="en-US" sz="2400" smtClean="0"/>
              <a:t>She is </a:t>
            </a:r>
            <a:r>
              <a:rPr lang="en-US" sz="2400" b="1" smtClean="0">
                <a:solidFill>
                  <a:srgbClr val="E70033"/>
                </a:solidFill>
              </a:rPr>
              <a:t>10</a:t>
            </a:r>
            <a:r>
              <a:rPr lang="en-US" sz="2400" smtClean="0"/>
              <a:t>. </a:t>
            </a:r>
          </a:p>
          <a:p>
            <a:pPr algn="ctr" eaLnBrk="1" hangingPunct="1">
              <a:buFontTx/>
              <a:buNone/>
            </a:pP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She is </a:t>
            </a:r>
            <a:r>
              <a:rPr lang="en-US" sz="2400" b="1" smtClean="0">
                <a:solidFill>
                  <a:srgbClr val="E70033"/>
                </a:solidFill>
              </a:rPr>
              <a:t>playing</a:t>
            </a:r>
            <a:r>
              <a:rPr lang="en-US" sz="2400" smtClean="0"/>
              <a:t> a </a:t>
            </a:r>
            <a:r>
              <a:rPr lang="en-US" sz="2400" b="1" smtClean="0">
                <a:solidFill>
                  <a:srgbClr val="8FD400"/>
                </a:solidFill>
              </a:rPr>
              <a:t>clapping game</a:t>
            </a:r>
            <a:r>
              <a:rPr lang="en-US" sz="2400" smtClean="0"/>
              <a:t>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Do </a:t>
            </a:r>
            <a:r>
              <a:rPr lang="en-US" sz="2400" b="1" smtClean="0">
                <a:solidFill>
                  <a:srgbClr val="E15A00"/>
                </a:solidFill>
              </a:rPr>
              <a:t>you know </a:t>
            </a:r>
            <a:r>
              <a:rPr lang="en-US" sz="2400" smtClean="0"/>
              <a:t>any </a:t>
            </a:r>
            <a:r>
              <a:rPr lang="en-US" sz="2400" b="1" smtClean="0">
                <a:solidFill>
                  <a:srgbClr val="E70033"/>
                </a:solidFill>
              </a:rPr>
              <a:t>clapping games</a:t>
            </a:r>
            <a:r>
              <a:rPr lang="en-US" sz="2400" smtClean="0"/>
              <a:t>? </a:t>
            </a: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 rot="120000">
            <a:off x="5191125" y="1979613"/>
            <a:ext cx="3455988" cy="2376487"/>
            <a:chOff x="5191497" y="1979315"/>
            <a:chExt cx="3456384" cy="2376264"/>
          </a:xfrm>
        </p:grpSpPr>
        <p:pic>
          <p:nvPicPr>
            <p:cNvPr id="11268" name="Picture 11" descr="C:\Users\jbarrett\AppData\Local\Microsoft\Windows\Temporary Internet Files\Content.IE5\9U76C9JW\25031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1988840"/>
              <a:ext cx="3230562" cy="22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r="-4935" b="62601"/>
            <a:stretch>
              <a:fillRect/>
            </a:stretch>
          </p:blipFill>
          <p:spPr bwMode="auto">
            <a:xfrm>
              <a:off x="5191497" y="1979315"/>
              <a:ext cx="345638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yellow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0"/>
            <a:ext cx="1449022" cy="1680321"/>
          </a:xfrm>
          <a:prstGeom prst="rect">
            <a:avLst/>
          </a:prstGeom>
        </p:spPr>
      </p:pic>
      <p:pic>
        <p:nvPicPr>
          <p:cNvPr id="7" name="Picture 6" descr="yellow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077072"/>
            <a:ext cx="1063677" cy="1233466"/>
          </a:xfrm>
          <a:prstGeom prst="rect">
            <a:avLst/>
          </a:prstGeom>
        </p:spPr>
      </p:pic>
      <p:pic>
        <p:nvPicPr>
          <p:cNvPr id="8" name="Picture 7" descr="yellow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581128"/>
            <a:ext cx="1063677" cy="123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268413"/>
            <a:ext cx="3673475" cy="51450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This is our </a:t>
            </a:r>
            <a:r>
              <a:rPr lang="en-GB" sz="2400" b="1" smtClean="0">
                <a:solidFill>
                  <a:srgbClr val="E15A00"/>
                </a:solidFill>
              </a:rPr>
              <a:t>lunch</a:t>
            </a:r>
            <a:r>
              <a:rPr lang="en-GB" sz="2400" smtClean="0"/>
              <a:t>. </a:t>
            </a:r>
            <a:br>
              <a:rPr lang="en-GB" sz="2400" smtClean="0"/>
            </a:br>
            <a:r>
              <a:rPr lang="en-GB" sz="2400" smtClean="0"/>
              <a:t>It is made from </a:t>
            </a:r>
            <a:r>
              <a:rPr lang="en-GB" sz="2400" b="1" smtClean="0">
                <a:solidFill>
                  <a:srgbClr val="34B6E4"/>
                </a:solidFill>
              </a:rPr>
              <a:t>onions</a:t>
            </a:r>
            <a:r>
              <a:rPr lang="en-GB" sz="2400" smtClean="0"/>
              <a:t>, </a:t>
            </a:r>
            <a:r>
              <a:rPr lang="en-GB" sz="2400" b="1" smtClean="0">
                <a:solidFill>
                  <a:srgbClr val="E70033"/>
                </a:solidFill>
              </a:rPr>
              <a:t>tomatoes</a:t>
            </a:r>
            <a:r>
              <a:rPr lang="en-GB" sz="2400" smtClean="0"/>
              <a:t>, </a:t>
            </a:r>
            <a:r>
              <a:rPr lang="en-GB" sz="2400" b="1" smtClean="0">
                <a:solidFill>
                  <a:srgbClr val="E15A00"/>
                </a:solidFill>
              </a:rPr>
              <a:t>potatoes</a:t>
            </a:r>
            <a:r>
              <a:rPr lang="en-GB" sz="2400" smtClean="0"/>
              <a:t> and </a:t>
            </a:r>
            <a:br>
              <a:rPr lang="en-GB" sz="2400" smtClean="0"/>
            </a:br>
            <a:r>
              <a:rPr lang="en-GB" sz="2400" b="1" smtClean="0">
                <a:solidFill>
                  <a:srgbClr val="8FD400"/>
                </a:solidFill>
              </a:rPr>
              <a:t>green vegetables</a:t>
            </a:r>
            <a:r>
              <a:rPr lang="en-GB" sz="2400" smtClean="0"/>
              <a:t>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E70033"/>
                </a:solidFill>
              </a:rPr>
              <a:t>Yummy!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What’s </a:t>
            </a:r>
            <a:r>
              <a:rPr lang="en-GB" sz="2400" b="1" smtClean="0">
                <a:solidFill>
                  <a:srgbClr val="8FD400"/>
                </a:solidFill>
              </a:rPr>
              <a:t>your</a:t>
            </a:r>
            <a:r>
              <a:rPr lang="en-GB" sz="2400" smtClean="0"/>
              <a:t> </a:t>
            </a:r>
            <a:r>
              <a:rPr lang="en-GB" sz="2400" b="1" smtClean="0">
                <a:solidFill>
                  <a:srgbClr val="E70033"/>
                </a:solidFill>
              </a:rPr>
              <a:t>favourite lunch?</a:t>
            </a:r>
            <a:endParaRPr lang="en-US" sz="2400" b="1" smtClean="0">
              <a:solidFill>
                <a:srgbClr val="E70033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 rot="-120000">
            <a:off x="755650" y="1754188"/>
            <a:ext cx="3240088" cy="2303462"/>
            <a:chOff x="755576" y="1753766"/>
            <a:chExt cx="3240360" cy="2304256"/>
          </a:xfrm>
        </p:grpSpPr>
        <p:pic>
          <p:nvPicPr>
            <p:cNvPr id="12292" name="Picture 2" descr="C:\Users\gsalter\AppData\Local\Microsoft\Windows\Temporary Internet Files\Content.IE5\CNHUO62G\25022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650" y="1773238"/>
              <a:ext cx="3201988" cy="219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Picture 3" descr="border black.png"/>
            <p:cNvPicPr>
              <a:picLocks noChangeAspect="1"/>
            </p:cNvPicPr>
            <p:nvPr/>
          </p:nvPicPr>
          <p:blipFill>
            <a:blip r:embed="rId4" cstate="print"/>
            <a:srcRect b="63651"/>
            <a:stretch>
              <a:fillRect/>
            </a:stretch>
          </p:blipFill>
          <p:spPr bwMode="auto">
            <a:xfrm>
              <a:off x="755576" y="1753766"/>
              <a:ext cx="324036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white-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2028825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dana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5FD418062994BAD02B81705B0A392" ma:contentTypeVersion="2" ma:contentTypeDescription="Create a new document." ma:contentTypeScope="" ma:versionID="40ca19b3da171e0f58036710ef055153">
  <xsd:schema xmlns:xsd="http://www.w3.org/2001/XMLSchema" xmlns:p="http://schemas.microsoft.com/office/2006/metadata/properties" xmlns:ns2="aa71144c-eb0d-41a5-a5a8-072cd86d28db" targetNamespace="http://schemas.microsoft.com/office/2006/metadata/properties" ma:root="true" ma:fieldsID="41e99588b10a4ffbdfe32965f726beec" ns2:_="">
    <xsd:import namespace="aa71144c-eb0d-41a5-a5a8-072cd86d28db"/>
    <xsd:element name="properties">
      <xsd:complexType>
        <xsd:sequence>
          <xsd:element name="documentManagement">
            <xsd:complexType>
              <xsd:all>
                <xsd:element ref="ns2:Year_x0020_group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a71144c-eb0d-41a5-a5a8-072cd86d28db" elementFormDefault="qualified">
    <xsd:import namespace="http://schemas.microsoft.com/office/2006/documentManagement/types"/>
    <xsd:element name="Year_x0020_group" ma:index="8" ma:displayName="Year group" ma:default="Year 6" ma:format="Dropdown" ma:internalName="Year_x0020_group">
      <xsd:simpleType>
        <xsd:restriction base="dms:Choice">
          <xsd:enumeration value="EYFS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All years"/>
        </xsd:restriction>
      </xsd:simpleType>
    </xsd:element>
    <xsd:element name="Document_x0020_type" ma:index="9" nillable="true" ma:displayName="Document type" ma:default="Resource" ma:format="Dropdown" ma:internalName="Document_x0020_type">
      <xsd:simpleType>
        <xsd:restriction base="dms:Choice">
          <xsd:enumeration value="Planning"/>
          <xsd:enumeration value="Resource"/>
          <xsd:enumeration value="Topic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ocument_x0020_type xmlns="aa71144c-eb0d-41a5-a5a8-072cd86d28db">Resource</Document_x0020_type>
    <Year_x0020_group xmlns="aa71144c-eb0d-41a5-a5a8-072cd86d28db">Year 1</Year_x0020_group>
  </documentManagement>
</p:properties>
</file>

<file path=customXml/itemProps1.xml><?xml version="1.0" encoding="utf-8"?>
<ds:datastoreItem xmlns:ds="http://schemas.openxmlformats.org/officeDocument/2006/customXml" ds:itemID="{99B85866-2A62-4FD8-A46D-C82A581AC25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36E49A9-60F4-4CCD-A728-4A7326C48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1144c-eb0d-41a5-a5a8-072cd86d28d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7B7CBC7-F889-472D-B286-293897B5417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59AFC2-A187-4DA0-9952-7F3E6EDBA96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aa71144c-eb0d-41a5-a5a8-072cd86d28db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359</Words>
  <Application>Microsoft Office PowerPoint</Application>
  <PresentationFormat>On-screen Show (4:3)</PresentationFormat>
  <Paragraphs>72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cafod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lmcintyre</dc:creator>
  <cp:lastModifiedBy>gsalter</cp:lastModifiedBy>
  <cp:revision>91</cp:revision>
  <dcterms:created xsi:type="dcterms:W3CDTF">2010-10-08T14:26:54Z</dcterms:created>
  <dcterms:modified xsi:type="dcterms:W3CDTF">2012-02-29T13:59:13Z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3300.00000000000</vt:lpwstr>
  </property>
  <property fmtid="{D5CDD505-2E9C-101B-9397-08002B2CF9AE}" pid="3" name="ContentTypeId">
    <vt:lpwstr>0x010100B945FD418062994BAD02B81705B0A392</vt:lpwstr>
  </property>
</Properties>
</file>