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7"/>
  </p:notesMasterIdLst>
  <p:sldIdLst>
    <p:sldId id="309" r:id="rId6"/>
    <p:sldId id="310" r:id="rId7"/>
    <p:sldId id="318" r:id="rId8"/>
    <p:sldId id="311" r:id="rId9"/>
    <p:sldId id="312" r:id="rId10"/>
    <p:sldId id="320" r:id="rId11"/>
    <p:sldId id="313" r:id="rId12"/>
    <p:sldId id="315" r:id="rId13"/>
    <p:sldId id="322" r:id="rId14"/>
    <p:sldId id="317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A3B"/>
    <a:srgbClr val="152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521E21-B7C7-5060-74F2-5FFEEEA51CE3}" v="279" dt="2024-05-01T14:25:10.982"/>
    <p1510:client id="{46A1E177-BB42-26DB-98E1-F6B0330FAC63}" v="254" dt="2024-04-30T16:05:04.281"/>
    <p1510:client id="{D035B661-FC35-4310-D1A7-6706CFA614F7}" v="125" dt="2024-04-30T13:57:44.267"/>
    <p1510:client id="{DE55B683-E004-D28D-89DE-F2E74A2A20A3}" v="18" dt="2024-04-30T14:01:21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EDAE6-2CA8-4748-AB49-E1C309977F7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8DB2A-CEF5-104F-86F2-86AABCAC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1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Photo credit: Amit Rudro</a:t>
            </a:r>
            <a:endParaRPr lang="en-US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22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>
              <a:ea typeface="Calibri"/>
              <a:cs typeface="Calibri"/>
            </a:endParaRPr>
          </a:p>
          <a:p>
            <a:br>
              <a:rPr lang="en-US">
                <a:cs typeface="+mn-lt"/>
              </a:rPr>
            </a:br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1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1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Photo credits: Amit Rudro and Achuoth</a:t>
            </a:r>
            <a:r>
              <a:rPr lang="en-GB"/>
              <a:t> Deng</a:t>
            </a:r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3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credit: Amit </a:t>
            </a:r>
            <a:r>
              <a:rPr lang="en-GB" dirty="0" err="1"/>
              <a:t>Rudro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3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Photo credit: Amit Rudro</a:t>
            </a: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02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Photo credit: Amrit Rudro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38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Photo credit: Kezia Lavan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55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credits: St Patrick’s Primary School in Wigan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18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Photo credit: Amit Rudro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2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CB01-360B-DB94-9627-DA028545D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FAFDD-C265-2B59-1973-0576EF6D6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E6AFE-AB14-A526-B34A-B03463EF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426F2-55D2-3329-0DE1-10BF9EEE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AAD33-5598-7454-1A3F-F19C919C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FB7C9F-9F27-A9EB-2C00-2B534FE09D40}"/>
              </a:ext>
            </a:extLst>
          </p:cNvPr>
          <p:cNvSpPr/>
          <p:nvPr userDrawn="1"/>
        </p:nvSpPr>
        <p:spPr>
          <a:xfrm>
            <a:off x="0" y="6274942"/>
            <a:ext cx="12192000" cy="583058"/>
          </a:xfrm>
          <a:prstGeom prst="rect">
            <a:avLst/>
          </a:prstGeom>
          <a:solidFill>
            <a:srgbClr val="152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and white text&#10;&#10;Description automatically generated">
            <a:extLst>
              <a:ext uri="{FF2B5EF4-FFF2-40B4-BE49-F238E27FC236}">
                <a16:creationId xmlns:a16="http://schemas.microsoft.com/office/drawing/2014/main" id="{D4444EE8-0A64-D6B6-DC26-654A036F7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369" y="6302501"/>
            <a:ext cx="4187518" cy="527939"/>
          </a:xfrm>
          <a:prstGeom prst="rect">
            <a:avLst/>
          </a:prstGeom>
        </p:spPr>
      </p:pic>
      <p:pic>
        <p:nvPicPr>
          <p:cNvPr id="10" name="Picture 9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9F24D9DE-30D0-4747-7DE9-14D6C27DA6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5504" y="6333765"/>
            <a:ext cx="3038855" cy="4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4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B17D-41D4-3695-66C2-2632AF94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98295-289E-8EEF-FB35-AC256422A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25DEA-A1A4-E7E4-63A3-551E170D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0F820-1285-02FF-8CB5-82F9981B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35A30-9AC1-16A2-F392-F0410C60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6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8318B-1739-6ED6-529B-112023484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7E7C2-CF84-7B0E-56C7-B696D6641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D99B3-EB19-32AE-B224-F72D62F6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ADA1F-8756-BB90-8B14-822B2DF39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AC2FA-E732-BB47-0147-8410BB63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7268-DEEC-D0AA-6076-A789A584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16618-8889-F497-7F70-8BAF881B8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4D088-DE29-8D66-F1C7-F8542369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C6937-46F6-FBB7-94ED-86B83361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1C0A6-177D-9FC4-DEC0-F2F986D9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9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9FD0-391A-845E-DAEA-A34644D8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150F7-18EE-7B1D-06CB-EE9F67E6F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E5897-BCDC-D956-18D1-62711B2C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0B466-2DB2-0591-E2CC-7B5E65A0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087FB-61C1-8836-F600-B10A0918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2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7B137-0C8F-5CA2-1E3E-46B96E1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D17A0-6E0F-26AD-34D5-E879ACB36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72E13-25BD-00A6-CB35-615857B54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F20B2-AFB0-36AA-1AD8-790111FB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98AAE-7601-9A50-83C1-6445AF00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F795-CF59-8872-F5B5-B650CDC4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7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D340-69C7-2A76-787A-38B85F318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7C997-DF7E-B846-3FB2-E98A3A5C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7EC-B360-3D17-D905-862E5EE8C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BC3CD-0BF2-33B3-8647-531B2B8F1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72AA9-7D27-E7B9-C611-5C698E07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B1235-551B-B73E-E063-2E8F637B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90BFA-45D8-3A6C-1D2F-558B5641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433C1E-9D76-297E-4CA7-6FB5098D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4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B5804-0F00-B045-B7CF-35B74071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8F732-303C-4FE6-033D-00A1FDA3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D17D3-BE25-F053-AF5C-A577BF23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A2724-3C96-1DA6-0AC7-197686E3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2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FFCE95-5CA9-F939-D4E4-845462C36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011C3-BBD5-95BA-E075-56C0A781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DA61A-E2DD-88F0-4CD6-8699CC0B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06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B3C0-2FDB-C144-E4FC-2C7E4A4C9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F1D4-9746-8CF5-338A-1036E4AF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77B28-4DCF-D14E-C9D7-5AE743DC2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12ABE-DD25-1F26-B4F8-85B37110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B7CF1-3434-488E-4C72-326DE5EA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5CF33-400D-3D6E-4714-19BF4618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9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1104-CC2E-4969-E77A-4F3E13E2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CEC26-AB7A-ABDD-7B4E-DA4F9A912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CBDCC-DFD3-542B-B2BB-B7D7486D0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328F9-05F0-721F-8F1A-82CD04F07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E3E0A-5C71-3D2F-3EAE-76F52FDC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E9954-9775-F5EA-B57C-88E953C8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7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0F5E5-9DB8-2CA4-544C-754CC191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1C82F-3D95-DC46-AB3A-DD5217A61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FBAF8-3F83-1A79-AFFA-6525FE343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0BF36-FE10-D938-D940-580D0B213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6477A-ACD1-13DA-5CC9-402C63D74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1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EA337B-B140-6EC3-5ADE-AF62AF6B5816}"/>
              </a:ext>
            </a:extLst>
          </p:cNvPr>
          <p:cNvSpPr/>
          <p:nvPr/>
        </p:nvSpPr>
        <p:spPr>
          <a:xfrm>
            <a:off x="0" y="0"/>
            <a:ext cx="12192000" cy="1404226"/>
          </a:xfrm>
          <a:prstGeom prst="rect">
            <a:avLst/>
          </a:prstGeom>
          <a:solidFill>
            <a:srgbClr val="152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EA88C-8FC5-8641-2926-7B1E0864CE0B}"/>
              </a:ext>
            </a:extLst>
          </p:cNvPr>
          <p:cNvSpPr txBox="1"/>
          <p:nvPr/>
        </p:nvSpPr>
        <p:spPr>
          <a:xfrm>
            <a:off x="399783" y="2139166"/>
            <a:ext cx="4122701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>
                <a:latin typeface="Century Gothic"/>
              </a:rPr>
              <a:t>Stewardship</a:t>
            </a:r>
          </a:p>
          <a:p>
            <a:endParaRPr lang="en-US" sz="4800" b="1">
              <a:latin typeface="Century Gothic" panose="020B0502020202020204" pitchFamily="34" charset="0"/>
            </a:endParaRPr>
          </a:p>
          <a:p>
            <a:endParaRPr lang="en-US" sz="4800" b="1">
              <a:latin typeface="Century Gothic" panose="020B0502020202020204" pitchFamily="34" charset="0"/>
            </a:endParaRPr>
          </a:p>
          <a:p>
            <a:r>
              <a:rPr lang="en-US" sz="2400">
                <a:solidFill>
                  <a:srgbClr val="152345"/>
                </a:solidFill>
                <a:latin typeface="Century Gothic"/>
              </a:rPr>
              <a:t>Exploring CST principles in CAFOD’s work</a:t>
            </a:r>
            <a:endParaRPr lang="en-US">
              <a:latin typeface="Century Gothic"/>
            </a:endParaRPr>
          </a:p>
        </p:txBody>
      </p:sp>
      <p:pic>
        <p:nvPicPr>
          <p:cNvPr id="11" name="Picture 10" descr="A logo with a green cross&#10;&#10;Description automatically generated">
            <a:extLst>
              <a:ext uri="{FF2B5EF4-FFF2-40B4-BE49-F238E27FC236}">
                <a16:creationId xmlns:a16="http://schemas.microsoft.com/office/drawing/2014/main" id="{E543BCAB-DC95-C2C0-C158-BFEB4F679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65338"/>
            <a:ext cx="3025931" cy="1404227"/>
          </a:xfrm>
          <a:prstGeom prst="rect">
            <a:avLst/>
          </a:prstGeom>
        </p:spPr>
      </p:pic>
      <p:pic>
        <p:nvPicPr>
          <p:cNvPr id="15" name="Picture 14" descr="A green and black text&#10;&#10;Description automatically generated">
            <a:extLst>
              <a:ext uri="{FF2B5EF4-FFF2-40B4-BE49-F238E27FC236}">
                <a16:creationId xmlns:a16="http://schemas.microsoft.com/office/drawing/2014/main" id="{073CF0C1-A50D-0304-2064-4498DBD0D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10" y="0"/>
            <a:ext cx="10935278" cy="1404226"/>
          </a:xfrm>
          <a:prstGeom prst="rect">
            <a:avLst/>
          </a:prstGeom>
        </p:spPr>
      </p:pic>
      <p:pic>
        <p:nvPicPr>
          <p:cNvPr id="2" name="Picture 1" descr="A person in a yellow dress standing in a field&#10;&#10;Description automatically generated">
            <a:extLst>
              <a:ext uri="{FF2B5EF4-FFF2-40B4-BE49-F238E27FC236}">
                <a16:creationId xmlns:a16="http://schemas.microsoft.com/office/drawing/2014/main" id="{BC23691E-14D4-E8B7-4AE1-DA551EB21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941" y="1915091"/>
            <a:ext cx="6959059" cy="43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02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9AB75F-1EE3-4A3A-91ED-9764B54590F7}"/>
              </a:ext>
            </a:extLst>
          </p:cNvPr>
          <p:cNvSpPr txBox="1"/>
          <p:nvPr/>
        </p:nvSpPr>
        <p:spPr>
          <a:xfrm>
            <a:off x="459159" y="340804"/>
            <a:ext cx="4323142" cy="59708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3200" b="1" i="0" u="none" strike="noStrike" dirty="0">
                <a:solidFill>
                  <a:srgbClr val="000000"/>
                </a:solidFill>
                <a:effectLst/>
                <a:latin typeface="Century Gothic"/>
              </a:rPr>
              <a:t>Let us pray</a:t>
            </a:r>
          </a:p>
          <a:p>
            <a:endParaRPr lang="en-AU" sz="3200" b="1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Loving God, 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We believe that the world is for everyone.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We thank you for the gift of Creation.</a:t>
            </a: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Help us to take care of the planet and all people who live on it.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AU" sz="2500" dirty="0">
                <a:latin typeface="Century Gothic" panose="020B0502020202020204" pitchFamily="34" charset="0"/>
                <a:cs typeface="Calibri" panose="020F0502020204030204" pitchFamily="34" charset="0"/>
              </a:rPr>
              <a:t>Lord in your mercy</a:t>
            </a:r>
          </a:p>
          <a:p>
            <a:r>
              <a:rPr lang="en-NZ" sz="2500" b="1" dirty="0">
                <a:latin typeface="Century Gothic" panose="020B0502020202020204" pitchFamily="34" charset="0"/>
                <a:cs typeface="Calibri" panose="020F0502020204030204" pitchFamily="34" charset="0"/>
              </a:rPr>
              <a:t>Hear our prayer</a:t>
            </a:r>
          </a:p>
          <a:p>
            <a:endParaRPr lang="en-AU" sz="25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B39FEC1-AE41-D24D-06FE-D80280388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521" y="5038675"/>
            <a:ext cx="6942131" cy="101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Caring for God’s gifts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98CA3B"/>
                </a:solidFill>
                <a:effectLst/>
                <a:latin typeface="Century Gothic" panose="020B0502020202020204" pitchFamily="34" charset="0"/>
              </a:rPr>
              <a:t>Stewardship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person in a yellow dress standing in a field&#10;&#10;Description automatically generated">
            <a:extLst>
              <a:ext uri="{FF2B5EF4-FFF2-40B4-BE49-F238E27FC236}">
                <a16:creationId xmlns:a16="http://schemas.microsoft.com/office/drawing/2014/main" id="{F7004477-FE44-89EB-9223-E38D69353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152" y="415475"/>
            <a:ext cx="6959059" cy="43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98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89B876DE-14C4-704D-3071-993DEFEB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1789596"/>
            <a:ext cx="6935034" cy="248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800" b="1" dirty="0">
                <a:solidFill>
                  <a:srgbClr val="000000"/>
                </a:solidFill>
                <a:latin typeface="Century Gothic"/>
              </a:rPr>
              <a:t>Caring for God’s gifts</a:t>
            </a:r>
          </a:p>
          <a:p>
            <a:pPr marL="0" marR="0" lv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000" b="1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entury Gothic"/>
              </a:rPr>
              <a:t>Sofia the sloth reminds us that Stewardship is caring for God's gifts, just like </a:t>
            </a:r>
            <a:r>
              <a:rPr lang="en-US" sz="2400" dirty="0" err="1">
                <a:solidFill>
                  <a:srgbClr val="000000"/>
                </a:solidFill>
                <a:latin typeface="Century Gothic"/>
              </a:rPr>
              <a:t>Dristy</a:t>
            </a:r>
            <a:r>
              <a:rPr lang="en-US" sz="2400" dirty="0">
                <a:solidFill>
                  <a:srgbClr val="000000"/>
                </a:solidFill>
                <a:latin typeface="Century Gothic"/>
              </a:rPr>
              <a:t> is doing.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Century Gothic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entury Gothic"/>
              </a:rPr>
              <a:t>How can we care for God's gifts?</a:t>
            </a:r>
            <a:endParaRPr lang="en-US" dirty="0">
              <a:latin typeface="Century Gothic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srgbClr val="98CA3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artoon of a sloth&#10;&#10;Description automatically generated">
            <a:extLst>
              <a:ext uri="{FF2B5EF4-FFF2-40B4-BE49-F238E27FC236}">
                <a16:creationId xmlns:a16="http://schemas.microsoft.com/office/drawing/2014/main" id="{1991D817-D29E-0278-C3D0-34CC7F274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013" y="324400"/>
            <a:ext cx="3691128" cy="557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0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89B876DE-14C4-704D-3071-993DEFEB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584" y="1714341"/>
            <a:ext cx="6095999" cy="361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latin typeface="Century Gothic"/>
              </a:rPr>
              <a:t>Stewardship means we believe 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>
                <a:solidFill>
                  <a:srgbClr val="000000"/>
                </a:solidFill>
                <a:latin typeface="Century Gothic"/>
              </a:rPr>
              <a:t>caring for </a:t>
            </a:r>
            <a:endParaRPr lang="en-US" altLang="en-US" sz="6000" b="1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>
                <a:solidFill>
                  <a:srgbClr val="000000"/>
                </a:solidFill>
                <a:latin typeface="Century Gothic"/>
              </a:rPr>
              <a:t>God’s gifts.</a:t>
            </a:r>
            <a:endParaRPr lang="en-US" altLang="en-US" sz="60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entury Gothic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artoon of a sloth&#10;&#10;Description automatically generated">
            <a:extLst>
              <a:ext uri="{FF2B5EF4-FFF2-40B4-BE49-F238E27FC236}">
                <a16:creationId xmlns:a16="http://schemas.microsoft.com/office/drawing/2014/main" id="{1991D817-D29E-0278-C3D0-34CC7F274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28" y="511568"/>
            <a:ext cx="3662450" cy="552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6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D2DD9C-FD91-9511-5EE6-62EA86D84CCD}"/>
              </a:ext>
            </a:extLst>
          </p:cNvPr>
          <p:cNvSpPr txBox="1"/>
          <p:nvPr/>
        </p:nvSpPr>
        <p:spPr>
          <a:xfrm>
            <a:off x="1323178" y="1852863"/>
            <a:ext cx="917103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b="1" dirty="0">
                <a:solidFill>
                  <a:srgbClr val="000000"/>
                </a:solidFill>
                <a:latin typeface="Century Gothic"/>
              </a:rPr>
              <a:t>"</a:t>
            </a:r>
            <a:r>
              <a:rPr lang="en-GB" sz="4800" b="1" i="0" dirty="0">
                <a:solidFill>
                  <a:srgbClr val="000000"/>
                </a:solidFill>
                <a:effectLst/>
                <a:latin typeface="Century Gothic"/>
              </a:rPr>
              <a:t>God saw everything that he had made, and indeed, it </a:t>
            </a:r>
            <a:r>
              <a:rPr lang="en-GB" sz="4800" b="1" dirty="0">
                <a:solidFill>
                  <a:srgbClr val="000000"/>
                </a:solidFill>
                <a:latin typeface="Century Gothic"/>
              </a:rPr>
              <a:t>was </a:t>
            </a:r>
            <a:r>
              <a:rPr lang="en-GB" sz="4800" b="1" i="0" dirty="0">
                <a:solidFill>
                  <a:srgbClr val="000000"/>
                </a:solidFill>
                <a:effectLst/>
                <a:latin typeface="Century Gothic"/>
              </a:rPr>
              <a:t>very good</a:t>
            </a:r>
            <a:r>
              <a:rPr lang="en-GB" sz="4800" b="1" dirty="0">
                <a:solidFill>
                  <a:srgbClr val="000000"/>
                </a:solidFill>
                <a:latin typeface="Century Gothic"/>
              </a:rPr>
              <a:t>."</a:t>
            </a:r>
            <a:endParaRPr lang="en-GB" sz="4800" dirty="0">
              <a:solidFill>
                <a:srgbClr val="000000"/>
              </a:solidFill>
              <a:latin typeface="Century Gothic"/>
            </a:endParaRPr>
          </a:p>
          <a:p>
            <a:endParaRPr lang="en-GB" sz="3600">
              <a:solidFill>
                <a:srgbClr val="000000"/>
              </a:solidFill>
              <a:latin typeface="Century Gothic"/>
            </a:endParaRPr>
          </a:p>
          <a:p>
            <a:r>
              <a:rPr lang="en-GB" sz="3600" dirty="0">
                <a:solidFill>
                  <a:srgbClr val="000000"/>
                </a:solidFill>
                <a:latin typeface="Century Gothic"/>
              </a:rPr>
              <a:t>Genesis 1:31</a:t>
            </a:r>
            <a:endParaRPr lang="en-GB" sz="48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213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sloth&#10;&#10;Description automatically generated">
            <a:extLst>
              <a:ext uri="{FF2B5EF4-FFF2-40B4-BE49-F238E27FC236}">
                <a16:creationId xmlns:a16="http://schemas.microsoft.com/office/drawing/2014/main" id="{EA11BF89-1F50-2F87-51A9-1CAD873FE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54" y="569336"/>
            <a:ext cx="3571875" cy="5400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826456-8845-62B9-71B9-BBED8AA3B690}"/>
              </a:ext>
            </a:extLst>
          </p:cNvPr>
          <p:cNvSpPr txBox="1"/>
          <p:nvPr/>
        </p:nvSpPr>
        <p:spPr>
          <a:xfrm>
            <a:off x="6178062" y="3950677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latin typeface="Century Gothic"/>
              </a:rPr>
              <a:t>Stewardship</a:t>
            </a:r>
          </a:p>
        </p:txBody>
      </p:sp>
      <p:pic>
        <p:nvPicPr>
          <p:cNvPr id="8" name="Picture 7" descr="A person holding two green olives&#10;&#10;Description automatically generated">
            <a:extLst>
              <a:ext uri="{FF2B5EF4-FFF2-40B4-BE49-F238E27FC236}">
                <a16:creationId xmlns:a16="http://schemas.microsoft.com/office/drawing/2014/main" id="{1ED0C99B-8D20-D942-E6F5-0D326E0BE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369" y="827864"/>
            <a:ext cx="3591421" cy="2435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FF6164-C88A-C9DB-8FFE-1555FC56F33D}"/>
              </a:ext>
            </a:extLst>
          </p:cNvPr>
          <p:cNvSpPr txBox="1"/>
          <p:nvPr/>
        </p:nvSpPr>
        <p:spPr>
          <a:xfrm>
            <a:off x="3876590" y="4534563"/>
            <a:ext cx="767127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Century Gothic"/>
                <a:ea typeface="Calibri"/>
                <a:cs typeface="Calibri"/>
              </a:rPr>
              <a:t>We are guardians of God's creation. We must do our best to take care of the planet and all the people who live on it. </a:t>
            </a:r>
            <a:endParaRPr lang="en-US" sz="2400">
              <a:latin typeface="Century Gothic"/>
            </a:endParaRPr>
          </a:p>
        </p:txBody>
      </p:sp>
      <p:pic>
        <p:nvPicPr>
          <p:cNvPr id="9" name="Picture 8" descr="A field of corn with blue sky and clouds&#10;&#10;Description automatically generated">
            <a:extLst>
              <a:ext uri="{FF2B5EF4-FFF2-40B4-BE49-F238E27FC236}">
                <a16:creationId xmlns:a16="http://schemas.microsoft.com/office/drawing/2014/main" id="{03A6C9CF-293E-A717-2465-5052BD2B9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014" y="1341411"/>
            <a:ext cx="3591422" cy="24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4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8DFB29-FC1F-C2A0-A7A6-B306142A6EB3}"/>
              </a:ext>
            </a:extLst>
          </p:cNvPr>
          <p:cNvSpPr txBox="1"/>
          <p:nvPr/>
        </p:nvSpPr>
        <p:spPr>
          <a:xfrm>
            <a:off x="403704" y="898989"/>
            <a:ext cx="3159951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entury Gothic"/>
                <a:ea typeface="Calibri"/>
              </a:rPr>
              <a:t>This is Dristy. She lives in Bangladesh. </a:t>
            </a:r>
            <a:endParaRPr lang="en-US" sz="2400" dirty="0">
              <a:latin typeface="Century Gothic"/>
              <a:ea typeface="Calibri" panose="020F0502020204030204" pitchFamily="34" charset="0"/>
            </a:endParaRPr>
          </a:p>
          <a:p>
            <a:r>
              <a:rPr lang="en-US" sz="2400" dirty="0">
                <a:latin typeface="Century Gothic"/>
                <a:ea typeface="Calibri"/>
              </a:rPr>
              <a:t>Dristy loves being in her garden. </a:t>
            </a:r>
          </a:p>
          <a:p>
            <a:endParaRPr lang="en-US" sz="2400" dirty="0">
              <a:latin typeface="Century Gothic"/>
              <a:ea typeface="Calibri"/>
            </a:endParaRPr>
          </a:p>
          <a:p>
            <a:r>
              <a:rPr lang="en-US" sz="2400" dirty="0">
                <a:latin typeface="Century Gothic"/>
                <a:ea typeface="Calibri"/>
              </a:rPr>
              <a:t>"My </a:t>
            </a:r>
            <a:r>
              <a:rPr lang="en-US" sz="2400" dirty="0" err="1">
                <a:latin typeface="Century Gothic"/>
                <a:ea typeface="Calibri"/>
              </a:rPr>
              <a:t>favourite</a:t>
            </a:r>
            <a:r>
              <a:rPr lang="en-US" sz="2400" dirty="0">
                <a:latin typeface="Century Gothic"/>
                <a:ea typeface="Calibri"/>
              </a:rPr>
              <a:t> thing is lychee fruit. I like bananas too. I am used to eating food from my garden. I love it because it is so fresh!"</a:t>
            </a:r>
            <a:endParaRPr lang="en-US" sz="2400">
              <a:effectLst/>
              <a:latin typeface="Century Gothic"/>
              <a:ea typeface="Calibri" panose="020F0502020204030204" pitchFamily="34" charset="0"/>
            </a:endParaRPr>
          </a:p>
        </p:txBody>
      </p:sp>
      <p:pic>
        <p:nvPicPr>
          <p:cNvPr id="7" name="Picture 6" descr="A child smiling in a yellow shirt&#10;&#10;Description automatically generated">
            <a:extLst>
              <a:ext uri="{FF2B5EF4-FFF2-40B4-BE49-F238E27FC236}">
                <a16:creationId xmlns:a16="http://schemas.microsoft.com/office/drawing/2014/main" id="{1DA7B61A-9D9A-375C-8755-95E62FA014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3" b="13858"/>
          <a:stretch/>
        </p:blipFill>
        <p:spPr>
          <a:xfrm>
            <a:off x="3850993" y="894778"/>
            <a:ext cx="8104128" cy="452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1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8DFB29-FC1F-C2A0-A7A6-B306142A6EB3}"/>
              </a:ext>
            </a:extLst>
          </p:cNvPr>
          <p:cNvSpPr txBox="1"/>
          <p:nvPr/>
        </p:nvSpPr>
        <p:spPr>
          <a:xfrm>
            <a:off x="243929" y="2041988"/>
            <a:ext cx="747196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effectLst/>
              <a:latin typeface="Century Gothic"/>
              <a:ea typeface="Calibri" panose="020F0502020204030204" pitchFamily="34" charset="0"/>
            </a:endParaRPr>
          </a:p>
          <a:p>
            <a:endParaRPr lang="en-GB" sz="2400">
              <a:effectLst/>
              <a:latin typeface="Century Gothic"/>
              <a:ea typeface="+mn-lt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77A338-A79C-5327-E7CF-D799BE2ED480}"/>
              </a:ext>
            </a:extLst>
          </p:cNvPr>
          <p:cNvSpPr txBox="1"/>
          <p:nvPr/>
        </p:nvSpPr>
        <p:spPr>
          <a:xfrm>
            <a:off x="419533" y="643430"/>
            <a:ext cx="3563090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Century Gothic"/>
              <a:ea typeface="Calibri"/>
              <a:cs typeface="Calibri"/>
            </a:endParaRPr>
          </a:p>
          <a:p>
            <a:r>
              <a:rPr lang="en-US" sz="2400" dirty="0">
                <a:latin typeface="Century Gothic"/>
                <a:ea typeface="Calibri"/>
                <a:cs typeface="Calibri"/>
              </a:rPr>
              <a:t>With CAFOD's help, Dristy's mum, Rupali, can now show her how to plant different crops to protect them from cyclones caused by climate change. </a:t>
            </a:r>
          </a:p>
          <a:p>
            <a:endParaRPr lang="en-US" sz="2400" dirty="0">
              <a:latin typeface="Century Gothic"/>
              <a:ea typeface="Calibri"/>
              <a:cs typeface="Calibri"/>
            </a:endParaRPr>
          </a:p>
          <a:p>
            <a:r>
              <a:rPr lang="en-US" sz="2400" dirty="0">
                <a:latin typeface="Century Gothic"/>
                <a:ea typeface="Calibri"/>
                <a:cs typeface="Calibri"/>
              </a:rPr>
              <a:t>Dristy and Rupali show their friends and </a:t>
            </a:r>
            <a:r>
              <a:rPr lang="en-US" sz="2400" dirty="0" err="1">
                <a:latin typeface="Century Gothic"/>
                <a:ea typeface="Calibri"/>
                <a:cs typeface="Calibri"/>
              </a:rPr>
              <a:t>neighbours</a:t>
            </a:r>
            <a:r>
              <a:rPr lang="en-US" sz="2400" dirty="0">
                <a:latin typeface="Century Gothic"/>
                <a:ea typeface="Calibri"/>
                <a:cs typeface="Calibri"/>
              </a:rPr>
              <a:t> too. </a:t>
            </a:r>
          </a:p>
          <a:p>
            <a:endParaRPr lang="en-US" sz="2400" dirty="0">
              <a:latin typeface="Century Gothic"/>
              <a:ea typeface="Calibri"/>
              <a:cs typeface="Calibri"/>
            </a:endParaRPr>
          </a:p>
        </p:txBody>
      </p:sp>
      <p:pic>
        <p:nvPicPr>
          <p:cNvPr id="4" name="Picture 3" descr="A person and a child planting plants&#10;&#10;Description automatically generated">
            <a:extLst>
              <a:ext uri="{FF2B5EF4-FFF2-40B4-BE49-F238E27FC236}">
                <a16:creationId xmlns:a16="http://schemas.microsoft.com/office/drawing/2014/main" id="{CE946FA9-2201-A7A9-00C1-E7EA2F82D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1" y="364613"/>
            <a:ext cx="7542161" cy="503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2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8DFB29-FC1F-C2A0-A7A6-B306142A6EB3}"/>
              </a:ext>
            </a:extLst>
          </p:cNvPr>
          <p:cNvSpPr txBox="1"/>
          <p:nvPr/>
        </p:nvSpPr>
        <p:spPr>
          <a:xfrm>
            <a:off x="219350" y="874408"/>
            <a:ext cx="4409025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entury Gothic"/>
              </a:rPr>
              <a:t>Dristy understands that all living things are connected. </a:t>
            </a:r>
          </a:p>
          <a:p>
            <a:endParaRPr lang="en-US" sz="2400" dirty="0">
              <a:latin typeface="Century Gothic"/>
            </a:endParaRPr>
          </a:p>
          <a:p>
            <a:r>
              <a:rPr lang="en-US" sz="2400" dirty="0">
                <a:latin typeface="Century Gothic"/>
              </a:rPr>
              <a:t>We must use God’s gifts carefully, so everyone has what they need to live - now and in the future.</a:t>
            </a:r>
          </a:p>
          <a:p>
            <a:endParaRPr lang="en-US" sz="2400" dirty="0">
              <a:latin typeface="Century Gothic"/>
              <a:ea typeface="Calibri" panose="020F0502020204030204" pitchFamily="34" charset="0"/>
            </a:endParaRPr>
          </a:p>
          <a:p>
            <a:r>
              <a:rPr lang="en-US" sz="2400" dirty="0">
                <a:latin typeface="Century Gothic"/>
                <a:ea typeface="Calibri"/>
              </a:rPr>
              <a:t>"This is the best way to protect our environment," says Dristy.</a:t>
            </a:r>
            <a:endParaRPr lang="en-US" sz="2400" dirty="0">
              <a:latin typeface="Century Gothic"/>
              <a:ea typeface="Calibri" panose="020F0502020204030204" pitchFamily="34" charset="0"/>
            </a:endParaRPr>
          </a:p>
        </p:txBody>
      </p:sp>
      <p:pic>
        <p:nvPicPr>
          <p:cNvPr id="3" name="Picture 2" descr="A child feeding birds on the ground&#10;&#10;Description automatically generated">
            <a:extLst>
              <a:ext uri="{FF2B5EF4-FFF2-40B4-BE49-F238E27FC236}">
                <a16:creationId xmlns:a16="http://schemas.microsoft.com/office/drawing/2014/main" id="{3E0AFE7F-0D98-8891-E4E5-782A7DCD4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175" y="327742"/>
            <a:ext cx="7320934" cy="49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2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2CD665-F896-3FBD-FA3F-CCEBCA007A84}"/>
              </a:ext>
            </a:extLst>
          </p:cNvPr>
          <p:cNvSpPr txBox="1"/>
          <p:nvPr/>
        </p:nvSpPr>
        <p:spPr>
          <a:xfrm>
            <a:off x="711953" y="1228146"/>
            <a:ext cx="368946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Century Gothic" panose="020B0502020202020204" pitchFamily="34" charset="0"/>
              <a:ea typeface="+mn-lt"/>
              <a:cs typeface="+mn-lt"/>
            </a:endParaRPr>
          </a:p>
          <a:p>
            <a:r>
              <a:rPr lang="en-GB" sz="2400" dirty="0">
                <a:latin typeface="Century Gothic"/>
                <a:ea typeface="+mn-lt"/>
                <a:cs typeface="+mn-lt"/>
              </a:rPr>
              <a:t>"The climate is a common good, belonging to all and meant for all." </a:t>
            </a:r>
          </a:p>
          <a:p>
            <a:endParaRPr lang="en-GB" sz="2400" dirty="0">
              <a:latin typeface="Century Gothic"/>
              <a:ea typeface="+mn-lt"/>
              <a:cs typeface="+mn-lt"/>
            </a:endParaRPr>
          </a:p>
          <a:p>
            <a:r>
              <a:rPr lang="en-US" sz="2400" dirty="0">
                <a:latin typeface="Century Gothic"/>
                <a:ea typeface="+mn-lt"/>
                <a:cs typeface="+mn-lt"/>
              </a:rPr>
              <a:t>Pope Francis, </a:t>
            </a:r>
          </a:p>
          <a:p>
            <a:r>
              <a:rPr lang="en-US" sz="2400" dirty="0">
                <a:latin typeface="Century Gothic"/>
                <a:ea typeface="+mn-lt"/>
                <a:cs typeface="+mn-lt"/>
              </a:rPr>
              <a:t>Laudato Si’,23</a:t>
            </a:r>
            <a:endParaRPr lang="en-US" sz="2400" dirty="0">
              <a:latin typeface="Century Gothic"/>
            </a:endParaRPr>
          </a:p>
        </p:txBody>
      </p:sp>
      <p:pic>
        <p:nvPicPr>
          <p:cNvPr id="4" name="Picture 3" descr="A close up of a plant&#10;&#10;Description automatically generated">
            <a:extLst>
              <a:ext uri="{FF2B5EF4-FFF2-40B4-BE49-F238E27FC236}">
                <a16:creationId xmlns:a16="http://schemas.microsoft.com/office/drawing/2014/main" id="{B46FB815-30E9-68B3-EC16-2D27460C6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033" y="301770"/>
            <a:ext cx="7337321" cy="48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79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89B876DE-14C4-704D-3071-993DEFEB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503" y="854992"/>
            <a:ext cx="6480293" cy="118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0000"/>
                </a:solidFill>
                <a:latin typeface="Century Gothic"/>
              </a:rPr>
              <a:t>Caring for God's gifts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Century Gothic" panose="020B0502020202020204" pitchFamily="34" charset="0"/>
              <a:ea typeface="Calibri" panose="020F0502020204030204"/>
              <a:cs typeface="Calibri" panose="020F0502020204030204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GB" sz="2000" i="1" dirty="0">
              <a:solidFill>
                <a:srgbClr val="00000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Century Gothic"/>
              <a:ea typeface="+mn-lt"/>
              <a:cs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Century Gothic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20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A169F87D-F977-2530-6871-8F996E605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40" y="151016"/>
            <a:ext cx="3072581" cy="313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F7C6287A-36D2-5EE6-F6E9-FDB707545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2" y="3425401"/>
            <a:ext cx="4055779" cy="265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281CDA3-EB60-B182-5472-1434FF3F9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763" y="146216"/>
            <a:ext cx="3057391" cy="313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AEAF68-7A22-4803-E943-E0D53BBCC1EB}"/>
              </a:ext>
            </a:extLst>
          </p:cNvPr>
          <p:cNvSpPr txBox="1"/>
          <p:nvPr/>
        </p:nvSpPr>
        <p:spPr>
          <a:xfrm>
            <a:off x="5628966" y="1714502"/>
            <a:ext cx="6507726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Century Gothic"/>
              </a:rPr>
              <a:t>As part of their </a:t>
            </a:r>
            <a:r>
              <a:rPr lang="en-GB" sz="2400" err="1">
                <a:latin typeface="Century Gothic"/>
              </a:rPr>
              <a:t>LiveSimply</a:t>
            </a:r>
            <a:r>
              <a:rPr lang="en-GB" sz="2400" dirty="0">
                <a:latin typeface="Century Gothic"/>
              </a:rPr>
              <a:t> Award journey, children at St Patrick’s Primary School in Wigan made individual pledges about looking after the world. 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en-GB" sz="2400" dirty="0">
              <a:latin typeface="Century Gothic"/>
            </a:endParaRPr>
          </a:p>
          <a:p>
            <a:r>
              <a:rPr lang="en-GB" sz="2400" dirty="0">
                <a:latin typeface="Century Gothic"/>
              </a:rPr>
              <a:t>Posters remind classmates to reduce, reuse, repurpose and recycle. Children also showed off their artistic talents in the 'Caring for God's World' art competition. </a:t>
            </a:r>
          </a:p>
          <a:p>
            <a:endParaRPr lang="en-GB" sz="24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237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2976" ma:contentTypeDescription="Create a new document." ma:contentTypeScope="" ma:versionID="cea24d0ca80266ad768db3cd46c8f402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xmlns:ns6="453a0c7f-c966-4a5c-a0f8-de0f8150ea1e" targetNamespace="http://schemas.microsoft.com/office/2006/metadata/properties" ma:root="true" ma:fieldsID="6cdde22eea87f3e8dcea922064e9110a" ns2:_="" ns3:_="" ns4:_="" ns5:_="" ns6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import namespace="453a0c7f-c966-4a5c-a0f8-de0f8150ea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6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73aede18-5762-4cff-92fc-bd8aa2d291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a0c7f-c966-4a5c-a0f8-de0f8150ea1e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3b9f4064-c5ee-4255-b955-fb8a72b2bce5}" ma:internalName="TaxCatchAll" ma:showField="CatchAllData" ma:web="04672002-f21f-4240-adfb-f0b653fb6f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236a9a4b-a03c-46ba-8ec6-624c184acbc6">Advent</Activity>
    <Audience xmlns="236a9a4b-a03c-46ba-8ec6-624c184acbc6">Primary</Audience>
    <_Status xmlns="http://schemas.microsoft.com/sharepoint/v3/fields">Not Started</_Status>
    <lcf76f155ced4ddcb4097134ff3c332f xmlns="236a9a4b-a03c-46ba-8ec6-624c184acbc6">
      <Terms xmlns="http://schemas.microsoft.com/office/infopath/2007/PartnerControls"/>
    </lcf76f155ced4ddcb4097134ff3c332f>
    <TaxCatchAll xmlns="453a0c7f-c966-4a5c-a0f8-de0f8150ea1e" xsi:nil="true"/>
    <_dlc_DocId xmlns="04672002-f21f-4240-adfb-f0b653fb6fb5">SZUU6KYVHK2A-2146017777-16749</_dlc_DocId>
    <_dlc_DocIdUrl xmlns="04672002-f21f-4240-adfb-f0b653fb6fb5">
      <Url>https://cafod365.sharepoint.com/sites/int/Education/_layouts/15/DocIdRedir.aspx?ID=SZUU6KYVHK2A-2146017777-16749</Url>
      <Description>SZUU6KYVHK2A-2146017777-16749</Description>
    </_dlc_DocIdUrl>
  </documentManagement>
</p:properties>
</file>

<file path=customXml/itemProps1.xml><?xml version="1.0" encoding="utf-8"?>
<ds:datastoreItem xmlns:ds="http://schemas.openxmlformats.org/officeDocument/2006/customXml" ds:itemID="{BB153BA6-2FF2-487E-A366-58FD56A2EA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AF82B3-58CC-4883-83B3-685A7D050AD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7FDA65F-3D79-43FF-AE14-D73FDAAE1602}">
  <ds:schemaRefs>
    <ds:schemaRef ds:uri="04672002-f21f-4240-adfb-f0b653fb6fb5"/>
    <ds:schemaRef ds:uri="236a9a4b-a03c-46ba-8ec6-624c184acbc6"/>
    <ds:schemaRef ds:uri="453a0c7f-c966-4a5c-a0f8-de0f8150ea1e"/>
    <ds:schemaRef ds:uri="bdf04112-6931-4610-9724-cd62e91446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8C8B8929-40CA-4F38-B3AD-8B6B27CAD2F8}">
  <ds:schemaRefs>
    <ds:schemaRef ds:uri="04672002-f21f-4240-adfb-f0b653fb6fb5"/>
    <ds:schemaRef ds:uri="http://schemas.microsoft.com/office/2006/documentManagement/types"/>
    <ds:schemaRef ds:uri="http://purl.org/dc/terms/"/>
    <ds:schemaRef ds:uri="453a0c7f-c966-4a5c-a0f8-de0f8150ea1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df04112-6931-4610-9724-cd62e91446a3"/>
    <ds:schemaRef ds:uri="http://schemas.microsoft.com/sharepoint/v3/fields"/>
    <ds:schemaRef ds:uri="236a9a4b-a03c-46ba-8ec6-624c184acbc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418</Words>
  <Application>Microsoft Office PowerPoint</Application>
  <PresentationFormat>Widescreen</PresentationFormat>
  <Paragraphs>82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O'Brien</dc:creator>
  <cp:lastModifiedBy>Victoria Ahmed</cp:lastModifiedBy>
  <cp:revision>164</cp:revision>
  <dcterms:created xsi:type="dcterms:W3CDTF">2023-09-12T16:31:41Z</dcterms:created>
  <dcterms:modified xsi:type="dcterms:W3CDTF">2024-05-01T22:12:45Z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0x01010096472308B02E1E4A9F4BBEA19176AB65</vt:lpwstr>
  </property>
  <property fmtid="{D5CDD505-2E9C-101B-9397-08002B2CF9AE}" pid="3" name="_dlc_DocIdItemGuid">
    <vt:lpwstr>7ed77d9a-6377-4ee0-91ee-3caf2ca82962</vt:lpwstr>
  </property>
  <property fmtid="{D5CDD505-2E9C-101B-9397-08002B2CF9AE}" pid="4" name="MediaServiceImageTags">
    <vt:lpwstr/>
  </property>
</Properties>
</file>