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9906000" cx="6858000"/>
  <p:notesSz cx="6858000" cy="9144000"/>
  <p:embeddedFontLst>
    <p:embeddedFont>
      <p:font typeface="DM Sans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jlr1Hr7ufqvr9rZg7+80qCG0rs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DMSans-boldItalic.fntdata"/><Relationship Id="rId5" Type="http://schemas.openxmlformats.org/officeDocument/2006/relationships/slide" Target="slides/slide1.xml"/><Relationship Id="rId6" Type="http://schemas.openxmlformats.org/officeDocument/2006/relationships/font" Target="fonts/DMSans-regular.fntdata"/><Relationship Id="rId7" Type="http://schemas.openxmlformats.org/officeDocument/2006/relationships/font" Target="fonts/DMSans-bold.fntdata"/><Relationship Id="rId8" Type="http://schemas.openxmlformats.org/officeDocument/2006/relationships/font" Target="fonts/DM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765005" y="-2"/>
            <a:ext cx="5092995" cy="616688"/>
          </a:xfrm>
          <a:prstGeom prst="rect">
            <a:avLst/>
          </a:prstGeom>
          <a:gradFill>
            <a:gsLst>
              <a:gs pos="0">
                <a:srgbClr val="5FC4FA"/>
              </a:gs>
              <a:gs pos="50000">
                <a:srgbClr val="6123CF"/>
              </a:gs>
              <a:gs pos="100000">
                <a:srgbClr val="752BF8"/>
              </a:gs>
            </a:gsLst>
            <a:lin ang="18900000" scaled="0"/>
          </a:gradFill>
          <a:ln cap="flat" cmpd="sng" w="12700">
            <a:solidFill>
              <a:srgbClr val="1C30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AWS Control Tower: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Simplify Multi-Account Management</a:t>
            </a:r>
            <a:endParaRPr b="0" i="0" sz="1800" u="none" cap="none" strike="noStrike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765005" cy="616687"/>
          </a:xfrm>
          <a:prstGeom prst="rect">
            <a:avLst/>
          </a:prstGeom>
          <a:solidFill>
            <a:srgbClr val="9855F7"/>
          </a:solidFill>
          <a:ln>
            <a:noFill/>
          </a:ln>
        </p:spPr>
      </p:pic>
      <p:sp>
        <p:nvSpPr>
          <p:cNvPr id="86" name="Google Shape;86;p1"/>
          <p:cNvSpPr/>
          <p:nvPr/>
        </p:nvSpPr>
        <p:spPr>
          <a:xfrm>
            <a:off x="-2" y="656111"/>
            <a:ext cx="6858000" cy="978198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1C30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AWS Control Tower is a fully managed service designed to simplify setup and governance of secure, multi-account AWS environments. It streamlines landing zone creation, enforces compliance through preconfigured guardrails, and offers centralized visibility—empowering businesses to scale cloud operations with no compromise on security.</a:t>
            </a:r>
            <a:endParaRPr/>
          </a:p>
        </p:txBody>
      </p:sp>
      <p:sp>
        <p:nvSpPr>
          <p:cNvPr id="87" name="Google Shape;87;p1"/>
          <p:cNvSpPr/>
          <p:nvPr/>
        </p:nvSpPr>
        <p:spPr>
          <a:xfrm>
            <a:off x="0" y="1594884"/>
            <a:ext cx="3125972" cy="425302"/>
          </a:xfrm>
          <a:prstGeom prst="homePlate">
            <a:avLst>
              <a:gd fmla="val 50000" name="adj"/>
            </a:avLst>
          </a:prstGeom>
          <a:gradFill>
            <a:gsLst>
              <a:gs pos="0">
                <a:srgbClr val="7939EB"/>
              </a:gs>
              <a:gs pos="50000">
                <a:srgbClr val="45A5DA"/>
              </a:gs>
              <a:gs pos="100000">
                <a:srgbClr val="53C7FF"/>
              </a:gs>
            </a:gsLst>
            <a:lin ang="16200000" scaled="0"/>
          </a:gradFill>
          <a:ln cap="flat" cmpd="sng" w="12700">
            <a:solidFill>
              <a:srgbClr val="1C30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Zero-Cost Engagement Flow </a:t>
            </a:r>
            <a:endParaRPr/>
          </a:p>
        </p:txBody>
      </p:sp>
      <p:cxnSp>
        <p:nvCxnSpPr>
          <p:cNvPr id="88" name="Google Shape;88;p1"/>
          <p:cNvCxnSpPr/>
          <p:nvPr/>
        </p:nvCxnSpPr>
        <p:spPr>
          <a:xfrm>
            <a:off x="3125972" y="1594884"/>
            <a:ext cx="0" cy="769442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9" name="Google Shape;89;p1"/>
          <p:cNvSpPr/>
          <p:nvPr/>
        </p:nvSpPr>
        <p:spPr>
          <a:xfrm>
            <a:off x="3125971" y="1594882"/>
            <a:ext cx="3732027" cy="3358117"/>
          </a:xfrm>
          <a:prstGeom prst="rect">
            <a:avLst/>
          </a:prstGeom>
          <a:gradFill>
            <a:gsLst>
              <a:gs pos="0">
                <a:srgbClr val="B2DFFA"/>
              </a:gs>
              <a:gs pos="50000">
                <a:srgbClr val="6123CF"/>
              </a:gs>
              <a:gs pos="100000">
                <a:srgbClr val="752BF8"/>
              </a:gs>
            </a:gsLst>
            <a:path path="circle">
              <a:fillToRect l="100%" t="100%"/>
            </a:path>
            <a:tileRect b="-100%" r="-100%"/>
          </a:gradFill>
          <a:ln cap="flat" cmpd="sng" w="12700">
            <a:solidFill>
              <a:srgbClr val="1C30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DM Sans"/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Key Benefits</a:t>
            </a:r>
            <a:endParaRPr/>
          </a:p>
          <a:p>
            <a:pPr indent="-171450" lvl="0" marL="171450" marR="0" rtl="0" algn="just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Accelerated Cloud Adoption – Deploy a compliant multi-account structure in less than 30 minutes instead of weeks</a:t>
            </a:r>
            <a:endParaRPr/>
          </a:p>
          <a:p>
            <a:pPr indent="-171450" lvl="0" marL="171450" marR="0" rtl="0" algn="just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Centralized Visibility – Monitor all AWS accounts through a unified dashboard with security and compliance alerts</a:t>
            </a:r>
            <a:endParaRPr/>
          </a:p>
          <a:p>
            <a:pPr indent="-171450" lvl="0" marL="171450" marR="0" rtl="0" algn="just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Scalable Security – Secure workloads using Organizational Units (OUs) and IAM Identity Center</a:t>
            </a:r>
            <a:endParaRPr/>
          </a:p>
          <a:p>
            <a:pPr indent="-171450" lvl="0" marL="171450" marR="0" rtl="0" algn="just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Built-in Governance – Enforce 70+ preconfigured guardrails for security and compliance</a:t>
            </a:r>
            <a:endParaRPr/>
          </a:p>
          <a:p>
            <a:pPr indent="-171450" lvl="0" marL="171450" marR="0" rtl="0" algn="just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Cost Optimization – Automate resource tagging, budget alerts, and cross-account billing integration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3125973" y="5033630"/>
            <a:ext cx="3732027" cy="1594884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1C30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Deliverables</a:t>
            </a:r>
            <a:endParaRPr b="0" i="0" sz="1400" u="none" cap="none" strike="noStrike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-171450" lvl="0" marL="171450" marR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b="0" i="0" lang="en-US" sz="120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Fully operational landing zone with centralized logging/auditing</a:t>
            </a:r>
            <a:endParaRPr/>
          </a:p>
          <a:p>
            <a:pPr indent="-171450" lvl="0" marL="171450" marR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b="0" i="0" lang="en-US" sz="120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Guardrails aligned to industry/compliance standards</a:t>
            </a:r>
            <a:endParaRPr/>
          </a:p>
          <a:p>
            <a:pPr indent="-171450" lvl="0" marL="171450" marR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b="0" i="0" lang="en-US" sz="120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Self-service account provisioning via Service Catalog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3125973" y="6709145"/>
            <a:ext cx="3732027" cy="2580168"/>
          </a:xfrm>
          <a:prstGeom prst="rect">
            <a:avLst/>
          </a:prstGeom>
          <a:gradFill>
            <a:gsLst>
              <a:gs pos="0">
                <a:srgbClr val="18AAF7"/>
              </a:gs>
              <a:gs pos="50000">
                <a:srgbClr val="6123CF"/>
              </a:gs>
              <a:gs pos="100000">
                <a:srgbClr val="752BF8"/>
              </a:gs>
            </a:gsLst>
            <a:path path="circle">
              <a:fillToRect b="100%" r="100%"/>
            </a:path>
            <a:tileRect l="-100%" t="-100%"/>
          </a:gradFill>
          <a:ln cap="flat" cmpd="sng" w="12700">
            <a:solidFill>
              <a:srgbClr val="1C30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M San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Why Partner With Us?</a:t>
            </a:r>
            <a:endParaRPr b="0" i="0" sz="1400" u="none" cap="none" strike="noStrike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-7620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Seamless Guardrail Customization</a:t>
            </a: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Tailor security controls without disrupting existing workflows.</a:t>
            </a:r>
            <a:endParaRPr/>
          </a:p>
          <a:p>
            <a:pPr indent="-76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Third-Party Integration</a:t>
            </a: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Enable smooth deployment of SIEM, CSPM, and other tools at scale.</a:t>
            </a:r>
            <a:endParaRPr/>
          </a:p>
          <a:p>
            <a:pPr indent="-76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Optimized OU Structures</a:t>
            </a: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Align organizational units with evolving business needs for long-term efficiency.</a:t>
            </a:r>
            <a:endParaRPr/>
          </a:p>
          <a:p>
            <a:pPr indent="-76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Maximized ROI at Zero Cost</a:t>
            </a: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Avoid pitfalls like restrictive SCPs or incomplete logging while ensuring a streamlined setup</a:t>
            </a:r>
            <a:endParaRPr b="0" i="0" sz="1200" u="none" cap="none" strike="noStrike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0" y="9289313"/>
            <a:ext cx="6857998" cy="616687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1C305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Leverage AWS Control Tower to streamline cloud governance, enhance security, and scale effortlessly. Let us help you build a well-managed, compliant AWS environment that accelerates your business growth!</a:t>
            </a:r>
            <a:endParaRPr/>
          </a:p>
        </p:txBody>
      </p:sp>
      <p:grpSp>
        <p:nvGrpSpPr>
          <p:cNvPr id="93" name="Google Shape;93;p1"/>
          <p:cNvGrpSpPr/>
          <p:nvPr/>
        </p:nvGrpSpPr>
        <p:grpSpPr>
          <a:xfrm>
            <a:off x="85059" y="2115879"/>
            <a:ext cx="2955853" cy="7077740"/>
            <a:chOff x="0" y="0"/>
            <a:chExt cx="2955853" cy="7077740"/>
          </a:xfrm>
        </p:grpSpPr>
        <p:sp>
          <p:nvSpPr>
            <p:cNvPr id="94" name="Google Shape;94;p1"/>
            <p:cNvSpPr/>
            <p:nvPr/>
          </p:nvSpPr>
          <p:spPr>
            <a:xfrm>
              <a:off x="0" y="0"/>
              <a:ext cx="2955853" cy="17694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12700">
              <a:solidFill>
                <a:srgbClr val="9A6DE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51825" y="51825"/>
              <a:ext cx="2852203" cy="16657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1" i="0" lang="en-US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Phase 1: Discovery &amp; Planning (1-2 Weeks)</a:t>
              </a:r>
              <a:r>
                <a:rPr b="0" i="0" lang="en-US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665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Identify business units, define guardrails, and audit AWS accounts for compliance gaps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 rot="5400000">
              <a:off x="1146157" y="1813671"/>
              <a:ext cx="663538" cy="796245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9A6DEC"/>
            </a:solidFill>
            <a:ln cap="flat" cmpd="sng" w="9525">
              <a:solidFill>
                <a:srgbClr val="5FA9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7" name="Google Shape;97;p1"/>
            <p:cNvSpPr txBox="1"/>
            <p:nvPr/>
          </p:nvSpPr>
          <p:spPr>
            <a:xfrm>
              <a:off x="1239053" y="1880025"/>
              <a:ext cx="477747" cy="4644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"/>
            <p:cNvSpPr/>
            <p:nvPr/>
          </p:nvSpPr>
          <p:spPr>
            <a:xfrm>
              <a:off x="0" y="2654152"/>
              <a:ext cx="2955853" cy="17694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12700">
              <a:solidFill>
                <a:srgbClr val="9A6DE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9" name="Google Shape;99;p1"/>
            <p:cNvSpPr txBox="1"/>
            <p:nvPr/>
          </p:nvSpPr>
          <p:spPr>
            <a:xfrm>
              <a:off x="51825" y="2705977"/>
              <a:ext cx="2852203" cy="16657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1" i="0" lang="en-US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Phase 2: Implementation (1-3 Days)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665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Deploy core accounts, configure security controls, and standardize account provisioning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"/>
            <p:cNvSpPr/>
            <p:nvPr/>
          </p:nvSpPr>
          <p:spPr>
            <a:xfrm rot="5400000">
              <a:off x="1146157" y="4467824"/>
              <a:ext cx="663538" cy="796245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9A6DEC"/>
            </a:solidFill>
            <a:ln cap="flat" cmpd="sng" w="9525">
              <a:solidFill>
                <a:srgbClr val="5FA9F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1" name="Google Shape;101;p1"/>
            <p:cNvSpPr txBox="1"/>
            <p:nvPr/>
          </p:nvSpPr>
          <p:spPr>
            <a:xfrm>
              <a:off x="1239053" y="4534178"/>
              <a:ext cx="477747" cy="4644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0" y="5308305"/>
              <a:ext cx="2955853" cy="17694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12700">
              <a:solidFill>
                <a:srgbClr val="9A6DE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3" name="Google Shape;103;p1"/>
            <p:cNvSpPr txBox="1"/>
            <p:nvPr/>
          </p:nvSpPr>
          <p:spPr>
            <a:xfrm>
              <a:off x="51825" y="5360130"/>
              <a:ext cx="2852203" cy="16657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2375" lIns="72375" spcFirstLastPara="1" rIns="72375" wrap="square" tIns="7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1" i="0" lang="en-US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Phase 3: Enablement (1 Week)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665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Conduct hands-on training, provide documentation, and establish governance processes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1"/>
          <p:cNvSpPr/>
          <p:nvPr/>
        </p:nvSpPr>
        <p:spPr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2025-04-02T05:02:18Z</dcterms:created>
  <dc:creator>Medha Mattoo</dc:creator>
</cp:coreProperties>
</file>