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Lst>
  <p:sldSz cy="9906000" cx="6858000"/>
  <p:notesSz cx="6858000" cy="9144000"/>
  <p:embeddedFontLst>
    <p:embeddedFont>
      <p:font typeface="DM Sans"/>
      <p:regular r:id="rId6"/>
      <p:bold r:id="rId7"/>
      <p:italic r:id="rId8"/>
      <p:boldItalic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iY20Mtz1qb1HxG5l2C9VjVDNCcA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0" Type="http://customschemas.google.com/relationships/presentationmetadata" Target="metadata"/><Relationship Id="rId9" Type="http://schemas.openxmlformats.org/officeDocument/2006/relationships/font" Target="fonts/DMSans-boldItalic.fntdata"/><Relationship Id="rId5" Type="http://schemas.openxmlformats.org/officeDocument/2006/relationships/slide" Target="slides/slide1.xml"/><Relationship Id="rId6" Type="http://schemas.openxmlformats.org/officeDocument/2006/relationships/font" Target="fonts/DMSans-regular.fntdata"/><Relationship Id="rId7" Type="http://schemas.openxmlformats.org/officeDocument/2006/relationships/font" Target="fonts/DMSans-bold.fntdata"/><Relationship Id="rId8" Type="http://schemas.openxmlformats.org/officeDocument/2006/relationships/font" Target="fonts/DMSans-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514350" y="1621191"/>
            <a:ext cx="5829300" cy="3448756"/>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857250" y="5202944"/>
            <a:ext cx="5143500" cy="2391656"/>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4" name="Google Shape;14;p3"/>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286367" y="2822135"/>
            <a:ext cx="6285266"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1" name="Google Shape;71;p12"/>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449696" y="3985464"/>
            <a:ext cx="839487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550679" y="2549570"/>
            <a:ext cx="839487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7" name="Google Shape;77;p13"/>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471488" y="2637014"/>
            <a:ext cx="5915025"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0" name="Google Shape;20;p4"/>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467916" y="2469624"/>
            <a:ext cx="5915025" cy="41206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467916" y="6629226"/>
            <a:ext cx="5915025" cy="216693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sz="1800">
                <a:solidFill>
                  <a:schemeClr val="dk1"/>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26" name="Google Shape;26;p5"/>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471488"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2" name="Google Shape;32;p6"/>
          <p:cNvSpPr txBox="1"/>
          <p:nvPr>
            <p:ph idx="2" type="body"/>
          </p:nvPr>
        </p:nvSpPr>
        <p:spPr>
          <a:xfrm>
            <a:off x="3471863"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3" name="Google Shape;33;p6"/>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472381"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472381" y="2428347"/>
            <a:ext cx="2901255"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39" name="Google Shape;39;p7"/>
          <p:cNvSpPr txBox="1"/>
          <p:nvPr>
            <p:ph idx="2" type="body"/>
          </p:nvPr>
        </p:nvSpPr>
        <p:spPr>
          <a:xfrm>
            <a:off x="472381" y="3618442"/>
            <a:ext cx="2901255"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0" name="Google Shape;40;p7"/>
          <p:cNvSpPr txBox="1"/>
          <p:nvPr>
            <p:ph idx="3" type="body"/>
          </p:nvPr>
        </p:nvSpPr>
        <p:spPr>
          <a:xfrm>
            <a:off x="3471863" y="2428347"/>
            <a:ext cx="2915543"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1" name="Google Shape;41;p7"/>
          <p:cNvSpPr txBox="1"/>
          <p:nvPr>
            <p:ph idx="4" type="body"/>
          </p:nvPr>
        </p:nvSpPr>
        <p:spPr>
          <a:xfrm>
            <a:off x="3471863" y="3618442"/>
            <a:ext cx="2915543"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2" name="Google Shape;42;p7"/>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2915543" y="1426283"/>
            <a:ext cx="3471863" cy="7039681"/>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7" name="Google Shape;57;p10"/>
          <p:cNvSpPr txBox="1"/>
          <p:nvPr>
            <p:ph idx="2"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8" name="Google Shape;58;p10"/>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2915543" y="1426283"/>
            <a:ext cx="3471863" cy="7039681"/>
          </a:xfrm>
          <a:prstGeom prst="rect">
            <a:avLst/>
          </a:prstGeom>
          <a:noFill/>
          <a:ln>
            <a:noFill/>
          </a:ln>
        </p:spPr>
      </p:sp>
      <p:sp>
        <p:nvSpPr>
          <p:cNvPr id="64" name="Google Shape;64;p11"/>
          <p:cNvSpPr txBox="1"/>
          <p:nvPr>
            <p:ph idx="1"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5" name="Google Shape;65;p11"/>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471488" y="2637014"/>
            <a:ext cx="5915025" cy="6285266"/>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765005" y="-2"/>
            <a:ext cx="5092995" cy="616688"/>
          </a:xfrm>
          <a:prstGeom prst="rect">
            <a:avLst/>
          </a:prstGeom>
          <a:gradFill>
            <a:gsLst>
              <a:gs pos="0">
                <a:srgbClr val="5FC4FA"/>
              </a:gs>
              <a:gs pos="50000">
                <a:srgbClr val="6123CF"/>
              </a:gs>
              <a:gs pos="100000">
                <a:srgbClr val="752BF8"/>
              </a:gs>
            </a:gsLst>
            <a:lin ang="18900000" scaled="0"/>
          </a:gra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lt1"/>
                </a:solidFill>
                <a:latin typeface="DM Sans"/>
                <a:ea typeface="DM Sans"/>
                <a:cs typeface="DM Sans"/>
                <a:sym typeface="DM Sans"/>
              </a:rPr>
              <a:t>Intelligent Document Processing (IDP) with Generative AI</a:t>
            </a:r>
            <a:endParaRPr b="0" i="0" sz="1600" u="none" cap="none" strike="noStrike">
              <a:solidFill>
                <a:schemeClr val="lt1"/>
              </a:solidFill>
              <a:latin typeface="DM Sans"/>
              <a:ea typeface="DM Sans"/>
              <a:cs typeface="DM Sans"/>
              <a:sym typeface="DM Sans"/>
            </a:endParaRPr>
          </a:p>
        </p:txBody>
      </p:sp>
      <p:pic>
        <p:nvPicPr>
          <p:cNvPr id="85" name="Google Shape;85;p1"/>
          <p:cNvPicPr preferRelativeResize="0"/>
          <p:nvPr/>
        </p:nvPicPr>
        <p:blipFill rotWithShape="1">
          <a:blip r:embed="rId3">
            <a:alphaModFix/>
          </a:blip>
          <a:srcRect b="0" l="0" r="0" t="0"/>
          <a:stretch/>
        </p:blipFill>
        <p:spPr>
          <a:xfrm>
            <a:off x="0" y="0"/>
            <a:ext cx="1765005" cy="616687"/>
          </a:xfrm>
          <a:prstGeom prst="rect">
            <a:avLst/>
          </a:prstGeom>
          <a:solidFill>
            <a:srgbClr val="9855F7"/>
          </a:solidFill>
          <a:ln>
            <a:noFill/>
          </a:ln>
        </p:spPr>
      </p:pic>
      <p:sp>
        <p:nvSpPr>
          <p:cNvPr id="86" name="Google Shape;86;p1"/>
          <p:cNvSpPr/>
          <p:nvPr/>
        </p:nvSpPr>
        <p:spPr>
          <a:xfrm>
            <a:off x="0" y="616686"/>
            <a:ext cx="6858000" cy="978198"/>
          </a:xfrm>
          <a:prstGeom prst="rect">
            <a:avLst/>
          </a:prstGeom>
          <a:solidFill>
            <a:schemeClr val="lt1"/>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dk1"/>
                </a:solidFill>
                <a:latin typeface="DM Sans"/>
                <a:ea typeface="DM Sans"/>
                <a:cs typeface="DM Sans"/>
                <a:sym typeface="DM Sans"/>
              </a:rPr>
              <a:t>Intelligent Document Processing (IDP) with Generative AI revolutionizes the way businesses handle unstructured data. By leveraging advanced NLP, computer vision, and large language models (LLMs), it automates data extraction, analysis, and summarization from documents. This AI-driven approach reduces manual effort by up to 80%, enhances accuracy, and ensures seamless compliance with industry regulations.</a:t>
            </a:r>
            <a:endParaRPr/>
          </a:p>
        </p:txBody>
      </p:sp>
      <p:sp>
        <p:nvSpPr>
          <p:cNvPr id="87" name="Google Shape;87;p1"/>
          <p:cNvSpPr/>
          <p:nvPr/>
        </p:nvSpPr>
        <p:spPr>
          <a:xfrm>
            <a:off x="0" y="1594884"/>
            <a:ext cx="3125972" cy="425302"/>
          </a:xfrm>
          <a:prstGeom prst="homePlate">
            <a:avLst>
              <a:gd fmla="val 50000" name="adj"/>
            </a:avLst>
          </a:prstGeom>
          <a:gradFill>
            <a:gsLst>
              <a:gs pos="0">
                <a:srgbClr val="7939EB"/>
              </a:gs>
              <a:gs pos="50000">
                <a:srgbClr val="45A5DA"/>
              </a:gs>
              <a:gs pos="100000">
                <a:srgbClr val="53C7FF"/>
              </a:gs>
            </a:gsLst>
            <a:lin ang="16200000" scaled="0"/>
          </a:gra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lt1"/>
                </a:solidFill>
                <a:latin typeface="DM Sans"/>
                <a:ea typeface="DM Sans"/>
                <a:cs typeface="DM Sans"/>
                <a:sym typeface="DM Sans"/>
              </a:rPr>
              <a:t>Zero-Cost Engagement Flow</a:t>
            </a:r>
            <a:endParaRPr/>
          </a:p>
        </p:txBody>
      </p:sp>
      <p:cxnSp>
        <p:nvCxnSpPr>
          <p:cNvPr id="88" name="Google Shape;88;p1"/>
          <p:cNvCxnSpPr/>
          <p:nvPr/>
        </p:nvCxnSpPr>
        <p:spPr>
          <a:xfrm>
            <a:off x="3125972" y="1594884"/>
            <a:ext cx="0" cy="7694429"/>
          </a:xfrm>
          <a:prstGeom prst="straightConnector1">
            <a:avLst/>
          </a:prstGeom>
          <a:noFill/>
          <a:ln cap="flat" cmpd="sng" w="9525">
            <a:solidFill>
              <a:schemeClr val="accent1"/>
            </a:solidFill>
            <a:prstDash val="solid"/>
            <a:miter lim="800000"/>
            <a:headEnd len="sm" w="sm" type="none"/>
            <a:tailEnd len="sm" w="sm" type="none"/>
          </a:ln>
        </p:spPr>
      </p:cxnSp>
      <p:sp>
        <p:nvSpPr>
          <p:cNvPr id="89" name="Google Shape;89;p1"/>
          <p:cNvSpPr/>
          <p:nvPr/>
        </p:nvSpPr>
        <p:spPr>
          <a:xfrm>
            <a:off x="3125971" y="1594883"/>
            <a:ext cx="3732027" cy="3230532"/>
          </a:xfrm>
          <a:prstGeom prst="rect">
            <a:avLst/>
          </a:prstGeom>
          <a:gradFill>
            <a:gsLst>
              <a:gs pos="0">
                <a:srgbClr val="B2DFFA"/>
              </a:gs>
              <a:gs pos="50000">
                <a:srgbClr val="6123CF"/>
              </a:gs>
              <a:gs pos="100000">
                <a:srgbClr val="752BF8"/>
              </a:gs>
            </a:gsLst>
            <a:path path="circle">
              <a:fillToRect l="100%" t="100%"/>
            </a:path>
            <a:tileRect b="-100%" r="-100%"/>
          </a:gra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Clr>
                <a:schemeClr val="lt1"/>
              </a:buClr>
              <a:buSzPts val="1600"/>
              <a:buFont typeface="DM Sans"/>
              <a:buNone/>
            </a:pPr>
            <a:r>
              <a:rPr b="1" i="0" lang="en-US" sz="1600" u="none" cap="none" strike="noStrike">
                <a:solidFill>
                  <a:schemeClr val="lt1"/>
                </a:solidFill>
                <a:latin typeface="DM Sans"/>
                <a:ea typeface="DM Sans"/>
                <a:cs typeface="DM Sans"/>
                <a:sym typeface="DM Sans"/>
              </a:rPr>
              <a:t>Key Benefits</a:t>
            </a:r>
            <a:endParaRPr/>
          </a:p>
          <a:p>
            <a:pPr indent="-171450" lvl="0" marL="171450" marR="0" rtl="0" algn="just">
              <a:spcBef>
                <a:spcPts val="600"/>
              </a:spcBef>
              <a:spcAft>
                <a:spcPts val="0"/>
              </a:spcAft>
              <a:buClr>
                <a:schemeClr val="lt1"/>
              </a:buClr>
              <a:buSzPts val="1100"/>
              <a:buFont typeface="Arial"/>
              <a:buChar char="•"/>
            </a:pPr>
            <a:r>
              <a:rPr b="1" i="0" lang="en-US" sz="1100" u="none" cap="none" strike="noStrike">
                <a:solidFill>
                  <a:schemeClr val="lt1"/>
                </a:solidFill>
                <a:latin typeface="DM Sans"/>
                <a:ea typeface="DM Sans"/>
                <a:cs typeface="DM Sans"/>
                <a:sym typeface="DM Sans"/>
              </a:rPr>
              <a:t>70% Faster Processing: </a:t>
            </a:r>
            <a:r>
              <a:rPr b="0" i="0" lang="en-US" sz="1100" u="none" cap="none" strike="noStrike">
                <a:solidFill>
                  <a:schemeClr val="lt1"/>
                </a:solidFill>
                <a:latin typeface="DM Sans"/>
                <a:ea typeface="DM Sans"/>
                <a:cs typeface="DM Sans"/>
                <a:sym typeface="DM Sans"/>
              </a:rPr>
              <a:t>Automate extraction from complex layouts with 90%+ accuracy using AWS Textract and custom LLMs</a:t>
            </a:r>
            <a:endParaRPr/>
          </a:p>
          <a:p>
            <a:pPr indent="-171450" lvl="0" marL="171450" marR="0" rtl="0" algn="just">
              <a:spcBef>
                <a:spcPts val="600"/>
              </a:spcBef>
              <a:spcAft>
                <a:spcPts val="0"/>
              </a:spcAft>
              <a:buClr>
                <a:schemeClr val="lt1"/>
              </a:buClr>
              <a:buSzPts val="1100"/>
              <a:buFont typeface="Arial"/>
              <a:buChar char="•"/>
            </a:pPr>
            <a:r>
              <a:rPr b="1" i="0" lang="en-US" sz="1100" u="none" cap="none" strike="noStrike">
                <a:solidFill>
                  <a:schemeClr val="lt1"/>
                </a:solidFill>
                <a:latin typeface="DM Sans"/>
                <a:ea typeface="DM Sans"/>
                <a:cs typeface="DM Sans"/>
                <a:sym typeface="DM Sans"/>
              </a:rPr>
              <a:t>Contextual Insights</a:t>
            </a:r>
            <a:r>
              <a:rPr b="0" i="0" lang="en-US" sz="1100" u="none" cap="none" strike="noStrike">
                <a:solidFill>
                  <a:schemeClr val="lt1"/>
                </a:solidFill>
                <a:latin typeface="DM Sans"/>
                <a:ea typeface="DM Sans"/>
                <a:cs typeface="DM Sans"/>
                <a:sym typeface="DM Sans"/>
              </a:rPr>
              <a:t> – Generate summaries, sentiment analysis, and trend reports using Amazon Bedrock’s LLMs</a:t>
            </a:r>
            <a:endParaRPr/>
          </a:p>
          <a:p>
            <a:pPr indent="-171450" lvl="0" marL="171450" marR="0" rtl="0" algn="just">
              <a:spcBef>
                <a:spcPts val="600"/>
              </a:spcBef>
              <a:spcAft>
                <a:spcPts val="0"/>
              </a:spcAft>
              <a:buClr>
                <a:schemeClr val="lt1"/>
              </a:buClr>
              <a:buSzPts val="1100"/>
              <a:buFont typeface="Arial"/>
              <a:buChar char="•"/>
            </a:pPr>
            <a:r>
              <a:rPr b="1" i="0" lang="en-US" sz="1100" u="none" cap="none" strike="noStrike">
                <a:solidFill>
                  <a:schemeClr val="lt1"/>
                </a:solidFill>
                <a:latin typeface="DM Sans"/>
                <a:ea typeface="DM Sans"/>
                <a:cs typeface="DM Sans"/>
                <a:sym typeface="DM Sans"/>
              </a:rPr>
              <a:t>Cost Reduction: </a:t>
            </a:r>
            <a:r>
              <a:rPr b="0" i="0" lang="en-US" sz="1100" u="none" cap="none" strike="noStrike">
                <a:solidFill>
                  <a:schemeClr val="lt1"/>
                </a:solidFill>
                <a:latin typeface="DM Sans"/>
                <a:ea typeface="DM Sans"/>
                <a:cs typeface="DM Sans"/>
                <a:sym typeface="DM Sans"/>
              </a:rPr>
              <a:t>Cut labor costs by 60% by automating workflows like invoice matching and contract reviews</a:t>
            </a:r>
            <a:endParaRPr/>
          </a:p>
          <a:p>
            <a:pPr indent="-171450" lvl="0" marL="171450" marR="0" rtl="0" algn="just">
              <a:spcBef>
                <a:spcPts val="600"/>
              </a:spcBef>
              <a:spcAft>
                <a:spcPts val="0"/>
              </a:spcAft>
              <a:buClr>
                <a:schemeClr val="lt1"/>
              </a:buClr>
              <a:buSzPts val="1100"/>
              <a:buFont typeface="Arial"/>
              <a:buChar char="•"/>
            </a:pPr>
            <a:r>
              <a:rPr b="1" i="0" lang="en-US" sz="1100" u="none" cap="none" strike="noStrike">
                <a:solidFill>
                  <a:schemeClr val="lt1"/>
                </a:solidFill>
                <a:latin typeface="DM Sans"/>
                <a:ea typeface="DM Sans"/>
                <a:cs typeface="DM Sans"/>
                <a:sym typeface="DM Sans"/>
              </a:rPr>
              <a:t>Compliance Assurance</a:t>
            </a:r>
            <a:r>
              <a:rPr b="0" i="0" lang="en-US" sz="1100" u="none" cap="none" strike="noStrike">
                <a:solidFill>
                  <a:schemeClr val="lt1"/>
                </a:solidFill>
                <a:latin typeface="DM Sans"/>
                <a:ea typeface="DM Sans"/>
                <a:cs typeface="DM Sans"/>
                <a:sym typeface="DM Sans"/>
              </a:rPr>
              <a:t> – Redact PII/PHI and enforce governance with AI-driven configurable guardrails</a:t>
            </a:r>
            <a:endParaRPr/>
          </a:p>
          <a:p>
            <a:pPr indent="-171450" lvl="0" marL="171450" marR="0" rtl="0" algn="just">
              <a:spcBef>
                <a:spcPts val="600"/>
              </a:spcBef>
              <a:spcAft>
                <a:spcPts val="0"/>
              </a:spcAft>
              <a:buClr>
                <a:schemeClr val="lt1"/>
              </a:buClr>
              <a:buSzPts val="1100"/>
              <a:buFont typeface="Arial"/>
              <a:buChar char="•"/>
            </a:pPr>
            <a:r>
              <a:rPr b="1" i="0" lang="en-US" sz="1100" u="none" cap="none" strike="noStrike">
                <a:solidFill>
                  <a:schemeClr val="lt1"/>
                </a:solidFill>
                <a:latin typeface="DM Sans"/>
                <a:ea typeface="DM Sans"/>
                <a:cs typeface="DM Sans"/>
                <a:sym typeface="DM Sans"/>
              </a:rPr>
              <a:t>Scalability</a:t>
            </a:r>
            <a:r>
              <a:rPr b="0" i="0" lang="en-US" sz="1100" u="none" cap="none" strike="noStrike">
                <a:solidFill>
                  <a:schemeClr val="lt1"/>
                </a:solidFill>
                <a:latin typeface="DM Sans"/>
                <a:ea typeface="DM Sans"/>
                <a:cs typeface="DM Sans"/>
                <a:sym typeface="DM Sans"/>
              </a:rPr>
              <a:t> – Process thousands of documents daily across formats (PDFs, emails, images) without templates</a:t>
            </a:r>
            <a:endParaRPr b="0" i="0" sz="1100" u="none" cap="none" strike="noStrike">
              <a:solidFill>
                <a:schemeClr val="lt1"/>
              </a:solidFill>
              <a:latin typeface="DM Sans"/>
              <a:ea typeface="DM Sans"/>
              <a:cs typeface="DM Sans"/>
              <a:sym typeface="DM Sans"/>
            </a:endParaRPr>
          </a:p>
        </p:txBody>
      </p:sp>
      <p:sp>
        <p:nvSpPr>
          <p:cNvPr id="90" name="Google Shape;90;p1"/>
          <p:cNvSpPr/>
          <p:nvPr/>
        </p:nvSpPr>
        <p:spPr>
          <a:xfrm>
            <a:off x="3125973" y="4825415"/>
            <a:ext cx="3732027" cy="1956383"/>
          </a:xfrm>
          <a:prstGeom prst="rect">
            <a:avLst/>
          </a:prstGeom>
          <a:solidFill>
            <a:schemeClr val="lt1"/>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DM Sans"/>
                <a:ea typeface="DM Sans"/>
                <a:cs typeface="DM Sans"/>
                <a:sym typeface="DM Sans"/>
              </a:rPr>
              <a:t>Deliverables</a:t>
            </a:r>
            <a:endParaRPr/>
          </a:p>
          <a:p>
            <a:pPr indent="0" lvl="0" marL="0" marR="0" rtl="0" algn="ctr">
              <a:spcBef>
                <a:spcPts val="600"/>
              </a:spcBef>
              <a:spcAft>
                <a:spcPts val="0"/>
              </a:spcAft>
              <a:buNone/>
            </a:pPr>
            <a:r>
              <a:rPr b="1" i="0" lang="en-US" sz="1000" u="sng" cap="none" strike="noStrike">
                <a:solidFill>
                  <a:srgbClr val="404040"/>
                </a:solidFill>
                <a:latin typeface="DM Sans"/>
                <a:ea typeface="DM Sans"/>
                <a:cs typeface="DM Sans"/>
                <a:sym typeface="DM Sans"/>
              </a:rPr>
              <a:t>Total Duration: </a:t>
            </a:r>
            <a:r>
              <a:rPr b="0" i="0" lang="en-US" sz="1000" u="sng" cap="none" strike="noStrike">
                <a:solidFill>
                  <a:srgbClr val="404040"/>
                </a:solidFill>
                <a:latin typeface="DM Sans"/>
                <a:ea typeface="DM Sans"/>
                <a:cs typeface="DM Sans"/>
                <a:sym typeface="DM Sans"/>
              </a:rPr>
              <a:t>4-6 weeks (end-to-end automation for 3-5 document types)</a:t>
            </a:r>
            <a:endParaRPr b="0" i="0" sz="1000" u="sng" cap="none" strike="noStrike">
              <a:solidFill>
                <a:schemeClr val="dk1"/>
              </a:solidFill>
              <a:latin typeface="DM Sans"/>
              <a:ea typeface="DM Sans"/>
              <a:cs typeface="DM Sans"/>
              <a:sym typeface="DM Sans"/>
            </a:endParaRPr>
          </a:p>
          <a:p>
            <a:pPr indent="-171450" lvl="0" marL="171450" marR="0" rtl="0" algn="just">
              <a:spcBef>
                <a:spcPts val="600"/>
              </a:spcBef>
              <a:spcAft>
                <a:spcPts val="0"/>
              </a:spcAft>
              <a:buClr>
                <a:schemeClr val="dk1"/>
              </a:buClr>
              <a:buSzPts val="1200"/>
              <a:buFont typeface="Noto Sans Symbols"/>
              <a:buChar char="✔"/>
            </a:pPr>
            <a:r>
              <a:rPr b="0" i="0" lang="en-US" sz="1200" u="none" cap="none" strike="noStrike">
                <a:solidFill>
                  <a:schemeClr val="dk1"/>
                </a:solidFill>
                <a:latin typeface="DM Sans"/>
                <a:ea typeface="DM Sans"/>
                <a:cs typeface="DM Sans"/>
                <a:sym typeface="DM Sans"/>
              </a:rPr>
              <a:t>AI-driven extraction of 50+ data fields (e.g., dates, amounts, clauses)</a:t>
            </a:r>
            <a:endParaRPr/>
          </a:p>
          <a:p>
            <a:pPr indent="-171450" lvl="0" marL="171450" marR="0" rtl="0" algn="just">
              <a:spcBef>
                <a:spcPts val="600"/>
              </a:spcBef>
              <a:spcAft>
                <a:spcPts val="0"/>
              </a:spcAft>
              <a:buClr>
                <a:schemeClr val="dk1"/>
              </a:buClr>
              <a:buSzPts val="1200"/>
              <a:buFont typeface="Noto Sans Symbols"/>
              <a:buChar char="✔"/>
            </a:pPr>
            <a:r>
              <a:rPr b="0" i="0" lang="en-US" sz="1200" u="none" cap="none" strike="noStrike">
                <a:solidFill>
                  <a:schemeClr val="dk1"/>
                </a:solidFill>
                <a:latin typeface="DM Sans"/>
                <a:ea typeface="DM Sans"/>
                <a:cs typeface="DM Sans"/>
                <a:sym typeface="DM Sans"/>
              </a:rPr>
              <a:t>Streamlined workflows for document routing, approval, and archiving</a:t>
            </a:r>
            <a:endParaRPr/>
          </a:p>
          <a:p>
            <a:pPr indent="-171450" lvl="0" marL="171450" marR="0" rtl="0" algn="just">
              <a:spcBef>
                <a:spcPts val="600"/>
              </a:spcBef>
              <a:spcAft>
                <a:spcPts val="0"/>
              </a:spcAft>
              <a:buClr>
                <a:schemeClr val="dk1"/>
              </a:buClr>
              <a:buSzPts val="1200"/>
              <a:buFont typeface="Noto Sans Symbols"/>
              <a:buChar char="✔"/>
            </a:pPr>
            <a:r>
              <a:rPr b="0" i="0" lang="en-US" sz="1200" u="none" cap="none" strike="noStrike">
                <a:solidFill>
                  <a:schemeClr val="dk1"/>
                </a:solidFill>
                <a:latin typeface="DM Sans"/>
                <a:ea typeface="DM Sans"/>
                <a:cs typeface="DM Sans"/>
                <a:sym typeface="DM Sans"/>
              </a:rPr>
              <a:t>Custom dashboards to monitor processing accuracy and SLA compliance</a:t>
            </a:r>
            <a:endParaRPr/>
          </a:p>
        </p:txBody>
      </p:sp>
      <p:sp>
        <p:nvSpPr>
          <p:cNvPr id="91" name="Google Shape;91;p1"/>
          <p:cNvSpPr/>
          <p:nvPr/>
        </p:nvSpPr>
        <p:spPr>
          <a:xfrm>
            <a:off x="3125973" y="6781799"/>
            <a:ext cx="3732027" cy="2507513"/>
          </a:xfrm>
          <a:prstGeom prst="rect">
            <a:avLst/>
          </a:prstGeom>
          <a:gradFill>
            <a:gsLst>
              <a:gs pos="0">
                <a:srgbClr val="18AAF7"/>
              </a:gs>
              <a:gs pos="50000">
                <a:srgbClr val="6123CF"/>
              </a:gs>
              <a:gs pos="100000">
                <a:srgbClr val="752BF8"/>
              </a:gs>
            </a:gsLst>
            <a:path path="circle">
              <a:fillToRect b="100%" r="100%"/>
            </a:path>
            <a:tileRect l="-100%" t="-100%"/>
          </a:gra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Clr>
                <a:schemeClr val="lt1"/>
              </a:buClr>
              <a:buSzPts val="1600"/>
              <a:buFont typeface="DM Sans"/>
              <a:buNone/>
            </a:pPr>
            <a:r>
              <a:rPr b="1" i="0" lang="en-US" sz="1600" u="none" cap="none" strike="noStrike">
                <a:solidFill>
                  <a:schemeClr val="lt1"/>
                </a:solidFill>
                <a:latin typeface="DM Sans"/>
                <a:ea typeface="DM Sans"/>
                <a:cs typeface="DM Sans"/>
                <a:sym typeface="DM Sans"/>
              </a:rPr>
              <a:t>Why Partner with an IDP Expert?</a:t>
            </a:r>
            <a:endParaRPr/>
          </a:p>
          <a:p>
            <a:pPr indent="-171450" lvl="0" marL="171450" marR="0" rtl="0" algn="l">
              <a:spcBef>
                <a:spcPts val="600"/>
              </a:spcBef>
              <a:spcAft>
                <a:spcPts val="0"/>
              </a:spcAft>
              <a:buClr>
                <a:schemeClr val="lt1"/>
              </a:buClr>
              <a:buSzPts val="1200"/>
              <a:buFont typeface="Arial"/>
              <a:buChar char="•"/>
            </a:pPr>
            <a:r>
              <a:rPr b="1" i="0" lang="en-US" sz="1200" u="none" cap="none" strike="noStrike">
                <a:solidFill>
                  <a:schemeClr val="lt1"/>
                </a:solidFill>
                <a:latin typeface="DM Sans"/>
                <a:ea typeface="DM Sans"/>
                <a:cs typeface="DM Sans"/>
                <a:sym typeface="DM Sans"/>
              </a:rPr>
              <a:t>Ensure Accuracy: </a:t>
            </a:r>
            <a:r>
              <a:rPr i="0" lang="en-US" sz="1200" u="none" cap="none" strike="noStrike">
                <a:solidFill>
                  <a:schemeClr val="lt1"/>
                </a:solidFill>
                <a:latin typeface="DM Sans"/>
                <a:ea typeface="DM Sans"/>
                <a:cs typeface="DM Sans"/>
                <a:sym typeface="DM Sans"/>
              </a:rPr>
              <a:t>Implement confidence scoring and human-in-the-loop validation</a:t>
            </a:r>
            <a:endParaRPr/>
          </a:p>
          <a:p>
            <a:pPr indent="-171450" lvl="0" marL="171450" marR="0" rtl="0" algn="l">
              <a:spcBef>
                <a:spcPts val="600"/>
              </a:spcBef>
              <a:spcAft>
                <a:spcPts val="0"/>
              </a:spcAft>
              <a:buClr>
                <a:schemeClr val="lt1"/>
              </a:buClr>
              <a:buSzPts val="1200"/>
              <a:buFont typeface="Arial"/>
              <a:buChar char="•"/>
            </a:pPr>
            <a:r>
              <a:rPr b="1" i="0" lang="en-US" sz="1200" u="none" cap="none" strike="noStrike">
                <a:solidFill>
                  <a:schemeClr val="lt1"/>
                </a:solidFill>
                <a:latin typeface="DM Sans"/>
                <a:ea typeface="DM Sans"/>
                <a:cs typeface="DM Sans"/>
                <a:sym typeface="DM Sans"/>
              </a:rPr>
              <a:t>Optimize LLMs: </a:t>
            </a:r>
            <a:r>
              <a:rPr i="0" lang="en-US" sz="1200" u="none" cap="none" strike="noStrike">
                <a:solidFill>
                  <a:schemeClr val="lt1"/>
                </a:solidFill>
                <a:latin typeface="DM Sans"/>
                <a:ea typeface="DM Sans"/>
                <a:cs typeface="DM Sans"/>
                <a:sym typeface="DM Sans"/>
              </a:rPr>
              <a:t>Fine-tune models for industry-specific terminology (e.g., legal, medical)</a:t>
            </a:r>
            <a:endParaRPr/>
          </a:p>
          <a:p>
            <a:pPr indent="-171450" lvl="0" marL="171450" marR="0" rtl="0" algn="l">
              <a:spcBef>
                <a:spcPts val="600"/>
              </a:spcBef>
              <a:spcAft>
                <a:spcPts val="0"/>
              </a:spcAft>
              <a:buClr>
                <a:schemeClr val="lt1"/>
              </a:buClr>
              <a:buSzPts val="1200"/>
              <a:buFont typeface="Arial"/>
              <a:buChar char="•"/>
            </a:pPr>
            <a:r>
              <a:rPr b="1" i="0" lang="en-US" sz="1200" u="none" cap="none" strike="noStrike">
                <a:solidFill>
                  <a:schemeClr val="lt1"/>
                </a:solidFill>
                <a:latin typeface="DM Sans"/>
                <a:ea typeface="DM Sans"/>
                <a:cs typeface="DM Sans"/>
                <a:sym typeface="DM Sans"/>
              </a:rPr>
              <a:t>Scale Securely: </a:t>
            </a:r>
            <a:r>
              <a:rPr i="0" lang="en-US" sz="1200" u="none" cap="none" strike="noStrike">
                <a:solidFill>
                  <a:schemeClr val="lt1"/>
                </a:solidFill>
                <a:latin typeface="DM Sans"/>
                <a:ea typeface="DM Sans"/>
                <a:cs typeface="DM Sans"/>
                <a:sym typeface="DM Sans"/>
              </a:rPr>
              <a:t>Deploy hybrid architectures with on-premises processing for sensitive data</a:t>
            </a:r>
            <a:endParaRPr/>
          </a:p>
        </p:txBody>
      </p:sp>
      <p:sp>
        <p:nvSpPr>
          <p:cNvPr id="92" name="Google Shape;92;p1"/>
          <p:cNvSpPr/>
          <p:nvPr/>
        </p:nvSpPr>
        <p:spPr>
          <a:xfrm>
            <a:off x="0" y="9289313"/>
            <a:ext cx="6857998" cy="616687"/>
          </a:xfrm>
          <a:prstGeom prst="rect">
            <a:avLst/>
          </a:prstGeom>
          <a:solidFill>
            <a:schemeClr val="lt1"/>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dk1"/>
                </a:solidFill>
                <a:latin typeface="DM Sans"/>
                <a:ea typeface="DM Sans"/>
                <a:cs typeface="DM Sans"/>
                <a:sym typeface="DM Sans"/>
              </a:rPr>
              <a:t>Let us help you transform document processing with Generative AI for greater efficiency and accuracy. Get in touch today to see how our solutions can work for you!</a:t>
            </a:r>
            <a:endParaRPr/>
          </a:p>
        </p:txBody>
      </p:sp>
      <p:grpSp>
        <p:nvGrpSpPr>
          <p:cNvPr id="93" name="Google Shape;93;p1"/>
          <p:cNvGrpSpPr/>
          <p:nvPr/>
        </p:nvGrpSpPr>
        <p:grpSpPr>
          <a:xfrm>
            <a:off x="0" y="2083981"/>
            <a:ext cx="3125972" cy="7205330"/>
            <a:chOff x="0" y="0"/>
            <a:chExt cx="3125972" cy="7205330"/>
          </a:xfrm>
        </p:grpSpPr>
        <p:sp>
          <p:nvSpPr>
            <p:cNvPr id="94" name="Google Shape;94;p1"/>
            <p:cNvSpPr/>
            <p:nvPr/>
          </p:nvSpPr>
          <p:spPr>
            <a:xfrm>
              <a:off x="0" y="0"/>
              <a:ext cx="3125972" cy="1801332"/>
            </a:xfrm>
            <a:prstGeom prst="roundRect">
              <a:avLst>
                <a:gd fmla="val 10000" name="adj"/>
              </a:avLst>
            </a:prstGeom>
            <a:solidFill>
              <a:schemeClr val="lt1"/>
            </a:solidFill>
            <a:ln cap="flat" cmpd="sng" w="12700">
              <a:solidFill>
                <a:srgbClr val="3A66B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
            <p:cNvSpPr txBox="1"/>
            <p:nvPr/>
          </p:nvSpPr>
          <p:spPr>
            <a:xfrm>
              <a:off x="52759" y="52759"/>
              <a:ext cx="3020454" cy="1695814"/>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chemeClr val="lt1"/>
                </a:buClr>
                <a:buSzPts val="1400"/>
                <a:buFont typeface="DM Sans"/>
                <a:buNone/>
              </a:pPr>
              <a:r>
                <a:rPr b="1" i="0" lang="en-US" sz="1400" u="none" cap="none" strike="noStrike">
                  <a:solidFill>
                    <a:schemeClr val="dk1"/>
                  </a:solidFill>
                  <a:latin typeface="DM Sans"/>
                  <a:ea typeface="DM Sans"/>
                  <a:cs typeface="DM Sans"/>
                  <a:sym typeface="DM Sans"/>
                </a:rPr>
                <a:t>Phase 1: Document Workflow Audit (1-2 Weeks)</a:t>
              </a:r>
              <a:endParaRPr b="0" i="0" sz="1400" u="none" cap="none" strike="noStrike">
                <a:solidFill>
                  <a:schemeClr val="dk1"/>
                </a:solidFill>
                <a:latin typeface="DM Sans"/>
                <a:ea typeface="DM Sans"/>
                <a:cs typeface="DM Sans"/>
                <a:sym typeface="DM Sans"/>
              </a:endParaRPr>
            </a:p>
            <a:p>
              <a:pPr indent="-69850" lvl="1" marL="57150" marR="0" rtl="0" algn="l">
                <a:lnSpc>
                  <a:spcPct val="90000"/>
                </a:lnSpc>
                <a:spcBef>
                  <a:spcPts val="600"/>
                </a:spcBef>
                <a:spcAft>
                  <a:spcPts val="0"/>
                </a:spcAft>
                <a:buClr>
                  <a:schemeClr val="dk1"/>
                </a:buClr>
                <a:buSzPts val="1100"/>
                <a:buFont typeface="DM Sans"/>
                <a:buChar char="•"/>
              </a:pPr>
              <a:r>
                <a:rPr b="1" i="0" lang="en-US" sz="1100" u="none" cap="none" strike="noStrike">
                  <a:solidFill>
                    <a:schemeClr val="dk1"/>
                  </a:solidFill>
                  <a:latin typeface="DM Sans"/>
                  <a:ea typeface="DM Sans"/>
                  <a:cs typeface="DM Sans"/>
                  <a:sym typeface="DM Sans"/>
                </a:rPr>
                <a:t>Discovery Workshop:</a:t>
              </a:r>
              <a:r>
                <a:rPr b="0" i="0" lang="en-US" sz="1100" u="none" cap="none" strike="noStrike">
                  <a:solidFill>
                    <a:schemeClr val="dk1"/>
                  </a:solidFill>
                  <a:latin typeface="DM Sans"/>
                  <a:ea typeface="DM Sans"/>
                  <a:cs typeface="DM Sans"/>
                  <a:sym typeface="DM Sans"/>
                </a:rPr>
                <a:t> Identify high-volume document types and workflow inefficiencies</a:t>
              </a:r>
              <a:endParaRPr>
                <a:solidFill>
                  <a:schemeClr val="dk1"/>
                </a:solidFill>
              </a:endParaRPr>
            </a:p>
            <a:p>
              <a:pPr indent="-69850" lvl="1" marL="57150" marR="0" rtl="0" algn="l">
                <a:lnSpc>
                  <a:spcPct val="90000"/>
                </a:lnSpc>
                <a:spcBef>
                  <a:spcPts val="600"/>
                </a:spcBef>
                <a:spcAft>
                  <a:spcPts val="0"/>
                </a:spcAft>
                <a:buClr>
                  <a:schemeClr val="dk1"/>
                </a:buClr>
                <a:buSzPts val="1100"/>
                <a:buFont typeface="DM Sans"/>
                <a:buChar char="•"/>
              </a:pPr>
              <a:r>
                <a:rPr b="1" i="0" lang="en-US" sz="1100" u="none" cap="none" strike="noStrike">
                  <a:solidFill>
                    <a:schemeClr val="dk1"/>
                  </a:solidFill>
                  <a:latin typeface="DM Sans"/>
                  <a:ea typeface="DM Sans"/>
                  <a:cs typeface="DM Sans"/>
                  <a:sym typeface="DM Sans"/>
                </a:rPr>
                <a:t>Compliance Review:</a:t>
              </a:r>
              <a:r>
                <a:rPr b="0" i="0" lang="en-US" sz="1100" u="none" cap="none" strike="noStrike">
                  <a:solidFill>
                    <a:schemeClr val="dk1"/>
                  </a:solidFill>
                  <a:latin typeface="DM Sans"/>
                  <a:ea typeface="DM Sans"/>
                  <a:cs typeface="DM Sans"/>
                  <a:sym typeface="DM Sans"/>
                </a:rPr>
                <a:t> Ensure regulatory alignment with redaction and access controls</a:t>
              </a:r>
              <a:endParaRPr>
                <a:solidFill>
                  <a:schemeClr val="dk1"/>
                </a:solidFill>
              </a:endParaRPr>
            </a:p>
          </p:txBody>
        </p:sp>
        <p:sp>
          <p:nvSpPr>
            <p:cNvPr id="96" name="Google Shape;96;p1"/>
            <p:cNvSpPr/>
            <p:nvPr/>
          </p:nvSpPr>
          <p:spPr>
            <a:xfrm rot="5400000">
              <a:off x="1225236" y="1846366"/>
              <a:ext cx="675499" cy="810599"/>
            </a:xfrm>
            <a:prstGeom prst="rightArrow">
              <a:avLst>
                <a:gd fmla="val 60000" name="adj1"/>
                <a:gd fmla="val 50000" name="adj2"/>
              </a:avLst>
            </a:pr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
            <p:cNvSpPr txBox="1"/>
            <p:nvPr/>
          </p:nvSpPr>
          <p:spPr>
            <a:xfrm>
              <a:off x="1319806" y="1913916"/>
              <a:ext cx="486359" cy="472849"/>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100"/>
                <a:buFont typeface="Calibri"/>
                <a:buNone/>
              </a:pPr>
              <a:r>
                <a:t/>
              </a:r>
              <a:endParaRPr b="0" i="0" sz="1100" u="none" cap="none" strike="noStrike">
                <a:solidFill>
                  <a:schemeClr val="lt1"/>
                </a:solidFill>
                <a:latin typeface="DM Sans"/>
                <a:ea typeface="DM Sans"/>
                <a:cs typeface="DM Sans"/>
                <a:sym typeface="DM Sans"/>
              </a:endParaRPr>
            </a:p>
          </p:txBody>
        </p:sp>
        <p:sp>
          <p:nvSpPr>
            <p:cNvPr id="98" name="Google Shape;98;p1"/>
            <p:cNvSpPr/>
            <p:nvPr/>
          </p:nvSpPr>
          <p:spPr>
            <a:xfrm>
              <a:off x="0" y="2701999"/>
              <a:ext cx="3125972" cy="1801332"/>
            </a:xfrm>
            <a:prstGeom prst="roundRect">
              <a:avLst>
                <a:gd fmla="val 10000" name="adj"/>
              </a:avLst>
            </a:prstGeom>
            <a:solidFill>
              <a:schemeClr val="lt1"/>
            </a:solidFill>
            <a:ln cap="flat" cmpd="sng" w="12700">
              <a:solidFill>
                <a:srgbClr val="3A66B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
            <p:cNvSpPr txBox="1"/>
            <p:nvPr/>
          </p:nvSpPr>
          <p:spPr>
            <a:xfrm>
              <a:off x="52759" y="2754758"/>
              <a:ext cx="3020454" cy="1695814"/>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chemeClr val="lt1"/>
                </a:buClr>
                <a:buSzPts val="1400"/>
                <a:buFont typeface="DM Sans"/>
                <a:buNone/>
              </a:pPr>
              <a:r>
                <a:rPr b="1" i="0" lang="en-US" sz="1400" u="none" cap="none" strike="noStrike">
                  <a:solidFill>
                    <a:schemeClr val="dk1"/>
                  </a:solidFill>
                  <a:latin typeface="DM Sans"/>
                  <a:ea typeface="DM Sans"/>
                  <a:cs typeface="DM Sans"/>
                  <a:sym typeface="DM Sans"/>
                </a:rPr>
                <a:t>Phase 2: Pilot Implementation (2-3 Weeks)</a:t>
              </a:r>
              <a:endParaRPr b="0" i="0" sz="1400" u="none" cap="none" strike="noStrike">
                <a:solidFill>
                  <a:schemeClr val="dk1"/>
                </a:solidFill>
                <a:latin typeface="DM Sans"/>
                <a:ea typeface="DM Sans"/>
                <a:cs typeface="DM Sans"/>
                <a:sym typeface="DM Sans"/>
              </a:endParaRPr>
            </a:p>
            <a:p>
              <a:pPr indent="-69850" lvl="1" marL="57150" marR="0" rtl="0" algn="l">
                <a:lnSpc>
                  <a:spcPct val="90000"/>
                </a:lnSpc>
                <a:spcBef>
                  <a:spcPts val="600"/>
                </a:spcBef>
                <a:spcAft>
                  <a:spcPts val="0"/>
                </a:spcAft>
                <a:buClr>
                  <a:schemeClr val="dk1"/>
                </a:buClr>
                <a:buSzPts val="1100"/>
                <a:buFont typeface="DM Sans"/>
                <a:buChar char="•"/>
              </a:pPr>
              <a:r>
                <a:rPr b="1" i="0" lang="en-US" sz="1100" u="none" cap="none" strike="noStrike">
                  <a:solidFill>
                    <a:schemeClr val="dk1"/>
                  </a:solidFill>
                  <a:latin typeface="DM Sans"/>
                  <a:ea typeface="DM Sans"/>
                  <a:cs typeface="DM Sans"/>
                  <a:sym typeface="DM Sans"/>
                </a:rPr>
                <a:t>Pipeline Configuration:</a:t>
              </a:r>
              <a:r>
                <a:rPr b="0" i="0" lang="en-US" sz="1100" u="none" cap="none" strike="noStrike">
                  <a:solidFill>
                    <a:schemeClr val="dk1"/>
                  </a:solidFill>
                  <a:latin typeface="DM Sans"/>
                  <a:ea typeface="DM Sans"/>
                  <a:cs typeface="DM Sans"/>
                  <a:sym typeface="DM Sans"/>
                </a:rPr>
                <a:t> Set up AWS Textract and optimize LLMs for data extraction</a:t>
              </a:r>
              <a:endParaRPr>
                <a:solidFill>
                  <a:schemeClr val="dk1"/>
                </a:solidFill>
              </a:endParaRPr>
            </a:p>
            <a:p>
              <a:pPr indent="-69850" lvl="1" marL="57150" marR="0" rtl="0" algn="l">
                <a:lnSpc>
                  <a:spcPct val="90000"/>
                </a:lnSpc>
                <a:spcBef>
                  <a:spcPts val="600"/>
                </a:spcBef>
                <a:spcAft>
                  <a:spcPts val="0"/>
                </a:spcAft>
                <a:buClr>
                  <a:schemeClr val="dk1"/>
                </a:buClr>
                <a:buSzPts val="1100"/>
                <a:buFont typeface="DM Sans"/>
                <a:buChar char="•"/>
              </a:pPr>
              <a:r>
                <a:rPr b="1" i="0" lang="en-US" sz="1100" u="none" cap="none" strike="noStrike">
                  <a:solidFill>
                    <a:schemeClr val="dk1"/>
                  </a:solidFill>
                  <a:latin typeface="DM Sans"/>
                  <a:ea typeface="DM Sans"/>
                  <a:cs typeface="DM Sans"/>
                  <a:sym typeface="DM Sans"/>
                </a:rPr>
                <a:t>Integration:</a:t>
              </a:r>
              <a:r>
                <a:rPr b="0" i="0" lang="en-US" sz="1100" u="none" cap="none" strike="noStrike">
                  <a:solidFill>
                    <a:schemeClr val="dk1"/>
                  </a:solidFill>
                  <a:latin typeface="DM Sans"/>
                  <a:ea typeface="DM Sans"/>
                  <a:cs typeface="DM Sans"/>
                  <a:sym typeface="DM Sans"/>
                </a:rPr>
                <a:t> Connect ERP/CRM systems, enable RAG validation, and configure reporting via QuickSight</a:t>
              </a:r>
              <a:endParaRPr>
                <a:solidFill>
                  <a:schemeClr val="dk1"/>
                </a:solidFill>
              </a:endParaRPr>
            </a:p>
          </p:txBody>
        </p:sp>
        <p:sp>
          <p:nvSpPr>
            <p:cNvPr id="100" name="Google Shape;100;p1"/>
            <p:cNvSpPr/>
            <p:nvPr/>
          </p:nvSpPr>
          <p:spPr>
            <a:xfrm rot="5400000">
              <a:off x="1225236" y="4548365"/>
              <a:ext cx="675499" cy="810599"/>
            </a:xfrm>
            <a:prstGeom prst="rightArrow">
              <a:avLst>
                <a:gd fmla="val 60000" name="adj1"/>
                <a:gd fmla="val 50000" name="adj2"/>
              </a:avLst>
            </a:prstGeom>
            <a:solidFill>
              <a:srgbClr val="ABBA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
            <p:cNvSpPr txBox="1"/>
            <p:nvPr/>
          </p:nvSpPr>
          <p:spPr>
            <a:xfrm>
              <a:off x="1319806" y="4615915"/>
              <a:ext cx="486359" cy="472849"/>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100"/>
                <a:buFont typeface="Calibri"/>
                <a:buNone/>
              </a:pPr>
              <a:r>
                <a:t/>
              </a:r>
              <a:endParaRPr b="0" i="0" sz="1100" u="none" cap="none" strike="noStrike">
                <a:solidFill>
                  <a:schemeClr val="lt1"/>
                </a:solidFill>
                <a:latin typeface="DM Sans"/>
                <a:ea typeface="DM Sans"/>
                <a:cs typeface="DM Sans"/>
                <a:sym typeface="DM Sans"/>
              </a:endParaRPr>
            </a:p>
          </p:txBody>
        </p:sp>
        <p:sp>
          <p:nvSpPr>
            <p:cNvPr id="102" name="Google Shape;102;p1"/>
            <p:cNvSpPr/>
            <p:nvPr/>
          </p:nvSpPr>
          <p:spPr>
            <a:xfrm>
              <a:off x="0" y="5403998"/>
              <a:ext cx="3125972" cy="1801332"/>
            </a:xfrm>
            <a:prstGeom prst="roundRect">
              <a:avLst>
                <a:gd fmla="val 10000" name="adj"/>
              </a:avLst>
            </a:prstGeom>
            <a:solidFill>
              <a:schemeClr val="lt1"/>
            </a:solidFill>
            <a:ln cap="flat" cmpd="sng" w="12700">
              <a:solidFill>
                <a:srgbClr val="3A66B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
            <p:cNvSpPr txBox="1"/>
            <p:nvPr/>
          </p:nvSpPr>
          <p:spPr>
            <a:xfrm>
              <a:off x="52759" y="5456757"/>
              <a:ext cx="3020454" cy="1695814"/>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chemeClr val="lt1"/>
                </a:buClr>
                <a:buSzPts val="1400"/>
                <a:buFont typeface="DM Sans"/>
                <a:buNone/>
              </a:pPr>
              <a:r>
                <a:rPr b="1" i="0" lang="en-US" sz="1400" u="none" cap="none" strike="noStrike">
                  <a:solidFill>
                    <a:schemeClr val="dk1"/>
                  </a:solidFill>
                  <a:latin typeface="DM Sans"/>
                  <a:ea typeface="DM Sans"/>
                  <a:cs typeface="DM Sans"/>
                  <a:sym typeface="DM Sans"/>
                </a:rPr>
                <a:t>Phase 3: Enablement &amp; Optimization (1 Week)</a:t>
              </a:r>
              <a:endParaRPr b="0" i="0" sz="1400" u="none" cap="none" strike="noStrike">
                <a:solidFill>
                  <a:schemeClr val="dk1"/>
                </a:solidFill>
                <a:latin typeface="DM Sans"/>
                <a:ea typeface="DM Sans"/>
                <a:cs typeface="DM Sans"/>
                <a:sym typeface="DM Sans"/>
              </a:endParaRPr>
            </a:p>
            <a:p>
              <a:pPr indent="-69850" lvl="1" marL="57150" marR="0" rtl="0" algn="l">
                <a:lnSpc>
                  <a:spcPct val="90000"/>
                </a:lnSpc>
                <a:spcBef>
                  <a:spcPts val="600"/>
                </a:spcBef>
                <a:spcAft>
                  <a:spcPts val="0"/>
                </a:spcAft>
                <a:buClr>
                  <a:schemeClr val="dk1"/>
                </a:buClr>
                <a:buSzPts val="1100"/>
                <a:buFont typeface="DM Sans"/>
                <a:buChar char="•"/>
              </a:pPr>
              <a:r>
                <a:rPr b="1" i="0" lang="en-US" sz="1100" u="none" cap="none" strike="noStrike">
                  <a:solidFill>
                    <a:schemeClr val="dk1"/>
                  </a:solidFill>
                  <a:latin typeface="DM Sans"/>
                  <a:ea typeface="DM Sans"/>
                  <a:cs typeface="DM Sans"/>
                  <a:sym typeface="DM Sans"/>
                </a:rPr>
                <a:t>Training:</a:t>
              </a:r>
              <a:r>
                <a:rPr b="0" i="0" lang="en-US" sz="1100" u="none" cap="none" strike="noStrike">
                  <a:solidFill>
                    <a:schemeClr val="dk1"/>
                  </a:solidFill>
                  <a:latin typeface="DM Sans"/>
                  <a:ea typeface="DM Sans"/>
                  <a:cs typeface="DM Sans"/>
                  <a:sym typeface="DM Sans"/>
                </a:rPr>
                <a:t> Conduct hands-on sessions for workflow monitoring and prompt engineering</a:t>
              </a:r>
              <a:endParaRPr>
                <a:solidFill>
                  <a:schemeClr val="dk1"/>
                </a:solidFill>
              </a:endParaRPr>
            </a:p>
            <a:p>
              <a:pPr indent="-69850" lvl="1" marL="57150" marR="0" rtl="0" algn="l">
                <a:lnSpc>
                  <a:spcPct val="90000"/>
                </a:lnSpc>
                <a:spcBef>
                  <a:spcPts val="600"/>
                </a:spcBef>
                <a:spcAft>
                  <a:spcPts val="0"/>
                </a:spcAft>
                <a:buClr>
                  <a:schemeClr val="dk1"/>
                </a:buClr>
                <a:buSzPts val="1100"/>
                <a:buFont typeface="DM Sans"/>
                <a:buChar char="•"/>
              </a:pPr>
              <a:r>
                <a:rPr b="1" i="0" lang="en-US" sz="1100" u="none" cap="none" strike="noStrike">
                  <a:solidFill>
                    <a:schemeClr val="dk1"/>
                  </a:solidFill>
                  <a:latin typeface="DM Sans"/>
                  <a:ea typeface="DM Sans"/>
                  <a:cs typeface="DM Sans"/>
                  <a:sym typeface="DM Sans"/>
                </a:rPr>
                <a:t>ROI Analysis:</a:t>
              </a:r>
              <a:r>
                <a:rPr b="0" i="0" lang="en-US" sz="1100" u="none" cap="none" strike="noStrike">
                  <a:solidFill>
                    <a:schemeClr val="dk1"/>
                  </a:solidFill>
                  <a:latin typeface="DM Sans"/>
                  <a:ea typeface="DM Sans"/>
                  <a:cs typeface="DM Sans"/>
                  <a:sym typeface="DM Sans"/>
                </a:rPr>
                <a:t> Provide insights on efficiency gains and cost savings</a:t>
              </a:r>
              <a:endParaRPr>
                <a:solidFill>
                  <a:schemeClr val="dk1"/>
                </a:solidFill>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2025-04-03T05:23:52Z</dcterms:created>
  <dc:creator>Medha Mattoo</dc:creator>
</cp:coreProperties>
</file>