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7772400" cy="21863050"/>
  <p:notesSz cx="6858000" cy="9144000"/>
  <p:embeddedFontLst>
    <p:embeddedFont>
      <p:font typeface="Alfabet" pitchFamily="2" charset="0"/>
      <p:regular r:id="rId4"/>
      <p:bold r:id="rId5"/>
      <p:italic r:id="rId6"/>
      <p:boldItalic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0010"/>
    <a:srgbClr val="E71324"/>
    <a:srgbClr val="E7E7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045"/>
    <p:restoredTop sz="94658"/>
  </p:normalViewPr>
  <p:slideViewPr>
    <p:cSldViewPr snapToGrid="0">
      <p:cViewPr>
        <p:scale>
          <a:sx n="275" d="100"/>
          <a:sy n="275" d="100"/>
        </p:scale>
        <p:origin x="144" y="-70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C08AED-F311-FA4B-9E07-0FCAF50083B7}" type="datetimeFigureOut">
              <a:rPr lang="en-US" smtClean="0"/>
              <a:t>6/29/26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79725" y="1143000"/>
            <a:ext cx="10985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21300-32CB-EB4C-A962-86D470091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316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F21300-32CB-EB4C-A962-86D470091A8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311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3578052"/>
            <a:ext cx="6606540" cy="7611580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11483164"/>
            <a:ext cx="5829300" cy="5278508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014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633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5450586"/>
            <a:ext cx="6703695" cy="9094420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14631043"/>
            <a:ext cx="6703695" cy="4782541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>
                    <a:tint val="82000"/>
                  </a:schemeClr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82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82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801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5820025"/>
            <a:ext cx="3303270" cy="138719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5820025"/>
            <a:ext cx="3303270" cy="138719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4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164010"/>
            <a:ext cx="6703695" cy="422584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5359485"/>
            <a:ext cx="3288089" cy="2626601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7986086"/>
            <a:ext cx="3288089" cy="117463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5359485"/>
            <a:ext cx="3304282" cy="2626601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7986086"/>
            <a:ext cx="3304282" cy="117463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587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300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898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457537"/>
            <a:ext cx="2506801" cy="5101378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3147879"/>
            <a:ext cx="3934778" cy="15536936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6558915"/>
            <a:ext cx="2506801" cy="12151201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3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457537"/>
            <a:ext cx="2506801" cy="5101378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3147879"/>
            <a:ext cx="3934778" cy="15536936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6558915"/>
            <a:ext cx="2506801" cy="12151201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172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019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1164005"/>
            <a:ext cx="1675924" cy="185279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1164005"/>
            <a:ext cx="4930616" cy="18527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401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1164010"/>
            <a:ext cx="6703695" cy="42258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5820025"/>
            <a:ext cx="6703695" cy="13871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20263813"/>
            <a:ext cx="1748790" cy="11640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E29A20-E83D-E841-9ECD-90BA52CE2142}" type="datetimeFigureOut">
              <a:rPr lang="en-US" smtClean="0"/>
              <a:t>6/29/26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20263813"/>
            <a:ext cx="2623185" cy="11640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20263813"/>
            <a:ext cx="1748790" cy="11640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63B1DB-5AA5-C24E-B258-53D1F4A1A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43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7399A66-988D-0533-BA3A-6D8FF65DBC88}"/>
              </a:ext>
            </a:extLst>
          </p:cNvPr>
          <p:cNvSpPr/>
          <p:nvPr/>
        </p:nvSpPr>
        <p:spPr>
          <a:xfrm>
            <a:off x="187258" y="3420878"/>
            <a:ext cx="7374814" cy="928727"/>
          </a:xfrm>
          <a:prstGeom prst="roundRect">
            <a:avLst>
              <a:gd name="adj" fmla="val 6745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D26A0C9C-5147-3596-9470-315225DD646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061" r="5934"/>
          <a:stretch>
            <a:fillRect/>
          </a:stretch>
        </p:blipFill>
        <p:spPr>
          <a:xfrm flipH="1">
            <a:off x="-1" y="0"/>
            <a:ext cx="3886200" cy="3280991"/>
          </a:xfrm>
          <a:prstGeom prst="rect">
            <a:avLst/>
          </a:prstGeom>
        </p:spPr>
      </p:pic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DA1E75F-45EE-3969-93A3-BBA569F8BC58}"/>
              </a:ext>
            </a:extLst>
          </p:cNvPr>
          <p:cNvSpPr/>
          <p:nvPr/>
        </p:nvSpPr>
        <p:spPr>
          <a:xfrm>
            <a:off x="4678086" y="15342354"/>
            <a:ext cx="2886384" cy="2160679"/>
          </a:xfrm>
          <a:prstGeom prst="roundRect">
            <a:avLst>
              <a:gd name="adj" fmla="val 514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4D532C-36C1-F4E7-1B8E-EB00A3FDF1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3265" y="26036"/>
            <a:ext cx="1733735" cy="563464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id="{1A0F2E26-D7E6-F4A7-47F4-9990B40961C1}"/>
              </a:ext>
            </a:extLst>
          </p:cNvPr>
          <p:cNvSpPr txBox="1"/>
          <p:nvPr/>
        </p:nvSpPr>
        <p:spPr>
          <a:xfrm>
            <a:off x="3986215" y="1040008"/>
            <a:ext cx="3598927" cy="1318543"/>
          </a:xfrm>
          <a:prstGeom prst="rect">
            <a:avLst/>
          </a:prstGeom>
        </p:spPr>
        <p:txBody>
          <a:bodyPr vert="horz" wrap="square" lIns="0" tIns="86591" rIns="0" bIns="0" rtlCol="0">
            <a:spAutoFit/>
          </a:bodyPr>
          <a:lstStyle/>
          <a:p>
            <a:pPr marL="13854" marR="5542" defTabSz="997519">
              <a:lnSpc>
                <a:spcPts val="3207"/>
              </a:lnSpc>
              <a:spcBef>
                <a:spcPts val="682"/>
              </a:spcBef>
            </a:pPr>
            <a:r>
              <a:rPr lang="en-US" sz="32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Snapdragon is your PC’s first line of defense.</a:t>
            </a:r>
            <a:endParaRPr sz="3200" b="1" kern="0" dirty="0">
              <a:solidFill>
                <a:srgbClr val="E71324"/>
              </a:solidFill>
              <a:latin typeface="Alfabet" pitchFamily="2" charset="0"/>
              <a:ea typeface="Alfabet" pitchFamily="2" charset="0"/>
              <a:cs typeface="Arial Black"/>
            </a:endParaRPr>
          </a:p>
        </p:txBody>
      </p:sp>
      <p:sp>
        <p:nvSpPr>
          <p:cNvPr id="8" name="object 23">
            <a:extLst>
              <a:ext uri="{FF2B5EF4-FFF2-40B4-BE49-F238E27FC236}">
                <a16:creationId xmlns:a16="http://schemas.microsoft.com/office/drawing/2014/main" id="{C2CD2F20-519F-6E06-0BEA-F2D4DA08A6DD}"/>
              </a:ext>
            </a:extLst>
          </p:cNvPr>
          <p:cNvSpPr txBox="1"/>
          <p:nvPr/>
        </p:nvSpPr>
        <p:spPr>
          <a:xfrm>
            <a:off x="421067" y="3552082"/>
            <a:ext cx="6935657" cy="667316"/>
          </a:xfrm>
          <a:prstGeom prst="rect">
            <a:avLst/>
          </a:prstGeom>
        </p:spPr>
        <p:txBody>
          <a:bodyPr vert="horz" wrap="square" lIns="0" tIns="20782" rIns="0" bIns="0" rtlCol="0">
            <a:spAutoFit/>
          </a:bodyPr>
          <a:lstStyle/>
          <a:p>
            <a:r>
              <a:rPr lang="en-US" sz="1400" dirty="0">
                <a:latin typeface="Alfabet" pitchFamily="2" charset="0"/>
                <a:ea typeface="Alfabet" pitchFamily="2" charset="0"/>
              </a:rPr>
              <a:t>Here’s a not-so-fun fact: In 2024, </a:t>
            </a:r>
            <a:r>
              <a:rPr lang="en-US" sz="1400" b="1" dirty="0">
                <a:latin typeface="Alfabet" pitchFamily="2" charset="0"/>
                <a:ea typeface="Alfabet" pitchFamily="2" charset="0"/>
              </a:rPr>
              <a:t>90% of data breaches were from businesses with fewer than 1,000 employees.</a:t>
            </a:r>
            <a:r>
              <a:rPr lang="en-US" sz="1400" b="1" baseline="30000" dirty="0">
                <a:latin typeface="Alfabet" pitchFamily="2" charset="0"/>
                <a:ea typeface="Alfabet" pitchFamily="2" charset="0"/>
              </a:rPr>
              <a:t>1</a:t>
            </a:r>
            <a:r>
              <a:rPr lang="en-US" sz="1400" dirty="0">
                <a:latin typeface="Alfabet" pitchFamily="2" charset="0"/>
                <a:ea typeface="Alfabet" pitchFamily="2" charset="0"/>
              </a:rPr>
              <a:t> But modern PCs have been built like modern fortresses against attackers. And it all starts with their processor. </a:t>
            </a: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4A11052D-8FCD-AC9C-0BEC-6078D736AA32}"/>
              </a:ext>
            </a:extLst>
          </p:cNvPr>
          <p:cNvSpPr txBox="1"/>
          <p:nvPr/>
        </p:nvSpPr>
        <p:spPr>
          <a:xfrm>
            <a:off x="421067" y="4685728"/>
            <a:ext cx="7024308" cy="600118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519">
              <a:lnSpc>
                <a:spcPct val="101600"/>
              </a:lnSpc>
            </a:pPr>
            <a:r>
              <a:rPr lang="en-US" sz="1900" b="1" dirty="0">
                <a:solidFill>
                  <a:srgbClr val="500010"/>
                </a:solidFill>
                <a:latin typeface="Alfabet" pitchFamily="2" charset="0"/>
                <a:ea typeface="Alfabet" pitchFamily="2" charset="0"/>
              </a:rPr>
              <a:t>Small businesses lost an average of $115,000 per breach in 2025, highlighting the need for built-in PC security.</a:t>
            </a:r>
            <a:r>
              <a:rPr lang="en-US" sz="1900" b="1" baseline="30000" dirty="0">
                <a:solidFill>
                  <a:srgbClr val="500010"/>
                </a:solidFill>
                <a:latin typeface="Alfabet" pitchFamily="2" charset="0"/>
                <a:ea typeface="Alfabet" pitchFamily="2" charset="0"/>
              </a:rPr>
              <a:t> 2</a:t>
            </a:r>
            <a:r>
              <a:rPr lang="en-US" sz="1900" b="1" dirty="0">
                <a:solidFill>
                  <a:srgbClr val="500010"/>
                </a:solidFill>
                <a:latin typeface="Alfabet" pitchFamily="2" charset="0"/>
                <a:ea typeface="Alfabet" pitchFamily="2" charset="0"/>
              </a:rPr>
              <a:t> </a:t>
            </a:r>
            <a:endParaRPr sz="1900" b="1" kern="0" dirty="0">
              <a:solidFill>
                <a:srgbClr val="500010"/>
              </a:solidFill>
              <a:latin typeface="Alfabet" pitchFamily="2" charset="0"/>
              <a:ea typeface="Alfabet" pitchFamily="2" charset="0"/>
              <a:cs typeface="Arial Black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B5B01B49-D5A7-49D3-2328-8CDB6C0490AC}"/>
              </a:ext>
            </a:extLst>
          </p:cNvPr>
          <p:cNvSpPr txBox="1"/>
          <p:nvPr/>
        </p:nvSpPr>
        <p:spPr>
          <a:xfrm>
            <a:off x="421067" y="5486772"/>
            <a:ext cx="6790805" cy="305678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defTabSz="997519"/>
            <a:r>
              <a:rPr lang="en-MY" sz="19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Security starts </a:t>
            </a:r>
            <a:r>
              <a:rPr lang="en-MY" sz="1900" b="1" kern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with silicon</a:t>
            </a:r>
            <a:endParaRPr lang="en-MY" sz="1900" b="1" kern="0" dirty="0">
              <a:solidFill>
                <a:srgbClr val="E71324"/>
              </a:solidFill>
              <a:latin typeface="Alfabet" pitchFamily="2" charset="0"/>
              <a:ea typeface="Alfabet" pitchFamily="2" charset="0"/>
              <a:cs typeface="Arial Black"/>
            </a:endParaRPr>
          </a:p>
        </p:txBody>
      </p:sp>
      <p:sp>
        <p:nvSpPr>
          <p:cNvPr id="11" name="object 21">
            <a:extLst>
              <a:ext uri="{FF2B5EF4-FFF2-40B4-BE49-F238E27FC236}">
                <a16:creationId xmlns:a16="http://schemas.microsoft.com/office/drawing/2014/main" id="{D71C97EB-C36F-09E5-3E28-ED0C6A3CE5DF}"/>
              </a:ext>
            </a:extLst>
          </p:cNvPr>
          <p:cNvSpPr txBox="1"/>
          <p:nvPr/>
        </p:nvSpPr>
        <p:spPr>
          <a:xfrm>
            <a:off x="421067" y="5926470"/>
            <a:ext cx="2766512" cy="936620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r>
              <a:rPr lang="en-US" sz="1000" dirty="0">
                <a:latin typeface="Alfabet" pitchFamily="2" charset="0"/>
                <a:ea typeface="Alfabet" pitchFamily="2" charset="0"/>
              </a:rPr>
              <a:t>For years, many leaders considered cybersecurity to be primarily a software issue. In other words, it was a post-purchase afterthought. It was something that could be addressed with solutions like antivirus apps or firewalls. </a:t>
            </a:r>
            <a:r>
              <a:rPr lang="en-US" sz="1000" b="1" dirty="0">
                <a:latin typeface="Alfabet" pitchFamily="2" charset="0"/>
                <a:ea typeface="Alfabet" pitchFamily="2" charset="0"/>
              </a:rPr>
              <a:t>Not anymore. </a:t>
            </a:r>
            <a:endParaRPr lang="en-US" sz="1000" dirty="0">
              <a:latin typeface="Alfabet" pitchFamily="2" charset="0"/>
              <a:ea typeface="Alfabet" pitchFamily="2" charset="0"/>
            </a:endParaRPr>
          </a:p>
        </p:txBody>
      </p:sp>
      <p:sp>
        <p:nvSpPr>
          <p:cNvPr id="12" name="object 22">
            <a:extLst>
              <a:ext uri="{FF2B5EF4-FFF2-40B4-BE49-F238E27FC236}">
                <a16:creationId xmlns:a16="http://schemas.microsoft.com/office/drawing/2014/main" id="{CA596E37-0C32-6FFF-4CED-F11B3CE9A9C9}"/>
              </a:ext>
            </a:extLst>
          </p:cNvPr>
          <p:cNvSpPr txBox="1"/>
          <p:nvPr/>
        </p:nvSpPr>
        <p:spPr>
          <a:xfrm>
            <a:off x="4006366" y="5929646"/>
            <a:ext cx="3150083" cy="124439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r>
              <a:rPr lang="en-US" sz="1000" dirty="0">
                <a:latin typeface="Alfabet" pitchFamily="2" charset="0"/>
                <a:ea typeface="Alfabet" pitchFamily="2" charset="0"/>
              </a:rPr>
              <a:t>Today, </a:t>
            </a:r>
            <a:r>
              <a:rPr lang="en-US" sz="1000" b="1" dirty="0">
                <a:latin typeface="Alfabet" pitchFamily="2" charset="0"/>
                <a:ea typeface="Alfabet" pitchFamily="2" charset="0"/>
              </a:rPr>
              <a:t>true chip-to-cloud security </a:t>
            </a:r>
            <a:r>
              <a:rPr lang="en-US" sz="1000" dirty="0">
                <a:latin typeface="Alfabet" pitchFamily="2" charset="0"/>
                <a:ea typeface="Alfabet" pitchFamily="2" charset="0"/>
              </a:rPr>
              <a:t>starts at the hardware level... at the silicon. </a:t>
            </a:r>
          </a:p>
          <a:p>
            <a:pPr defTabSz="997519">
              <a:spcBef>
                <a:spcPts val="5"/>
              </a:spcBef>
            </a:pPr>
            <a:endParaRPr sz="1000" kern="0" dirty="0">
              <a:solidFill>
                <a:sysClr val="windowText" lastClr="000000"/>
              </a:solidFill>
              <a:latin typeface="Alfabet" pitchFamily="2" charset="0"/>
              <a:ea typeface="Alfabet" pitchFamily="2" charset="0"/>
              <a:cs typeface="Verdana"/>
            </a:endParaRPr>
          </a:p>
          <a:p>
            <a:r>
              <a:rPr lang="en-US" sz="1000" dirty="0">
                <a:latin typeface="Alfabet" pitchFamily="2" charset="0"/>
                <a:ea typeface="Alfabet" pitchFamily="2" charset="0"/>
              </a:rPr>
              <a:t>You can think of the processor as the steel framework of a safe: its strength comes from the way it’s built, not just from a lock added to the outside. With security designed into the device’s core, protection is much stronger.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E404FDD-9BD8-A165-4269-6A3FF25A3CAC}"/>
              </a:ext>
            </a:extLst>
          </p:cNvPr>
          <p:cNvSpPr/>
          <p:nvPr/>
        </p:nvSpPr>
        <p:spPr>
          <a:xfrm>
            <a:off x="439867" y="7438929"/>
            <a:ext cx="2979607" cy="2175958"/>
          </a:xfrm>
          <a:prstGeom prst="roundRect">
            <a:avLst>
              <a:gd name="adj" fmla="val 514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70093A4-7A1E-7E0F-3108-0632B888634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306552" y="7815803"/>
            <a:ext cx="1238550" cy="1429797"/>
          </a:xfrm>
          <a:prstGeom prst="rect">
            <a:avLst/>
          </a:prstGeom>
          <a:noFill/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CCE6F7A-A411-9FA9-D6EB-CA38BA20238F}"/>
              </a:ext>
            </a:extLst>
          </p:cNvPr>
          <p:cNvSpPr/>
          <p:nvPr/>
        </p:nvSpPr>
        <p:spPr>
          <a:xfrm>
            <a:off x="3500567" y="7446977"/>
            <a:ext cx="4065457" cy="2175958"/>
          </a:xfrm>
          <a:prstGeom prst="roundRect">
            <a:avLst>
              <a:gd name="adj" fmla="val 5286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bject 24">
            <a:extLst>
              <a:ext uri="{FF2B5EF4-FFF2-40B4-BE49-F238E27FC236}">
                <a16:creationId xmlns:a16="http://schemas.microsoft.com/office/drawing/2014/main" id="{7C026F3B-C6A2-9275-7675-2195C526DD45}"/>
              </a:ext>
            </a:extLst>
          </p:cNvPr>
          <p:cNvSpPr txBox="1"/>
          <p:nvPr/>
        </p:nvSpPr>
        <p:spPr>
          <a:xfrm>
            <a:off x="4026387" y="7838564"/>
            <a:ext cx="3235330" cy="628144"/>
          </a:xfrm>
          <a:prstGeom prst="rect">
            <a:avLst/>
          </a:prstGeom>
        </p:spPr>
        <p:txBody>
          <a:bodyPr vert="horz" wrap="square" lIns="0" tIns="12469" rIns="0" bIns="0" rtlCol="0">
            <a:spAutoFit/>
          </a:bodyPr>
          <a:lstStyle/>
          <a:p>
            <a:pPr marL="57150" marR="5542" indent="-53975" defTabSz="997519">
              <a:spcBef>
                <a:spcPts val="578"/>
              </a:spcBef>
              <a:buSzPct val="88888"/>
              <a:buFontTx/>
              <a:buChar char="•"/>
              <a:tabLst>
                <a:tab pos="53975" algn="l"/>
              </a:tabLst>
            </a:pPr>
            <a:r>
              <a:rPr sz="1000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Verdana"/>
              </a:rPr>
              <a:t>When an employee turns on their laptop, the </a:t>
            </a:r>
            <a:br>
              <a:rPr lang="en-US" sz="1000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Verdana"/>
              </a:rPr>
            </a:br>
            <a:r>
              <a:rPr sz="1000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Verdana"/>
              </a:rPr>
              <a:t>silicon performs a one-second “handshake.” It checks the system for intruders before the screen even lights up.</a:t>
            </a:r>
            <a:endParaRPr lang="en-US" sz="1000" kern="0" dirty="0">
              <a:solidFill>
                <a:srgbClr val="221F1F"/>
              </a:solidFill>
              <a:latin typeface="Alfabet" pitchFamily="2" charset="0"/>
              <a:ea typeface="Alfabet" pitchFamily="2" charset="0"/>
              <a:cs typeface="Verdana"/>
            </a:endParaRPr>
          </a:p>
        </p:txBody>
      </p:sp>
      <p:sp>
        <p:nvSpPr>
          <p:cNvPr id="17" name="object 24">
            <a:extLst>
              <a:ext uri="{FF2B5EF4-FFF2-40B4-BE49-F238E27FC236}">
                <a16:creationId xmlns:a16="http://schemas.microsoft.com/office/drawing/2014/main" id="{CF6847A9-4291-969E-DC2B-FEF7F4F29BD3}"/>
              </a:ext>
            </a:extLst>
          </p:cNvPr>
          <p:cNvSpPr txBox="1"/>
          <p:nvPr/>
        </p:nvSpPr>
        <p:spPr>
          <a:xfrm>
            <a:off x="4026387" y="8602375"/>
            <a:ext cx="3235330" cy="474256"/>
          </a:xfrm>
          <a:prstGeom prst="rect">
            <a:avLst/>
          </a:prstGeom>
        </p:spPr>
        <p:txBody>
          <a:bodyPr vert="horz" wrap="square" lIns="0" tIns="12469" rIns="0" bIns="0" rtlCol="0">
            <a:spAutoFit/>
          </a:bodyPr>
          <a:lstStyle/>
          <a:p>
            <a:pPr marL="57150" marR="5542" indent="-53975" defTabSz="997519">
              <a:spcBef>
                <a:spcPts val="578"/>
              </a:spcBef>
              <a:buSzPct val="88888"/>
              <a:buFontTx/>
              <a:buChar char="•"/>
              <a:tabLst>
                <a:tab pos="53975" algn="l"/>
              </a:tabLst>
            </a:pPr>
            <a:r>
              <a:rPr sz="1000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Verdana"/>
              </a:rPr>
              <a:t>This process stops threats that software-only</a:t>
            </a:r>
            <a:r>
              <a:rPr lang="en-US" sz="1000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Verdana"/>
              </a:rPr>
              <a:t> </a:t>
            </a:r>
            <a:r>
              <a:rPr sz="1000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Verdana"/>
              </a:rPr>
              <a:t>solutions can’t see because the software isn’t “awake” yet.</a:t>
            </a:r>
            <a:endParaRPr sz="1000" kern="0" dirty="0">
              <a:solidFill>
                <a:sysClr val="windowText" lastClr="000000"/>
              </a:solidFill>
              <a:latin typeface="Alfabet" pitchFamily="2" charset="0"/>
              <a:ea typeface="Alfabet" pitchFamily="2" charset="0"/>
              <a:cs typeface="Verdana"/>
            </a:endParaRPr>
          </a:p>
        </p:txBody>
      </p:sp>
      <p:sp>
        <p:nvSpPr>
          <p:cNvPr id="18" name="object 24">
            <a:extLst>
              <a:ext uri="{FF2B5EF4-FFF2-40B4-BE49-F238E27FC236}">
                <a16:creationId xmlns:a16="http://schemas.microsoft.com/office/drawing/2014/main" id="{FF894450-51AB-9956-E3F3-7F2EDB67394B}"/>
              </a:ext>
            </a:extLst>
          </p:cNvPr>
          <p:cNvSpPr txBox="1"/>
          <p:nvPr/>
        </p:nvSpPr>
        <p:spPr>
          <a:xfrm>
            <a:off x="4004085" y="7536418"/>
            <a:ext cx="3235330" cy="166479"/>
          </a:xfrm>
          <a:prstGeom prst="rect">
            <a:avLst/>
          </a:prstGeom>
        </p:spPr>
        <p:txBody>
          <a:bodyPr vert="horz" wrap="square" lIns="0" tIns="12469" rIns="0" bIns="0" rtlCol="0">
            <a:spAutoFit/>
          </a:bodyPr>
          <a:lstStyle/>
          <a:p>
            <a:pPr marL="13854" defTabSz="997519">
              <a:spcBef>
                <a:spcPts val="98"/>
              </a:spcBef>
            </a:pPr>
            <a:r>
              <a:rPr sz="1000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Verdana"/>
              </a:rPr>
              <a:t>It’s what enables features like </a:t>
            </a:r>
            <a:r>
              <a:rPr sz="1000" b="1" kern="0" dirty="0">
                <a:solidFill>
                  <a:srgbClr val="221F1F"/>
                </a:solidFill>
                <a:latin typeface="Alfabet" pitchFamily="2" charset="0"/>
                <a:ea typeface="Alfabet" pitchFamily="2" charset="0"/>
                <a:cs typeface="Arial Black"/>
              </a:rPr>
              <a:t>Secure Boot:</a:t>
            </a:r>
            <a:endParaRPr sz="1000" b="1" kern="0" dirty="0">
              <a:solidFill>
                <a:sysClr val="windowText" lastClr="000000"/>
              </a:solidFill>
              <a:latin typeface="Alfabet" pitchFamily="2" charset="0"/>
              <a:ea typeface="Alfabet" pitchFamily="2" charset="0"/>
              <a:cs typeface="Arial Black"/>
            </a:endParaRPr>
          </a:p>
        </p:txBody>
      </p:sp>
      <p:sp>
        <p:nvSpPr>
          <p:cNvPr id="19" name="object 25">
            <a:extLst>
              <a:ext uri="{FF2B5EF4-FFF2-40B4-BE49-F238E27FC236}">
                <a16:creationId xmlns:a16="http://schemas.microsoft.com/office/drawing/2014/main" id="{0BAC108A-DA3C-3BB5-9638-BC769870D752}"/>
              </a:ext>
            </a:extLst>
          </p:cNvPr>
          <p:cNvSpPr txBox="1"/>
          <p:nvPr/>
        </p:nvSpPr>
        <p:spPr>
          <a:xfrm>
            <a:off x="4087086" y="9243182"/>
            <a:ext cx="3476628" cy="290289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L="13854" marR="5542" indent="4849" defTabSz="997519">
              <a:spcBef>
                <a:spcPts val="104"/>
              </a:spcBef>
            </a:pPr>
            <a:r>
              <a:rPr sz="900" b="1" i="1" kern="0" dirty="0">
                <a:solidFill>
                  <a:srgbClr val="4F000F"/>
                </a:solidFill>
                <a:latin typeface="Alfabet" pitchFamily="2" charset="0"/>
                <a:ea typeface="Alfabet" pitchFamily="2" charset="0"/>
                <a:cs typeface="Arial"/>
              </a:rPr>
              <a:t>By choosing PCs with the right silicon, organizations reinforce the very structure of their digital foundation.</a:t>
            </a:r>
            <a:endParaRPr sz="900" kern="0" dirty="0">
              <a:solidFill>
                <a:sysClr val="windowText" lastClr="000000"/>
              </a:solidFill>
              <a:latin typeface="Alfabet" pitchFamily="2" charset="0"/>
              <a:ea typeface="Alfabet" pitchFamily="2" charset="0"/>
              <a:cs typeface="Arial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0D12D914-473E-03E9-8D3E-4C9C709EA909}"/>
              </a:ext>
            </a:extLst>
          </p:cNvPr>
          <p:cNvSpPr txBox="1"/>
          <p:nvPr/>
        </p:nvSpPr>
        <p:spPr>
          <a:xfrm>
            <a:off x="448145" y="10325433"/>
            <a:ext cx="3789317" cy="189898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r>
              <a:rPr lang="en-US" sz="1000" dirty="0">
                <a:latin typeface="Alfabet" pitchFamily="2" charset="0"/>
                <a:ea typeface="Alfabet" pitchFamily="2" charset="0"/>
              </a:rPr>
              <a:t>Today’s security threats go far beyond what passwords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alone can manage. Solutions like on-device biometrics,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secure authentication, and hardware-backed identity protection are becoming </a:t>
            </a:r>
            <a:r>
              <a:rPr lang="en-US" sz="1000" b="1" dirty="0">
                <a:latin typeface="Alfabet" pitchFamily="2" charset="0"/>
                <a:ea typeface="Alfabet" pitchFamily="2" charset="0"/>
              </a:rPr>
              <a:t>the rule rather than the </a:t>
            </a:r>
            <a:br>
              <a:rPr lang="en-US" sz="1000" b="1" dirty="0">
                <a:latin typeface="Alfabet" pitchFamily="2" charset="0"/>
                <a:ea typeface="Alfabet" pitchFamily="2" charset="0"/>
              </a:rPr>
            </a:br>
            <a:r>
              <a:rPr lang="en-US" sz="1000" b="1" dirty="0">
                <a:latin typeface="Alfabet" pitchFamily="2" charset="0"/>
                <a:ea typeface="Alfabet" pitchFamily="2" charset="0"/>
              </a:rPr>
              <a:t>exception</a:t>
            </a:r>
            <a:r>
              <a:rPr lang="en-US" sz="1000" dirty="0">
                <a:latin typeface="Alfabet" pitchFamily="2" charset="0"/>
                <a:ea typeface="Alfabet" pitchFamily="2" charset="0"/>
              </a:rPr>
              <a:t>. Devices must be built from the ground up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with these capabilities in mind so organizations can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safeguard their people, data, and momentum.</a:t>
            </a:r>
          </a:p>
          <a:p>
            <a:endParaRPr lang="en-US" sz="1000" dirty="0">
              <a:latin typeface="Alfabet" pitchFamily="2" charset="0"/>
              <a:ea typeface="Alfabet" pitchFamily="2" charset="0"/>
            </a:endParaRPr>
          </a:p>
          <a:p>
            <a:r>
              <a:rPr lang="en-US" sz="1000" dirty="0">
                <a:latin typeface="Alfabet" pitchFamily="2" charset="0"/>
                <a:ea typeface="Alfabet" pitchFamily="2" charset="0"/>
              </a:rPr>
              <a:t>PCs powered by Snapdragon® X Series processors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enable advanced, AI-driven biometric security,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including on-device facial recognition and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fingerprint authentication.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1CE27AE9-C68F-66E1-2A85-67A4953AA2DD}"/>
              </a:ext>
            </a:extLst>
          </p:cNvPr>
          <p:cNvSpPr/>
          <p:nvPr/>
        </p:nvSpPr>
        <p:spPr>
          <a:xfrm>
            <a:off x="4674144" y="10229919"/>
            <a:ext cx="2886384" cy="2160679"/>
          </a:xfrm>
          <a:prstGeom prst="roundRect">
            <a:avLst>
              <a:gd name="adj" fmla="val 514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E9809B7-5054-35D9-1009-E15ABEBE99D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503604" y="10701141"/>
            <a:ext cx="1227463" cy="1218233"/>
          </a:xfrm>
          <a:prstGeom prst="rect">
            <a:avLst/>
          </a:prstGeom>
          <a:noFill/>
        </p:spPr>
      </p:pic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1DA8DB0E-4827-3608-40E3-3E46F70D75D4}"/>
              </a:ext>
            </a:extLst>
          </p:cNvPr>
          <p:cNvSpPr/>
          <p:nvPr/>
        </p:nvSpPr>
        <p:spPr>
          <a:xfrm>
            <a:off x="417409" y="12818397"/>
            <a:ext cx="2998049" cy="2175958"/>
          </a:xfrm>
          <a:prstGeom prst="roundRect">
            <a:avLst>
              <a:gd name="adj" fmla="val 6745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7BE2D85-1EF7-A5CA-EB0F-AB1E7133112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392901" y="13386057"/>
            <a:ext cx="1062737" cy="1062737"/>
          </a:xfrm>
          <a:prstGeom prst="rect">
            <a:avLst/>
          </a:prstGeom>
          <a:noFill/>
        </p:spPr>
      </p:pic>
      <p:sp>
        <p:nvSpPr>
          <p:cNvPr id="25" name="object 4">
            <a:extLst>
              <a:ext uri="{FF2B5EF4-FFF2-40B4-BE49-F238E27FC236}">
                <a16:creationId xmlns:a16="http://schemas.microsoft.com/office/drawing/2014/main" id="{70BF8C46-0C1D-0BF9-4FE8-8B71F3755FEB}"/>
              </a:ext>
            </a:extLst>
          </p:cNvPr>
          <p:cNvSpPr txBox="1"/>
          <p:nvPr/>
        </p:nvSpPr>
        <p:spPr>
          <a:xfrm>
            <a:off x="3980496" y="12968142"/>
            <a:ext cx="3408755" cy="61298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49183" defTabSz="997519">
              <a:spcBef>
                <a:spcPts val="120"/>
              </a:spcBef>
            </a:pPr>
            <a:r>
              <a:rPr lang="en-MY" sz="1900" b="1" dirty="0">
                <a:solidFill>
                  <a:srgbClr val="E71324"/>
                </a:solidFill>
                <a:latin typeface="Alfabet" pitchFamily="2" charset="0"/>
                <a:ea typeface="Alfabet" pitchFamily="2" charset="0"/>
              </a:rPr>
              <a:t>What makes this </a:t>
            </a:r>
          </a:p>
          <a:p>
            <a:pPr marL="49183" defTabSz="997519">
              <a:spcBef>
                <a:spcPts val="120"/>
              </a:spcBef>
            </a:pPr>
            <a:r>
              <a:rPr lang="en-MY" sz="1900" b="1" dirty="0">
                <a:solidFill>
                  <a:srgbClr val="E71324"/>
                </a:solidFill>
                <a:latin typeface="Alfabet" pitchFamily="2" charset="0"/>
                <a:ea typeface="Alfabet" pitchFamily="2" charset="0"/>
              </a:rPr>
              <a:t>approach different?</a:t>
            </a:r>
          </a:p>
        </p:txBody>
      </p:sp>
      <p:sp>
        <p:nvSpPr>
          <p:cNvPr id="26" name="object 4">
            <a:extLst>
              <a:ext uri="{FF2B5EF4-FFF2-40B4-BE49-F238E27FC236}">
                <a16:creationId xmlns:a16="http://schemas.microsoft.com/office/drawing/2014/main" id="{66A365BB-7EC1-D973-555F-6993A9808BDE}"/>
              </a:ext>
            </a:extLst>
          </p:cNvPr>
          <p:cNvSpPr txBox="1"/>
          <p:nvPr/>
        </p:nvSpPr>
        <p:spPr>
          <a:xfrm>
            <a:off x="4021916" y="13704123"/>
            <a:ext cx="3331517" cy="12464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519"/>
            <a:r>
              <a:rPr lang="en-US" sz="1000" dirty="0">
                <a:latin typeface="Alfabet" pitchFamily="2" charset="0"/>
                <a:ea typeface="Alfabet" pitchFamily="2" charset="0"/>
              </a:rPr>
              <a:t>It features the </a:t>
            </a:r>
            <a:r>
              <a:rPr lang="en-US" sz="1000" b="1" dirty="0">
                <a:latin typeface="Alfabet" pitchFamily="2" charset="0"/>
                <a:ea typeface="Alfabet" pitchFamily="2" charset="0"/>
              </a:rPr>
              <a:t>Qualcomm® Secure Processing Unit </a:t>
            </a:r>
            <a:r>
              <a:rPr lang="en-US" sz="1000" dirty="0">
                <a:latin typeface="Alfabet" pitchFamily="2" charset="0"/>
                <a:ea typeface="Alfabet" pitchFamily="2" charset="0"/>
              </a:rPr>
              <a:t>(</a:t>
            </a:r>
            <a:r>
              <a:rPr lang="en-US" sz="1000" b="1" dirty="0">
                <a:latin typeface="Alfabet" pitchFamily="2" charset="0"/>
                <a:ea typeface="Alfabet" pitchFamily="2" charset="0"/>
              </a:rPr>
              <a:t>SPU</a:t>
            </a:r>
            <a:r>
              <a:rPr lang="en-US" sz="1000" dirty="0">
                <a:latin typeface="Alfabet" pitchFamily="2" charset="0"/>
                <a:ea typeface="Alfabet" pitchFamily="2" charset="0"/>
              </a:rPr>
              <a:t>). This is a dedicated, isolated hardware core that acts like a vault for your biometric data, encryption keys, and digital identities. Because Qualcomm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SPU operates independently of the main CPU, it is designed to help keep sensitive data private, stored </a:t>
            </a:r>
            <a:br>
              <a:rPr lang="en-US" sz="1000" dirty="0">
                <a:latin typeface="Alfabet" pitchFamily="2" charset="0"/>
                <a:ea typeface="Alfabet" pitchFamily="2" charset="0"/>
              </a:rPr>
            </a:br>
            <a:r>
              <a:rPr lang="en-US" sz="1000" dirty="0">
                <a:latin typeface="Alfabet" pitchFamily="2" charset="0"/>
                <a:ea typeface="Alfabet" pitchFamily="2" charset="0"/>
              </a:rPr>
              <a:t>on the device, and shielded from attacks that target the main system. </a:t>
            </a:r>
            <a:endParaRPr lang="en-MY" sz="1000" dirty="0">
              <a:latin typeface="Alfabet" pitchFamily="2" charset="0"/>
              <a:ea typeface="Alfabet" pitchFamily="2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E2701605-5273-3512-98BF-8593A401E3D3}"/>
              </a:ext>
            </a:extLst>
          </p:cNvPr>
          <p:cNvSpPr/>
          <p:nvPr/>
        </p:nvSpPr>
        <p:spPr>
          <a:xfrm>
            <a:off x="209362" y="15337487"/>
            <a:ext cx="4330888" cy="2175958"/>
          </a:xfrm>
          <a:prstGeom prst="roundRect">
            <a:avLst>
              <a:gd name="adj" fmla="val 5286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E2E0145-D91F-145D-C540-A2461FCF1FB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5478521" y="15760760"/>
            <a:ext cx="1261238" cy="1344094"/>
          </a:xfrm>
          <a:prstGeom prst="rect">
            <a:avLst/>
          </a:prstGeom>
          <a:noFill/>
        </p:spPr>
      </p:pic>
      <p:sp>
        <p:nvSpPr>
          <p:cNvPr id="30" name="object 4">
            <a:extLst>
              <a:ext uri="{FF2B5EF4-FFF2-40B4-BE49-F238E27FC236}">
                <a16:creationId xmlns:a16="http://schemas.microsoft.com/office/drawing/2014/main" id="{63D14290-EB22-E5E6-BDEF-C289ECB0928F}"/>
              </a:ext>
            </a:extLst>
          </p:cNvPr>
          <p:cNvSpPr txBox="1"/>
          <p:nvPr/>
        </p:nvSpPr>
        <p:spPr>
          <a:xfrm>
            <a:off x="448146" y="15449617"/>
            <a:ext cx="3553884" cy="60016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519"/>
            <a:r>
              <a:rPr lang="en-MY" sz="1900" b="1" dirty="0">
                <a:solidFill>
                  <a:srgbClr val="E71324"/>
                </a:solidFill>
                <a:latin typeface="Alfabet" pitchFamily="2" charset="0"/>
                <a:ea typeface="Alfabet" pitchFamily="2" charset="0"/>
              </a:rPr>
              <a:t>A processor that can handle powerful software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C330704C-721B-4078-A727-B59E3B924502}"/>
              </a:ext>
            </a:extLst>
          </p:cNvPr>
          <p:cNvSpPr txBox="1"/>
          <p:nvPr/>
        </p:nvSpPr>
        <p:spPr>
          <a:xfrm>
            <a:off x="448146" y="16151151"/>
            <a:ext cx="3659082" cy="12464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r>
              <a:rPr lang="en-US" sz="1000" dirty="0">
                <a:latin typeface="Alfabet" pitchFamily="2" charset="0"/>
                <a:ea typeface="Alfabet" pitchFamily="2" charset="0"/>
              </a:rPr>
              <a:t>Additional security software—such as CrowdStrike, Bitdefender, or VPNs—is still absolutely essential. But on legacy PCs they frequently come with a "security tax," meaning noticeable slowdowns and reduced battery life.</a:t>
            </a:r>
          </a:p>
          <a:p>
            <a:endParaRPr lang="en-US" sz="1000" dirty="0">
              <a:latin typeface="Alfabet" pitchFamily="2" charset="0"/>
              <a:ea typeface="Alfabet" pitchFamily="2" charset="0"/>
            </a:endParaRPr>
          </a:p>
          <a:p>
            <a:r>
              <a:rPr lang="en-US" sz="1000" dirty="0">
                <a:latin typeface="Alfabet" pitchFamily="2" charset="0"/>
                <a:ea typeface="Alfabet" pitchFamily="2" charset="0"/>
              </a:rPr>
              <a:t>This forces employees with legacy PCs to choose between disabling security features to remain productive or enduring PC lag.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4074EDAC-FEEB-31FB-EC5B-89DF78EE3E19}"/>
              </a:ext>
            </a:extLst>
          </p:cNvPr>
          <p:cNvSpPr/>
          <p:nvPr/>
        </p:nvSpPr>
        <p:spPr>
          <a:xfrm>
            <a:off x="192634" y="17620553"/>
            <a:ext cx="7374814" cy="2247940"/>
          </a:xfrm>
          <a:prstGeom prst="roundRect">
            <a:avLst>
              <a:gd name="adj" fmla="val 6745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bject 5">
            <a:extLst>
              <a:ext uri="{FF2B5EF4-FFF2-40B4-BE49-F238E27FC236}">
                <a16:creationId xmlns:a16="http://schemas.microsoft.com/office/drawing/2014/main" id="{E4E43A0F-ABAB-D353-19EA-1CC69113B4A6}"/>
              </a:ext>
            </a:extLst>
          </p:cNvPr>
          <p:cNvSpPr txBox="1"/>
          <p:nvPr/>
        </p:nvSpPr>
        <p:spPr>
          <a:xfrm>
            <a:off x="448146" y="17847834"/>
            <a:ext cx="3168708" cy="321767"/>
          </a:xfrm>
          <a:prstGeom prst="rect">
            <a:avLst/>
          </a:prstGeom>
        </p:spPr>
        <p:txBody>
          <a:bodyPr vert="horz" wrap="square" lIns="0" tIns="13855" rIns="0" bIns="0" rtlCol="0">
            <a:spAutoFit/>
          </a:bodyPr>
          <a:lstStyle/>
          <a:p>
            <a:pPr defTabSz="997519"/>
            <a:r>
              <a:rPr sz="2000" b="1" kern="0" dirty="0">
                <a:solidFill>
                  <a:srgbClr val="500010"/>
                </a:solidFill>
                <a:latin typeface="Alfabet" pitchFamily="2" charset="0"/>
                <a:ea typeface="Alfabet" pitchFamily="2" charset="0"/>
                <a:cs typeface="Arial Black"/>
              </a:rPr>
              <a:t>Securing the future</a:t>
            </a:r>
          </a:p>
        </p:txBody>
      </p:sp>
      <p:sp>
        <p:nvSpPr>
          <p:cNvPr id="34" name="object 19">
            <a:extLst>
              <a:ext uri="{FF2B5EF4-FFF2-40B4-BE49-F238E27FC236}">
                <a16:creationId xmlns:a16="http://schemas.microsoft.com/office/drawing/2014/main" id="{BC2A8D47-88C1-7D6F-2335-432A1B52AED2}"/>
              </a:ext>
            </a:extLst>
          </p:cNvPr>
          <p:cNvSpPr txBox="1"/>
          <p:nvPr/>
        </p:nvSpPr>
        <p:spPr>
          <a:xfrm>
            <a:off x="428394" y="18404016"/>
            <a:ext cx="3134591" cy="632691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519">
              <a:lnSpc>
                <a:spcPct val="101699"/>
              </a:lnSpc>
            </a:pPr>
            <a:r>
              <a:rPr lang="en-US" sz="1000" dirty="0">
                <a:latin typeface="Alfabet" pitchFamily="2" charset="0"/>
                <a:ea typeface="Alfabet" pitchFamily="2" charset="0"/>
              </a:rPr>
              <a:t>Ambitious organizations are moving fast, and </a:t>
            </a:r>
            <a:r>
              <a:rPr lang="en-US" sz="1000" b="1" dirty="0">
                <a:latin typeface="Alfabet" pitchFamily="2" charset="0"/>
                <a:ea typeface="Alfabet" pitchFamily="2" charset="0"/>
              </a:rPr>
              <a:t>PC security should not slow them down.</a:t>
            </a:r>
            <a:r>
              <a:rPr lang="en-US" sz="1000" dirty="0">
                <a:latin typeface="Alfabet" pitchFamily="2" charset="0"/>
                <a:ea typeface="Alfabet" pitchFamily="2" charset="0"/>
              </a:rPr>
              <a:t> Instead, strong built-in security empowers teams to confidently pursue growth and blaze new trails. </a:t>
            </a:r>
            <a:endParaRPr lang="en-MY" sz="1000" kern="0" dirty="0">
              <a:latin typeface="Alfabet" pitchFamily="2" charset="0"/>
              <a:ea typeface="Alfabet" pitchFamily="2" charset="0"/>
              <a:cs typeface="Verdana"/>
            </a:endParaRPr>
          </a:p>
        </p:txBody>
      </p:sp>
      <p:sp>
        <p:nvSpPr>
          <p:cNvPr id="35" name="object 19">
            <a:extLst>
              <a:ext uri="{FF2B5EF4-FFF2-40B4-BE49-F238E27FC236}">
                <a16:creationId xmlns:a16="http://schemas.microsoft.com/office/drawing/2014/main" id="{F4CDE6A2-DEEE-5CD7-3F7B-551F7C4968D2}"/>
              </a:ext>
            </a:extLst>
          </p:cNvPr>
          <p:cNvSpPr txBox="1"/>
          <p:nvPr/>
        </p:nvSpPr>
        <p:spPr>
          <a:xfrm>
            <a:off x="448146" y="19169049"/>
            <a:ext cx="3134591" cy="32106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519"/>
            <a:r>
              <a:rPr lang="en-US" sz="1000" dirty="0">
                <a:latin typeface="Alfabet" pitchFamily="2" charset="0"/>
                <a:ea typeface="Alfabet" pitchFamily="2" charset="0"/>
              </a:rPr>
              <a:t>When evaluating the next PC refresh, organizations should remember they are not just buying devices— </a:t>
            </a:r>
            <a:endParaRPr sz="1000" kern="0" dirty="0">
              <a:latin typeface="Alfabet" pitchFamily="2" charset="0"/>
              <a:ea typeface="Alfabet" pitchFamily="2" charset="0"/>
              <a:cs typeface="Verdana"/>
            </a:endParaRPr>
          </a:p>
        </p:txBody>
      </p:sp>
      <p:sp>
        <p:nvSpPr>
          <p:cNvPr id="36" name="object 20">
            <a:extLst>
              <a:ext uri="{FF2B5EF4-FFF2-40B4-BE49-F238E27FC236}">
                <a16:creationId xmlns:a16="http://schemas.microsoft.com/office/drawing/2014/main" id="{8EC5BC5A-3027-C52D-142A-2C2286520576}"/>
              </a:ext>
            </a:extLst>
          </p:cNvPr>
          <p:cNvSpPr txBox="1"/>
          <p:nvPr/>
        </p:nvSpPr>
        <p:spPr>
          <a:xfrm>
            <a:off x="4006671" y="18404016"/>
            <a:ext cx="3340060" cy="782732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r>
              <a:rPr lang="en-US" sz="1000" dirty="0">
                <a:latin typeface="Alfabet" pitchFamily="2" charset="0"/>
                <a:ea typeface="Alfabet" pitchFamily="2" charset="0"/>
              </a:rPr>
              <a:t>they are </a:t>
            </a:r>
            <a:r>
              <a:rPr lang="en-US" sz="1000" b="1" dirty="0">
                <a:latin typeface="Alfabet" pitchFamily="2" charset="0"/>
                <a:ea typeface="Alfabet" pitchFamily="2" charset="0"/>
              </a:rPr>
              <a:t>investing in the ability to grow with confidence</a:t>
            </a:r>
            <a:r>
              <a:rPr lang="en-US" sz="1000" dirty="0">
                <a:latin typeface="Alfabet" pitchFamily="2" charset="0"/>
                <a:ea typeface="Alfabet" pitchFamily="2" charset="0"/>
              </a:rPr>
              <a:t>. With the next-generation Snapdragon X Series processors, businesses benefit from a powerful, silicon-level foundation that enables both operations and future ambitions.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A16AE663-BCA0-08BB-07B8-8CA45766D8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760" y="20211723"/>
            <a:ext cx="731520" cy="731520"/>
          </a:xfrm>
          <a:prstGeom prst="rect">
            <a:avLst/>
          </a:prstGeom>
        </p:spPr>
      </p:pic>
      <p:sp>
        <p:nvSpPr>
          <p:cNvPr id="39" name="Rounded Rectangle 28">
            <a:extLst>
              <a:ext uri="{FF2B5EF4-FFF2-40B4-BE49-F238E27FC236}">
                <a16:creationId xmlns:a16="http://schemas.microsoft.com/office/drawing/2014/main" id="{4DC09AD7-7A89-F9BC-E27B-779D795F4838}"/>
              </a:ext>
            </a:extLst>
          </p:cNvPr>
          <p:cNvSpPr/>
          <p:nvPr/>
        </p:nvSpPr>
        <p:spPr>
          <a:xfrm>
            <a:off x="5952655" y="20322906"/>
            <a:ext cx="1463040" cy="509154"/>
          </a:xfrm>
          <a:prstGeom prst="roundRect">
            <a:avLst>
              <a:gd name="adj" fmla="val 20721"/>
            </a:avLst>
          </a:prstGeom>
          <a:solidFill>
            <a:srgbClr val="E713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lfabet" pitchFamily="2" charset="0"/>
                <a:ea typeface="Alfabet" pitchFamily="2" charset="0"/>
              </a:rPr>
              <a:t>Learn More</a:t>
            </a:r>
          </a:p>
        </p:txBody>
      </p:sp>
      <p:sp>
        <p:nvSpPr>
          <p:cNvPr id="40" name="object 6">
            <a:extLst>
              <a:ext uri="{FF2B5EF4-FFF2-40B4-BE49-F238E27FC236}">
                <a16:creationId xmlns:a16="http://schemas.microsoft.com/office/drawing/2014/main" id="{0ADBD637-8CA0-DD51-72BF-DC630D4750EF}"/>
              </a:ext>
            </a:extLst>
          </p:cNvPr>
          <p:cNvSpPr txBox="1"/>
          <p:nvPr/>
        </p:nvSpPr>
        <p:spPr>
          <a:xfrm>
            <a:off x="1463040" y="20179449"/>
            <a:ext cx="4861132" cy="796069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109000"/>
              </a:lnSpc>
            </a:pPr>
            <a:r>
              <a:rPr lang="en-GB" sz="1400" b="1" kern="0" dirty="0">
                <a:solidFill>
                  <a:srgbClr val="500010"/>
                </a:solidFill>
                <a:latin typeface="Alfabet" pitchFamily="2" charset="0"/>
                <a:ea typeface="Alfabet" pitchFamily="2" charset="0"/>
                <a:cs typeface="Arial Black"/>
              </a:rPr>
              <a:t>How do you secure your business without</a:t>
            </a:r>
            <a:br>
              <a:rPr lang="en-GB" sz="1400" b="1" kern="0" dirty="0">
                <a:solidFill>
                  <a:srgbClr val="500010"/>
                </a:solidFill>
                <a:latin typeface="Alfabet" pitchFamily="2" charset="0"/>
                <a:ea typeface="Alfabet" pitchFamily="2" charset="0"/>
                <a:cs typeface="Arial Black"/>
              </a:rPr>
            </a:br>
            <a:r>
              <a:rPr lang="en-GB" sz="1400" b="1" kern="0" dirty="0">
                <a:solidFill>
                  <a:srgbClr val="500010"/>
                </a:solidFill>
                <a:latin typeface="Alfabet" pitchFamily="2" charset="0"/>
                <a:ea typeface="Alfabet" pitchFamily="2" charset="0"/>
                <a:cs typeface="Arial Black"/>
              </a:rPr>
              <a:t>slowing down your team?</a:t>
            </a:r>
          </a:p>
          <a:p>
            <a:pPr marR="5542" defTabSz="997300">
              <a:lnSpc>
                <a:spcPct val="109000"/>
              </a:lnSpc>
            </a:pPr>
            <a:r>
              <a:rPr sz="19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Snapdragon. That’s how</a:t>
            </a:r>
            <a:r>
              <a:rPr sz="20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.</a:t>
            </a:r>
          </a:p>
        </p:txBody>
      </p:sp>
      <p:sp>
        <p:nvSpPr>
          <p:cNvPr id="41" name="object 7">
            <a:extLst>
              <a:ext uri="{FF2B5EF4-FFF2-40B4-BE49-F238E27FC236}">
                <a16:creationId xmlns:a16="http://schemas.microsoft.com/office/drawing/2014/main" id="{11C9C9A4-3F2A-3354-39D1-C63C33C18313}"/>
              </a:ext>
            </a:extLst>
          </p:cNvPr>
          <p:cNvSpPr txBox="1"/>
          <p:nvPr/>
        </p:nvSpPr>
        <p:spPr>
          <a:xfrm>
            <a:off x="0" y="21468157"/>
            <a:ext cx="4091298" cy="400110"/>
          </a:xfrm>
          <a:prstGeom prst="rect">
            <a:avLst/>
          </a:prstGeom>
        </p:spPr>
        <p:txBody>
          <a:bodyPr vert="horz" wrap="square" lIns="91440" tIns="0" rIns="0" bIns="91440" rtlCol="0">
            <a:spAutoFit/>
          </a:bodyPr>
          <a:lstStyle/>
          <a:p>
            <a:pPr marL="72736" indent="-58881" defTabSz="997519">
              <a:spcBef>
                <a:spcPts val="22"/>
              </a:spcBef>
              <a:buFontTx/>
              <a:buAutoNum type="arabicPlain"/>
              <a:tabLst>
                <a:tab pos="72736" algn="l"/>
              </a:tabLst>
            </a:pPr>
            <a:r>
              <a:rPr lang="en-US" sz="500" kern="0" dirty="0">
                <a:solidFill>
                  <a:schemeClr val="tx1">
                    <a:alpha val="50000"/>
                  </a:schemeClr>
                </a:solidFill>
                <a:latin typeface="Alfabet" pitchFamily="2" charset="0"/>
                <a:ea typeface="Alfabet" pitchFamily="2" charset="0"/>
                <a:cs typeface="Verdana"/>
              </a:rPr>
              <a:t>- </a:t>
            </a:r>
            <a:r>
              <a:rPr sz="500" kern="0" dirty="0">
                <a:solidFill>
                  <a:schemeClr val="tx1">
                    <a:alpha val="50000"/>
                  </a:schemeClr>
                </a:solidFill>
                <a:latin typeface="Alfabet" pitchFamily="2" charset="0"/>
                <a:ea typeface="Alfabet" pitchFamily="2" charset="0"/>
                <a:cs typeface="Verdana"/>
              </a:rPr>
              <a:t>Verizon, “2025 Data Investigations Report,” April 23, 2025.</a:t>
            </a:r>
          </a:p>
          <a:p>
            <a:pPr marL="74121" indent="-60266" defTabSz="997519">
              <a:spcBef>
                <a:spcPts val="16"/>
              </a:spcBef>
              <a:buFontTx/>
              <a:buAutoNum type="arabicPlain"/>
              <a:tabLst>
                <a:tab pos="74121" algn="l"/>
              </a:tabLst>
            </a:pPr>
            <a:r>
              <a:rPr lang="en-US" sz="500" kern="0" dirty="0">
                <a:solidFill>
                  <a:schemeClr val="tx1">
                    <a:alpha val="50000"/>
                  </a:schemeClr>
                </a:solidFill>
                <a:latin typeface="Alfabet" pitchFamily="2" charset="0"/>
                <a:ea typeface="Alfabet" pitchFamily="2" charset="0"/>
                <a:cs typeface="Verdana"/>
              </a:rPr>
              <a:t>- </a:t>
            </a:r>
            <a:r>
              <a:rPr sz="500" kern="0" dirty="0">
                <a:solidFill>
                  <a:schemeClr val="tx1">
                    <a:alpha val="50000"/>
                  </a:schemeClr>
                </a:solidFill>
                <a:latin typeface="Alfabet" pitchFamily="2" charset="0"/>
                <a:ea typeface="Alfabet" pitchFamily="2" charset="0"/>
                <a:cs typeface="Verdana"/>
              </a:rPr>
              <a:t>Coalition, “Insights from Coalition’s 2025 Cyber Claims Report,” May 8, 2025.</a:t>
            </a:r>
            <a:endParaRPr lang="en-US" sz="500" kern="0" dirty="0">
              <a:solidFill>
                <a:schemeClr val="tx1">
                  <a:alpha val="50000"/>
                </a:schemeClr>
              </a:solidFill>
              <a:latin typeface="Alfabet" pitchFamily="2" charset="0"/>
              <a:ea typeface="Alfabet" pitchFamily="2" charset="0"/>
              <a:cs typeface="Verdana"/>
            </a:endParaRPr>
          </a:p>
          <a:p>
            <a:pPr marL="13855" defTabSz="997519">
              <a:spcBef>
                <a:spcPts val="16"/>
              </a:spcBef>
              <a:tabLst>
                <a:tab pos="74121" algn="l"/>
              </a:tabLst>
            </a:pPr>
            <a:endParaRPr lang="en-US" sz="500" kern="0" dirty="0">
              <a:solidFill>
                <a:schemeClr val="tx1">
                  <a:alpha val="50000"/>
                </a:schemeClr>
              </a:solidFill>
              <a:latin typeface="Alfabet" pitchFamily="2" charset="0"/>
              <a:ea typeface="Alfabet" pitchFamily="2" charset="0"/>
              <a:cs typeface="Verdana"/>
            </a:endParaRPr>
          </a:p>
          <a:p>
            <a:pPr marL="13855" defTabSz="997519">
              <a:spcBef>
                <a:spcPts val="16"/>
              </a:spcBef>
              <a:tabLst>
                <a:tab pos="74121" algn="l"/>
              </a:tabLst>
            </a:pPr>
            <a:r>
              <a:rPr lang="en-US" sz="500" kern="0" dirty="0">
                <a:solidFill>
                  <a:schemeClr val="tx1">
                    <a:alpha val="50000"/>
                  </a:schemeClr>
                </a:solidFill>
                <a:latin typeface="Alfabet" pitchFamily="2" charset="0"/>
                <a:ea typeface="Alfabet" pitchFamily="2" charset="0"/>
                <a:cs typeface="Verdana"/>
              </a:rPr>
              <a:t>Snapdragon and Qualcomm branded products are products of Qualcomm Technologies, Inc. and/or its subsidiaries.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383AC5-9574-AF24-AC3C-B580FC0FB24B}"/>
              </a:ext>
            </a:extLst>
          </p:cNvPr>
          <p:cNvSpPr txBox="1"/>
          <p:nvPr/>
        </p:nvSpPr>
        <p:spPr>
          <a:xfrm>
            <a:off x="3980496" y="2453073"/>
            <a:ext cx="3568997" cy="59093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b="1" dirty="0">
                <a:solidFill>
                  <a:srgbClr val="500010"/>
                </a:solidFill>
                <a:latin typeface="Alfabet" pitchFamily="2" charset="0"/>
                <a:ea typeface="Alfabet" pitchFamily="2" charset="0"/>
              </a:rPr>
              <a:t>Why growing businesses need devices with built-in security.</a:t>
            </a:r>
          </a:p>
        </p:txBody>
      </p:sp>
      <p:pic>
        <p:nvPicPr>
          <p:cNvPr id="2" name="object 26">
            <a:extLst>
              <a:ext uri="{FF2B5EF4-FFF2-40B4-BE49-F238E27FC236}">
                <a16:creationId xmlns:a16="http://schemas.microsoft.com/office/drawing/2014/main" id="{CC174F1D-7ADB-C7AA-A97C-0244ADEBC3CA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2912687" y="1494123"/>
            <a:ext cx="822960" cy="822960"/>
          </a:xfrm>
          <a:prstGeom prst="rect">
            <a:avLst/>
          </a:prstGeom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id="{5887A782-1368-EC8B-8E63-4BA09E27FD2C}"/>
              </a:ext>
            </a:extLst>
          </p:cNvPr>
          <p:cNvSpPr txBox="1"/>
          <p:nvPr/>
        </p:nvSpPr>
        <p:spPr>
          <a:xfrm>
            <a:off x="417409" y="9933697"/>
            <a:ext cx="6790805" cy="305678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defTabSz="997519"/>
            <a:r>
              <a:rPr lang="en-MY" sz="19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Built for modern threats</a:t>
            </a:r>
          </a:p>
        </p:txBody>
      </p:sp>
    </p:spTree>
    <p:extLst>
      <p:ext uri="{BB962C8B-B14F-4D97-AF65-F5344CB8AC3E}">
        <p14:creationId xmlns:p14="http://schemas.microsoft.com/office/powerpoint/2010/main" val="1089694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0AAEA4926E1246A5AE93EC67796690" ma:contentTypeVersion="21" ma:contentTypeDescription="Een nieuw document maken." ma:contentTypeScope="" ma:versionID="073a273936515c8813ed933a0f0e4435">
  <xsd:schema xmlns:xsd="http://www.w3.org/2001/XMLSchema" xmlns:xs="http://www.w3.org/2001/XMLSchema" xmlns:p="http://schemas.microsoft.com/office/2006/metadata/properties" xmlns:ns1="http://schemas.microsoft.com/sharepoint/v3" xmlns:ns2="bea979f4-7712-4bd8-92a8-fb1decf53b06" xmlns:ns3="616f5f85-46fa-4274-95ca-4aa36d58828a" targetNamespace="http://schemas.microsoft.com/office/2006/metadata/properties" ma:root="true" ma:fieldsID="e0e25fc47052ba003439dfa58cdcf2a4" ns1:_="" ns2:_="" ns3:_="">
    <xsd:import namespace="http://schemas.microsoft.com/sharepoint/v3"/>
    <xsd:import namespace="bea979f4-7712-4bd8-92a8-fb1decf53b06"/>
    <xsd:import namespace="616f5f85-46fa-4274-95ca-4aa36d5882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5" nillable="true" ma:displayName="Eigenschappen van het geïntegreerd beleid voor naleving" ma:hidden="true" ma:internalName="_ip_UnifiedCompliancePolicyProperties">
      <xsd:simpleType>
        <xsd:restriction base="dms:Note"/>
      </xsd:simpleType>
    </xsd:element>
    <xsd:element name="_ip_UnifiedCompliancePolicyUIAction" ma:index="26" nillable="true" ma:displayName="Actie van de gebruikersinterface van het geïntegreerd beleid voor naleving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979f4-7712-4bd8-92a8-fb1decf53b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d6c852f5-95ed-4d10-93b6-da0d231f8b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5f85-46fa-4274-95ca-4aa36d58828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0cb01b8-eab2-478c-8bb4-681f459e19b5}" ma:internalName="TaxCatchAll" ma:showField="CatchAllData" ma:web="616f5f85-46fa-4274-95ca-4aa36d5882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16f5f85-46fa-4274-95ca-4aa36d58828a" xsi:nil="true"/>
    <lcf76f155ced4ddcb4097134ff3c332f xmlns="bea979f4-7712-4bd8-92a8-fb1decf53b06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2F96E16D-97AD-4772-8B9F-07D8925ADDD3}"/>
</file>

<file path=customXml/itemProps2.xml><?xml version="1.0" encoding="utf-8"?>
<ds:datastoreItem xmlns:ds="http://schemas.openxmlformats.org/officeDocument/2006/customXml" ds:itemID="{9682F2BD-25FD-450A-85BD-BB7A43B16FFE}"/>
</file>

<file path=customXml/itemProps3.xml><?xml version="1.0" encoding="utf-8"?>
<ds:datastoreItem xmlns:ds="http://schemas.openxmlformats.org/officeDocument/2006/customXml" ds:itemID="{236DBF0E-FD58-4F9D-BCB6-95C584FCD42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</TotalTime>
  <Words>659</Words>
  <Application>Microsoft Macintosh PowerPoint</Application>
  <PresentationFormat>Custom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Alfabet</vt:lpstr>
      <vt:lpstr>Arial</vt:lpstr>
      <vt:lpstr>Aptos Display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doug erickson</dc:creator>
  <cp:keywords/>
  <dc:description/>
  <cp:lastModifiedBy>doug erickson</cp:lastModifiedBy>
  <cp:revision>16</cp:revision>
  <dcterms:created xsi:type="dcterms:W3CDTF">2026-06-12T05:29:26Z</dcterms:created>
  <dcterms:modified xsi:type="dcterms:W3CDTF">2026-06-29T23:06:07Z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0x010100FD0AAEA4926E1246A5AE93EC67796690</vt:lpwstr>
  </property>
  <property fmtid="{D5CDD505-2E9C-101B-9397-08002B2CF9AE}" pid="3" name="MediaServiceImageTags">
    <vt:lpwstr/>
  </property>
</Properties>
</file>