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72"/>
  </p:notesMasterIdLst>
  <p:sldIdLst>
    <p:sldId id="549" r:id="rId6"/>
    <p:sldId id="257" r:id="rId7"/>
    <p:sldId id="535" r:id="rId8"/>
    <p:sldId id="562" r:id="rId9"/>
    <p:sldId id="638" r:id="rId10"/>
    <p:sldId id="566" r:id="rId11"/>
    <p:sldId id="572" r:id="rId12"/>
    <p:sldId id="568" r:id="rId13"/>
    <p:sldId id="569" r:id="rId14"/>
    <p:sldId id="571" r:id="rId15"/>
    <p:sldId id="639" r:id="rId16"/>
    <p:sldId id="649" r:id="rId17"/>
    <p:sldId id="640" r:id="rId18"/>
    <p:sldId id="642" r:id="rId19"/>
    <p:sldId id="647" r:id="rId20"/>
    <p:sldId id="648" r:id="rId21"/>
    <p:sldId id="646" r:id="rId22"/>
    <p:sldId id="641" r:id="rId23"/>
    <p:sldId id="644" r:id="rId24"/>
    <p:sldId id="574" r:id="rId25"/>
    <p:sldId id="576" r:id="rId26"/>
    <p:sldId id="621" r:id="rId27"/>
    <p:sldId id="587" r:id="rId28"/>
    <p:sldId id="636" r:id="rId29"/>
    <p:sldId id="657" r:id="rId30"/>
    <p:sldId id="658" r:id="rId31"/>
    <p:sldId id="659" r:id="rId32"/>
    <p:sldId id="660" r:id="rId33"/>
    <p:sldId id="661" r:id="rId34"/>
    <p:sldId id="662" r:id="rId35"/>
    <p:sldId id="663" r:id="rId36"/>
    <p:sldId id="650" r:id="rId37"/>
    <p:sldId id="651" r:id="rId38"/>
    <p:sldId id="652" r:id="rId39"/>
    <p:sldId id="653" r:id="rId40"/>
    <p:sldId id="654" r:id="rId41"/>
    <p:sldId id="655" r:id="rId42"/>
    <p:sldId id="656" r:id="rId43"/>
    <p:sldId id="664" r:id="rId44"/>
    <p:sldId id="665" r:id="rId45"/>
    <p:sldId id="666" r:id="rId46"/>
    <p:sldId id="667" r:id="rId47"/>
    <p:sldId id="668" r:id="rId48"/>
    <p:sldId id="669" r:id="rId49"/>
    <p:sldId id="670" r:id="rId50"/>
    <p:sldId id="596" r:id="rId51"/>
    <p:sldId id="623" r:id="rId52"/>
    <p:sldId id="608" r:id="rId53"/>
    <p:sldId id="625" r:id="rId54"/>
    <p:sldId id="626" r:id="rId55"/>
    <p:sldId id="627" r:id="rId56"/>
    <p:sldId id="628" r:id="rId57"/>
    <p:sldId id="584" r:id="rId58"/>
    <p:sldId id="633" r:id="rId59"/>
    <p:sldId id="673" r:id="rId60"/>
    <p:sldId id="606" r:id="rId61"/>
    <p:sldId id="619" r:id="rId62"/>
    <p:sldId id="605" r:id="rId63"/>
    <p:sldId id="607" r:id="rId64"/>
    <p:sldId id="609" r:id="rId65"/>
    <p:sldId id="611" r:id="rId66"/>
    <p:sldId id="612" r:id="rId67"/>
    <p:sldId id="613" r:id="rId68"/>
    <p:sldId id="671" r:id="rId69"/>
    <p:sldId id="672" r:id="rId70"/>
    <p:sldId id="53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FF"/>
    <a:srgbClr val="2F27C9"/>
    <a:srgbClr val="E6E6E6"/>
    <a:srgbClr val="FFD331"/>
    <a:srgbClr val="FFD731"/>
    <a:srgbClr val="FCC9FF"/>
    <a:srgbClr val="FCB7FF"/>
    <a:srgbClr val="0000CC"/>
    <a:srgbClr val="F865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9" autoAdjust="0"/>
    <p:restoredTop sz="94660"/>
  </p:normalViewPr>
  <p:slideViewPr>
    <p:cSldViewPr snapToGrid="0">
      <p:cViewPr varScale="1">
        <p:scale>
          <a:sx n="66" d="100"/>
          <a:sy n="66" d="100"/>
        </p:scale>
        <p:origin x="8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riya%20Sinha\Desktop\Repo\MLSEO-Kotaklife\data\interim\content_gap_audit\visualizations\Quarter%203\Top%203%20keyword%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riya%20Sinha\Desktop\Repo\MLSEO-Kotaklife\data\interim\content_gap_audit\visualizations\Quarter%203\Top%203%20keyword%20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dirty="0"/>
              <a:t>AIO vs Organic Traffic (in %age)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Sheet1!$A$4</c:f>
              <c:strCache>
                <c:ptCount val="1"/>
                <c:pt idx="0">
                  <c:v>AIO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Sheet1!$B$3:$E$3</c:f>
              <c:strCache>
                <c:ptCount val="4"/>
                <c:pt idx="0">
                  <c:v>Kotaklife Traffic</c:v>
                </c:pt>
                <c:pt idx="1">
                  <c:v>ICICI Pru Traffic</c:v>
                </c:pt>
                <c:pt idx="2">
                  <c:v>Maxlife Traffic</c:v>
                </c:pt>
                <c:pt idx="3">
                  <c:v>CanaraHSBC Traffic</c:v>
                </c:pt>
              </c:strCache>
            </c:strRef>
          </c:cat>
          <c:val>
            <c:numRef>
              <c:f>Sheet1!$B$4:$E$4</c:f>
              <c:numCache>
                <c:formatCode>General</c:formatCode>
                <c:ptCount val="4"/>
                <c:pt idx="0">
                  <c:v>3809</c:v>
                </c:pt>
                <c:pt idx="1">
                  <c:v>37211</c:v>
                </c:pt>
                <c:pt idx="2">
                  <c:v>23738</c:v>
                </c:pt>
                <c:pt idx="3">
                  <c:v>887</c:v>
                </c:pt>
              </c:numCache>
            </c:numRef>
          </c:val>
          <c:extLst>
            <c:ext xmlns:c16="http://schemas.microsoft.com/office/drawing/2014/chart" uri="{C3380CC4-5D6E-409C-BE32-E72D297353CC}">
              <c16:uniqueId val="{00000000-B2E5-42F4-AA72-3AAB26C145A8}"/>
            </c:ext>
          </c:extLst>
        </c:ser>
        <c:ser>
          <c:idx val="1"/>
          <c:order val="1"/>
          <c:tx>
            <c:strRef>
              <c:f>Sheet1!$A$5</c:f>
              <c:strCache>
                <c:ptCount val="1"/>
                <c:pt idx="0">
                  <c:v>Organic</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Sheet1!$B$3:$E$3</c:f>
              <c:strCache>
                <c:ptCount val="4"/>
                <c:pt idx="0">
                  <c:v>Kotaklife Traffic</c:v>
                </c:pt>
                <c:pt idx="1">
                  <c:v>ICICI Pru Traffic</c:v>
                </c:pt>
                <c:pt idx="2">
                  <c:v>Maxlife Traffic</c:v>
                </c:pt>
                <c:pt idx="3">
                  <c:v>CanaraHSBC Traffic</c:v>
                </c:pt>
              </c:strCache>
            </c:strRef>
          </c:cat>
          <c:val>
            <c:numRef>
              <c:f>Sheet1!$B$5:$E$5</c:f>
              <c:numCache>
                <c:formatCode>General</c:formatCode>
                <c:ptCount val="4"/>
                <c:pt idx="0">
                  <c:v>880</c:v>
                </c:pt>
                <c:pt idx="1">
                  <c:v>15917</c:v>
                </c:pt>
                <c:pt idx="2">
                  <c:v>4718</c:v>
                </c:pt>
                <c:pt idx="3">
                  <c:v>346</c:v>
                </c:pt>
              </c:numCache>
            </c:numRef>
          </c:val>
          <c:extLst>
            <c:ext xmlns:c16="http://schemas.microsoft.com/office/drawing/2014/chart" uri="{C3380CC4-5D6E-409C-BE32-E72D297353CC}">
              <c16:uniqueId val="{00000001-B2E5-42F4-AA72-3AAB26C145A8}"/>
            </c:ext>
          </c:extLst>
        </c:ser>
        <c:dLbls>
          <c:showLegendKey val="0"/>
          <c:showVal val="1"/>
          <c:showCatName val="0"/>
          <c:showSerName val="0"/>
          <c:showPercent val="0"/>
          <c:showBubbleSize val="0"/>
        </c:dLbls>
        <c:gapWidth val="150"/>
        <c:shape val="box"/>
        <c:axId val="423558928"/>
        <c:axId val="423552688"/>
        <c:axId val="0"/>
      </c:bar3DChart>
      <c:catAx>
        <c:axId val="423558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23552688"/>
        <c:crosses val="autoZero"/>
        <c:auto val="1"/>
        <c:lblAlgn val="ctr"/>
        <c:lblOffset val="100"/>
        <c:noMultiLvlLbl val="0"/>
      </c:catAx>
      <c:valAx>
        <c:axId val="423552688"/>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2355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KLI and ICICI Pru Content Similarity with ICICI Pru Top 3 Keywords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'top 3 ICICI keyword analysis'!$E$16</c:f>
              <c:strCache>
                <c:ptCount val="1"/>
                <c:pt idx="0">
                  <c:v>Kotak Life Insurance</c:v>
                </c:pt>
              </c:strCache>
            </c:strRef>
          </c:tx>
          <c:spPr>
            <a:solidFill>
              <a:srgbClr val="E960F3"/>
            </a:solidFill>
            <a:ln>
              <a:noFill/>
            </a:ln>
            <a:effectLst/>
            <a:sp3d/>
          </c:spPr>
          <c:invertIfNegative val="0"/>
          <c:cat>
            <c:strRef>
              <c:f>'top 3 ICICI keyword analysis'!$D$17:$D$19</c:f>
              <c:strCache>
                <c:ptCount val="3"/>
                <c:pt idx="0">
                  <c:v>Rank 1 ICICI Keywords</c:v>
                </c:pt>
                <c:pt idx="1">
                  <c:v>Rank 2 ICICI Keywords</c:v>
                </c:pt>
                <c:pt idx="2">
                  <c:v>Rank 3 ICICI Keywords</c:v>
                </c:pt>
              </c:strCache>
            </c:strRef>
          </c:cat>
          <c:val>
            <c:numRef>
              <c:f>'top 3 ICICI keyword analysis'!$E$17:$E$19</c:f>
              <c:numCache>
                <c:formatCode>General</c:formatCode>
                <c:ptCount val="3"/>
                <c:pt idx="0">
                  <c:v>0.3</c:v>
                </c:pt>
                <c:pt idx="1">
                  <c:v>0.46</c:v>
                </c:pt>
                <c:pt idx="2">
                  <c:v>0.43</c:v>
                </c:pt>
              </c:numCache>
            </c:numRef>
          </c:val>
          <c:extLst>
            <c:ext xmlns:c16="http://schemas.microsoft.com/office/drawing/2014/chart" uri="{C3380CC4-5D6E-409C-BE32-E72D297353CC}">
              <c16:uniqueId val="{00000000-7E16-4D3E-A426-9334A6144A18}"/>
            </c:ext>
          </c:extLst>
        </c:ser>
        <c:ser>
          <c:idx val="1"/>
          <c:order val="1"/>
          <c:tx>
            <c:strRef>
              <c:f>'top 3 ICICI keyword analysis'!$F$16</c:f>
              <c:strCache>
                <c:ptCount val="1"/>
                <c:pt idx="0">
                  <c:v>ICICI Prudential Life Insurance</c:v>
                </c:pt>
              </c:strCache>
            </c:strRef>
          </c:tx>
          <c:spPr>
            <a:solidFill>
              <a:srgbClr val="FFD331"/>
            </a:solidFill>
            <a:ln>
              <a:noFill/>
            </a:ln>
            <a:effectLst/>
            <a:sp3d/>
          </c:spPr>
          <c:invertIfNegative val="0"/>
          <c:cat>
            <c:strRef>
              <c:f>'top 3 ICICI keyword analysis'!$D$17:$D$19</c:f>
              <c:strCache>
                <c:ptCount val="3"/>
                <c:pt idx="0">
                  <c:v>Rank 1 ICICI Keywords</c:v>
                </c:pt>
                <c:pt idx="1">
                  <c:v>Rank 2 ICICI Keywords</c:v>
                </c:pt>
                <c:pt idx="2">
                  <c:v>Rank 3 ICICI Keywords</c:v>
                </c:pt>
              </c:strCache>
            </c:strRef>
          </c:cat>
          <c:val>
            <c:numRef>
              <c:f>'top 3 ICICI keyword analysis'!$F$17:$F$19</c:f>
              <c:numCache>
                <c:formatCode>General</c:formatCode>
                <c:ptCount val="3"/>
                <c:pt idx="0">
                  <c:v>0.6</c:v>
                </c:pt>
                <c:pt idx="1">
                  <c:v>0.71</c:v>
                </c:pt>
                <c:pt idx="2">
                  <c:v>0.67</c:v>
                </c:pt>
              </c:numCache>
            </c:numRef>
          </c:val>
          <c:extLst>
            <c:ext xmlns:c16="http://schemas.microsoft.com/office/drawing/2014/chart" uri="{C3380CC4-5D6E-409C-BE32-E72D297353CC}">
              <c16:uniqueId val="{00000001-7E16-4D3E-A426-9334A6144A18}"/>
            </c:ext>
          </c:extLst>
        </c:ser>
        <c:dLbls>
          <c:showLegendKey val="0"/>
          <c:showVal val="0"/>
          <c:showCatName val="0"/>
          <c:showSerName val="0"/>
          <c:showPercent val="0"/>
          <c:showBubbleSize val="0"/>
        </c:dLbls>
        <c:gapWidth val="150"/>
        <c:shape val="box"/>
        <c:axId val="1976938943"/>
        <c:axId val="1976937023"/>
        <c:axId val="0"/>
      </c:bar3DChart>
      <c:catAx>
        <c:axId val="19769389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6937023"/>
        <c:crosses val="autoZero"/>
        <c:auto val="1"/>
        <c:lblAlgn val="ctr"/>
        <c:lblOffset val="100"/>
        <c:noMultiLvlLbl val="0"/>
      </c:catAx>
      <c:valAx>
        <c:axId val="19769370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Relevance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6938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a:defRPr>
            </a:lvl1pPr>
          </a:lstStyle>
          <a:p>
            <a:fld id="{104731DB-3938-4E06-8391-9FB6D1E9665C}" type="datetimeFigureOut">
              <a:rPr lang="en-IN" smtClean="0"/>
              <a:pPr/>
              <a:t>02-04-2025</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a:defRPr>
            </a:lvl1pPr>
          </a:lstStyle>
          <a:p>
            <a:fld id="{A2435C54-0961-4631-9E6A-7E74DCA823FD}" type="slidenum">
              <a:rPr lang="en-IN" smtClean="0"/>
              <a:pPr/>
              <a:t>‹#›</a:t>
            </a:fld>
            <a:endParaRPr lang="en-IN" dirty="0"/>
          </a:p>
        </p:txBody>
      </p:sp>
    </p:spTree>
    <p:extLst>
      <p:ext uri="{BB962C8B-B14F-4D97-AF65-F5344CB8AC3E}">
        <p14:creationId xmlns:p14="http://schemas.microsoft.com/office/powerpoint/2010/main" val="428609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a:ea typeface="+mn-ea"/>
        <a:cs typeface="+mn-cs"/>
      </a:defRPr>
    </a:lvl1pPr>
    <a:lvl2pPr marL="457200" algn="l" defTabSz="914400" rtl="0" eaLnBrk="1" latinLnBrk="0" hangingPunct="1">
      <a:defRPr sz="1200" kern="1200">
        <a:solidFill>
          <a:schemeClr val="tx1"/>
        </a:solidFill>
        <a:latin typeface="Avenir"/>
        <a:ea typeface="+mn-ea"/>
        <a:cs typeface="+mn-cs"/>
      </a:defRPr>
    </a:lvl2pPr>
    <a:lvl3pPr marL="914400" algn="l" defTabSz="914400" rtl="0" eaLnBrk="1" latinLnBrk="0" hangingPunct="1">
      <a:defRPr sz="1200" kern="1200">
        <a:solidFill>
          <a:schemeClr val="tx1"/>
        </a:solidFill>
        <a:latin typeface="Avenir"/>
        <a:ea typeface="+mn-ea"/>
        <a:cs typeface="+mn-cs"/>
      </a:defRPr>
    </a:lvl3pPr>
    <a:lvl4pPr marL="1371600" algn="l" defTabSz="914400" rtl="0" eaLnBrk="1" latinLnBrk="0" hangingPunct="1">
      <a:defRPr sz="1200" kern="1200">
        <a:solidFill>
          <a:schemeClr val="tx1"/>
        </a:solidFill>
        <a:latin typeface="Avenir"/>
        <a:ea typeface="+mn-ea"/>
        <a:cs typeface="+mn-cs"/>
      </a:defRPr>
    </a:lvl4pPr>
    <a:lvl5pPr marL="1828800" algn="l" defTabSz="914400" rtl="0" eaLnBrk="1" latinLnBrk="0" hangingPunct="1">
      <a:defRPr sz="1200" kern="1200">
        <a:solidFill>
          <a:schemeClr val="tx1"/>
        </a:solidFill>
        <a:latin typeface="Aveni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818B-07B3-9593-4CE8-7D95B750D73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A36F9A9-99ED-E245-4D89-2401EF96DF93}"/>
              </a:ext>
            </a:extLst>
          </p:cNvPr>
          <p:cNvSpPr>
            <a:spLocks noGrp="1"/>
          </p:cNvSpPr>
          <p:nvPr>
            <p:ph type="dt" sz="half" idx="10"/>
          </p:nvPr>
        </p:nvSpPr>
        <p:spPr>
          <a:xfrm>
            <a:off x="838200" y="6386168"/>
            <a:ext cx="2743200" cy="365125"/>
          </a:xfrm>
          <a:prstGeom prst="rect">
            <a:avLst/>
          </a:prstGeom>
        </p:spPr>
        <p:txBody>
          <a:bodyPr/>
          <a:lstStyle/>
          <a:p>
            <a:fld id="{B60A2A5C-AE2C-4F5B-834F-90FA7AAEEB03}" type="datetimeFigureOut">
              <a:rPr lang="en-IN" smtClean="0"/>
              <a:t>02-04-2025</a:t>
            </a:fld>
            <a:endParaRPr lang="en-IN"/>
          </a:p>
        </p:txBody>
      </p:sp>
      <p:sp>
        <p:nvSpPr>
          <p:cNvPr id="4" name="Footer Placeholder 3">
            <a:extLst>
              <a:ext uri="{FF2B5EF4-FFF2-40B4-BE49-F238E27FC236}">
                <a16:creationId xmlns:a16="http://schemas.microsoft.com/office/drawing/2014/main" id="{EAB9D61A-1F7B-3875-3363-D5EE2E572E6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43DDA14-0FBF-6F20-819C-6D7C988693DA}"/>
              </a:ext>
            </a:extLst>
          </p:cNvPr>
          <p:cNvSpPr>
            <a:spLocks noGrp="1"/>
          </p:cNvSpPr>
          <p:nvPr>
            <p:ph type="sldNum" sz="quarter" idx="12"/>
          </p:nvPr>
        </p:nvSpPr>
        <p:spPr>
          <a:xfrm>
            <a:off x="8610600" y="6356350"/>
            <a:ext cx="2743200" cy="365125"/>
          </a:xfrm>
          <a:prstGeom prst="rect">
            <a:avLst/>
          </a:prstGeom>
        </p:spPr>
        <p:txBody>
          <a:bodyPr/>
          <a:lstStyle/>
          <a:p>
            <a:fld id="{89EBD1C9-0961-4658-A655-F703F05F44E0}" type="slidenum">
              <a:rPr lang="en-IN" smtClean="0"/>
              <a:t>‹#›</a:t>
            </a:fld>
            <a:endParaRPr lang="en-IN"/>
          </a:p>
        </p:txBody>
      </p:sp>
    </p:spTree>
    <p:extLst>
      <p:ext uri="{BB962C8B-B14F-4D97-AF65-F5344CB8AC3E}">
        <p14:creationId xmlns:p14="http://schemas.microsoft.com/office/powerpoint/2010/main" val="411280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BA076B-3C7B-CF4A-5933-FCDEE6670D11}"/>
              </a:ext>
            </a:extLst>
          </p:cNvPr>
          <p:cNvSpPr>
            <a:spLocks noGrp="1"/>
          </p:cNvSpPr>
          <p:nvPr>
            <p:ph type="dt" sz="half" idx="10"/>
          </p:nvPr>
        </p:nvSpPr>
        <p:spPr>
          <a:xfrm>
            <a:off x="838200" y="6356350"/>
            <a:ext cx="2743200" cy="365125"/>
          </a:xfrm>
          <a:prstGeom prst="rect">
            <a:avLst/>
          </a:prstGeom>
        </p:spPr>
        <p:txBody>
          <a:bodyPr/>
          <a:lstStyle/>
          <a:p>
            <a:fld id="{F201DBD9-7613-4090-8E6B-802ADD99DC1C}" type="datetimeFigureOut">
              <a:rPr lang="en-IN" smtClean="0"/>
              <a:t>02-04-2025</a:t>
            </a:fld>
            <a:endParaRPr lang="en-IN"/>
          </a:p>
        </p:txBody>
      </p:sp>
      <p:sp>
        <p:nvSpPr>
          <p:cNvPr id="3" name="Footer Placeholder 2">
            <a:extLst>
              <a:ext uri="{FF2B5EF4-FFF2-40B4-BE49-F238E27FC236}">
                <a16:creationId xmlns:a16="http://schemas.microsoft.com/office/drawing/2014/main" id="{1D6AB3AD-A32F-B7A0-2D4F-2AFA4662796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106FB33-2CF9-EA95-796A-D2204B26140F}"/>
              </a:ext>
            </a:extLst>
          </p:cNvPr>
          <p:cNvSpPr>
            <a:spLocks noGrp="1"/>
          </p:cNvSpPr>
          <p:nvPr>
            <p:ph type="sldNum" sz="quarter" idx="12"/>
          </p:nvPr>
        </p:nvSpPr>
        <p:spPr>
          <a:xfrm>
            <a:off x="8610600" y="6356350"/>
            <a:ext cx="2743200" cy="365125"/>
          </a:xfrm>
          <a:prstGeom prst="rect">
            <a:avLst/>
          </a:prstGeom>
        </p:spPr>
        <p:txBody>
          <a:bodyPr/>
          <a:lstStyle/>
          <a:p>
            <a:fld id="{FDD57635-1A5E-4DCF-A3EA-73BC7F272000}" type="slidenum">
              <a:rPr lang="en-IN" smtClean="0"/>
              <a:t>‹#›</a:t>
            </a:fld>
            <a:endParaRPr lang="en-IN"/>
          </a:p>
        </p:txBody>
      </p:sp>
    </p:spTree>
    <p:extLst>
      <p:ext uri="{BB962C8B-B14F-4D97-AF65-F5344CB8AC3E}">
        <p14:creationId xmlns:p14="http://schemas.microsoft.com/office/powerpoint/2010/main" val="237446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FB57-09B0-2A3A-4E5A-5700E1BB89F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0003B18-C654-7C6A-28F7-86F553E61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A68B00DD-8050-96D0-DA6A-A6DBE2D0DE9D}"/>
              </a:ext>
            </a:extLst>
          </p:cNvPr>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99972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52EF-71FE-3DA6-25DF-6012D73318B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1049ED71-8FD2-2BD7-866E-8DDD83A7D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a:extLst>
              <a:ext uri="{FF2B5EF4-FFF2-40B4-BE49-F238E27FC236}">
                <a16:creationId xmlns:a16="http://schemas.microsoft.com/office/drawing/2014/main" id="{65DDCA3E-8ADC-7BB9-77E5-73849521C260}"/>
              </a:ext>
            </a:extLst>
          </p:cNvPr>
          <p:cNvSpPr>
            <a:spLocks noGrp="1"/>
          </p:cNvSpPr>
          <p:nvPr>
            <p:ph type="dt" sz="half" idx="10"/>
          </p:nvPr>
        </p:nvSpPr>
        <p:spPr>
          <a:xfrm>
            <a:off x="838200" y="6386168"/>
            <a:ext cx="2743200" cy="365125"/>
          </a:xfrm>
          <a:prstGeom prst="rect">
            <a:avLst/>
          </a:prstGeom>
        </p:spPr>
        <p:txBody>
          <a:bodyPr/>
          <a:lstStyle/>
          <a:p>
            <a:fld id="{B60A2A5C-AE2C-4F5B-834F-90FA7AAEEB03}" type="datetimeFigureOut">
              <a:rPr lang="en-IN" smtClean="0"/>
              <a:t>02-04-2025</a:t>
            </a:fld>
            <a:endParaRPr lang="en-IN"/>
          </a:p>
        </p:txBody>
      </p:sp>
      <p:sp>
        <p:nvSpPr>
          <p:cNvPr id="5" name="Footer Placeholder 4">
            <a:extLst>
              <a:ext uri="{FF2B5EF4-FFF2-40B4-BE49-F238E27FC236}">
                <a16:creationId xmlns:a16="http://schemas.microsoft.com/office/drawing/2014/main" id="{8B676C93-F76A-1012-32CA-080CED354B9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A90124B-F8C2-789F-036F-C1215175FAA1}"/>
              </a:ext>
            </a:extLst>
          </p:cNvPr>
          <p:cNvSpPr>
            <a:spLocks noGrp="1"/>
          </p:cNvSpPr>
          <p:nvPr>
            <p:ph type="sldNum" sz="quarter" idx="12"/>
          </p:nvPr>
        </p:nvSpPr>
        <p:spPr>
          <a:xfrm>
            <a:off x="8610600" y="6356350"/>
            <a:ext cx="2743200" cy="365125"/>
          </a:xfrm>
          <a:prstGeom prst="rect">
            <a:avLst/>
          </a:prstGeom>
        </p:spPr>
        <p:txBody>
          <a:bodyPr/>
          <a:lstStyle/>
          <a:p>
            <a:fld id="{89EBD1C9-0961-4658-A655-F703F05F44E0}" type="slidenum">
              <a:rPr lang="en-IN" smtClean="0"/>
              <a:t>‹#›</a:t>
            </a:fld>
            <a:endParaRPr lang="en-IN"/>
          </a:p>
        </p:txBody>
      </p:sp>
    </p:spTree>
    <p:extLst>
      <p:ext uri="{BB962C8B-B14F-4D97-AF65-F5344CB8AC3E}">
        <p14:creationId xmlns:p14="http://schemas.microsoft.com/office/powerpoint/2010/main" val="324771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FB57-09B0-2A3A-4E5A-5700E1BB89F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0003B18-C654-7C6A-28F7-86F553E61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A68B00DD-8050-96D0-DA6A-A6DBE2D0DE9D}"/>
              </a:ext>
            </a:extLst>
          </p:cNvPr>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68645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7B52B36F-4D0D-D74B-053A-77D9E3E181B4}"/>
              </a:ext>
            </a:extLst>
          </p:cNvPr>
          <p:cNvSpPr>
            <a:spLocks noGrp="1"/>
          </p:cNvSpPr>
          <p:nvPr>
            <p:ph type="title"/>
          </p:nvPr>
        </p:nvSpPr>
        <p:spPr>
          <a:xfrm>
            <a:off x="309600" y="0"/>
            <a:ext cx="10515600" cy="1325563"/>
          </a:xfrm>
        </p:spPr>
        <p:txBody>
          <a:bodyPr/>
          <a:lstStyle/>
          <a:p>
            <a:r>
              <a:rPr lang="en-US" dirty="0"/>
              <a:t>Comparison</a:t>
            </a:r>
            <a:endParaRPr lang="en-IN" dirty="0"/>
          </a:p>
        </p:txBody>
      </p:sp>
      <p:sp>
        <p:nvSpPr>
          <p:cNvPr id="9" name="Content Placeholder 4">
            <a:extLst>
              <a:ext uri="{FF2B5EF4-FFF2-40B4-BE49-F238E27FC236}">
                <a16:creationId xmlns:a16="http://schemas.microsoft.com/office/drawing/2014/main" id="{5E52288C-7341-701E-7118-40D9D4EE9354}"/>
              </a:ext>
            </a:extLst>
          </p:cNvPr>
          <p:cNvSpPr>
            <a:spLocks noGrp="1"/>
          </p:cNvSpPr>
          <p:nvPr>
            <p:ph sz="half" idx="1"/>
          </p:nvPr>
        </p:nvSpPr>
        <p:spPr>
          <a:xfrm>
            <a:off x="838200" y="1825625"/>
            <a:ext cx="4370715" cy="322352"/>
          </a:xfrm>
        </p:spPr>
        <p:txBody>
          <a:bodyPr>
            <a:normAutofit lnSpcReduction="10000"/>
          </a:bodyPr>
          <a:lstStyle/>
          <a:p>
            <a:pPr marL="0" indent="0">
              <a:buNone/>
            </a:pPr>
            <a:r>
              <a:rPr lang="en-US" sz="1800" b="1" dirty="0">
                <a:solidFill>
                  <a:srgbClr val="2F27C9"/>
                </a:solidFill>
              </a:rPr>
              <a:t>Title 1</a:t>
            </a:r>
            <a:endParaRPr lang="en-IN" sz="1800" b="1" dirty="0">
              <a:solidFill>
                <a:srgbClr val="2F27C9"/>
              </a:solidFill>
            </a:endParaRPr>
          </a:p>
        </p:txBody>
      </p:sp>
      <p:sp>
        <p:nvSpPr>
          <p:cNvPr id="10" name="Content Placeholder 5">
            <a:extLst>
              <a:ext uri="{FF2B5EF4-FFF2-40B4-BE49-F238E27FC236}">
                <a16:creationId xmlns:a16="http://schemas.microsoft.com/office/drawing/2014/main" id="{BFE357FD-4B89-4594-8972-BFE221B330BD}"/>
              </a:ext>
            </a:extLst>
          </p:cNvPr>
          <p:cNvSpPr>
            <a:spLocks noGrp="1"/>
          </p:cNvSpPr>
          <p:nvPr>
            <p:ph sz="half" idx="2"/>
          </p:nvPr>
        </p:nvSpPr>
        <p:spPr>
          <a:xfrm>
            <a:off x="6172200" y="1825625"/>
            <a:ext cx="5181600" cy="322352"/>
          </a:xfrm>
        </p:spPr>
        <p:txBody>
          <a:bodyPr>
            <a:normAutofit lnSpcReduction="10000"/>
          </a:bodyPr>
          <a:lstStyle/>
          <a:p>
            <a:pPr marL="0" indent="0">
              <a:buNone/>
            </a:pPr>
            <a:r>
              <a:rPr lang="en-US" sz="1800" b="1" dirty="0">
                <a:solidFill>
                  <a:srgbClr val="2F27C9"/>
                </a:solidFill>
              </a:rPr>
              <a:t>Title 1</a:t>
            </a:r>
            <a:endParaRPr lang="en-IN" sz="1800" b="1" dirty="0">
              <a:solidFill>
                <a:srgbClr val="2F27C9"/>
              </a:solidFill>
            </a:endParaRPr>
          </a:p>
        </p:txBody>
      </p:sp>
      <p:sp>
        <p:nvSpPr>
          <p:cNvPr id="11" name="Content Placeholder 4">
            <a:extLst>
              <a:ext uri="{FF2B5EF4-FFF2-40B4-BE49-F238E27FC236}">
                <a16:creationId xmlns:a16="http://schemas.microsoft.com/office/drawing/2014/main" id="{27B277C8-3758-E2BF-D17B-F30339E278E1}"/>
              </a:ext>
            </a:extLst>
          </p:cNvPr>
          <p:cNvSpPr txBox="1">
            <a:spLocks/>
          </p:cNvSpPr>
          <p:nvPr userDrawn="1"/>
        </p:nvSpPr>
        <p:spPr>
          <a:xfrm>
            <a:off x="838200" y="2282913"/>
            <a:ext cx="4370716" cy="4022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anrop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anrop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anrop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anrop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E46AB"/>
              </a:buClr>
              <a:buSzPct val="150000"/>
            </a:pPr>
            <a:r>
              <a:rPr lang="en-US" sz="1400" dirty="0">
                <a:solidFill>
                  <a:schemeClr val="tx1"/>
                </a:solidFill>
                <a:latin typeface="Avenir"/>
              </a:rPr>
              <a:t>Text and pointers for topic 1 go here</a:t>
            </a:r>
            <a:endParaRPr lang="en-IN" sz="1400" dirty="0">
              <a:solidFill>
                <a:schemeClr val="tx1"/>
              </a:solidFill>
              <a:latin typeface="Avenir"/>
            </a:endParaRPr>
          </a:p>
        </p:txBody>
      </p:sp>
      <p:sp>
        <p:nvSpPr>
          <p:cNvPr id="12" name="Content Placeholder 5">
            <a:extLst>
              <a:ext uri="{FF2B5EF4-FFF2-40B4-BE49-F238E27FC236}">
                <a16:creationId xmlns:a16="http://schemas.microsoft.com/office/drawing/2014/main" id="{14473092-8784-B383-25EC-865A0B31E6EC}"/>
              </a:ext>
            </a:extLst>
          </p:cNvPr>
          <p:cNvSpPr txBox="1">
            <a:spLocks/>
          </p:cNvSpPr>
          <p:nvPr userDrawn="1"/>
        </p:nvSpPr>
        <p:spPr>
          <a:xfrm>
            <a:off x="6172200" y="2282913"/>
            <a:ext cx="5181600" cy="4022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anrop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anrop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anrop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anrop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E46AB"/>
              </a:buClr>
              <a:buSzPct val="150000"/>
            </a:pPr>
            <a:r>
              <a:rPr lang="en-US" sz="1400" dirty="0">
                <a:solidFill>
                  <a:schemeClr val="tx1"/>
                </a:solidFill>
                <a:latin typeface="Avenir"/>
              </a:rPr>
              <a:t>Text and pointers for topic 2 go here</a:t>
            </a:r>
            <a:endParaRPr lang="en-IN" sz="1400" dirty="0">
              <a:solidFill>
                <a:schemeClr val="tx1"/>
              </a:solidFill>
              <a:latin typeface="Avenir"/>
            </a:endParaRPr>
          </a:p>
        </p:txBody>
      </p:sp>
      <p:cxnSp>
        <p:nvCxnSpPr>
          <p:cNvPr id="13" name="Straight Connector 12">
            <a:extLst>
              <a:ext uri="{FF2B5EF4-FFF2-40B4-BE49-F238E27FC236}">
                <a16:creationId xmlns:a16="http://schemas.microsoft.com/office/drawing/2014/main" id="{ED7F5EC5-86D3-4B4F-1C52-66209A96DCE7}"/>
              </a:ext>
            </a:extLst>
          </p:cNvPr>
          <p:cNvCxnSpPr>
            <a:cxnSpLocks/>
          </p:cNvCxnSpPr>
          <p:nvPr userDrawn="1"/>
        </p:nvCxnSpPr>
        <p:spPr>
          <a:xfrm>
            <a:off x="5614358" y="1986801"/>
            <a:ext cx="0" cy="4506074"/>
          </a:xfrm>
          <a:prstGeom prst="line">
            <a:avLst/>
          </a:prstGeom>
          <a:ln w="3175">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69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0B3247-5376-00FC-FD96-E658EC66123F}"/>
              </a:ext>
            </a:extLst>
          </p:cNvPr>
          <p:cNvSpPr>
            <a:spLocks noGrp="1"/>
          </p:cNvSpPr>
          <p:nvPr>
            <p:ph type="dt" sz="half" idx="10"/>
          </p:nvPr>
        </p:nvSpPr>
        <p:spPr>
          <a:xfrm>
            <a:off x="838200" y="6386168"/>
            <a:ext cx="2743200" cy="365125"/>
          </a:xfrm>
          <a:prstGeom prst="rect">
            <a:avLst/>
          </a:prstGeom>
        </p:spPr>
        <p:txBody>
          <a:bodyPr/>
          <a:lstStyle/>
          <a:p>
            <a:fld id="{B60A2A5C-AE2C-4F5B-834F-90FA7AAEEB03}" type="datetimeFigureOut">
              <a:rPr lang="en-IN" smtClean="0"/>
              <a:t>02-04-2025</a:t>
            </a:fld>
            <a:endParaRPr lang="en-IN"/>
          </a:p>
        </p:txBody>
      </p:sp>
      <p:sp>
        <p:nvSpPr>
          <p:cNvPr id="3" name="Footer Placeholder 2">
            <a:extLst>
              <a:ext uri="{FF2B5EF4-FFF2-40B4-BE49-F238E27FC236}">
                <a16:creationId xmlns:a16="http://schemas.microsoft.com/office/drawing/2014/main" id="{5D56A91B-BCA2-A822-C8B1-D2793BC3521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30819DD-7FB6-378C-B030-D7237C8D384B}"/>
              </a:ext>
            </a:extLst>
          </p:cNvPr>
          <p:cNvSpPr>
            <a:spLocks noGrp="1"/>
          </p:cNvSpPr>
          <p:nvPr>
            <p:ph type="sldNum" sz="quarter" idx="12"/>
          </p:nvPr>
        </p:nvSpPr>
        <p:spPr>
          <a:xfrm>
            <a:off x="8610600" y="6356350"/>
            <a:ext cx="2743200" cy="365125"/>
          </a:xfrm>
          <a:prstGeom prst="rect">
            <a:avLst/>
          </a:prstGeom>
        </p:spPr>
        <p:txBody>
          <a:bodyPr/>
          <a:lstStyle/>
          <a:p>
            <a:fld id="{89EBD1C9-0961-4658-A655-F703F05F44E0}" type="slidenum">
              <a:rPr lang="en-IN" smtClean="0"/>
              <a:t>‹#›</a:t>
            </a:fld>
            <a:endParaRPr lang="en-IN"/>
          </a:p>
        </p:txBody>
      </p:sp>
      <p:sp>
        <p:nvSpPr>
          <p:cNvPr id="5" name="Title 1">
            <a:extLst>
              <a:ext uri="{FF2B5EF4-FFF2-40B4-BE49-F238E27FC236}">
                <a16:creationId xmlns:a16="http://schemas.microsoft.com/office/drawing/2014/main" id="{7FAD83DF-FD0F-5909-C5BA-A8B1F8368FE2}"/>
              </a:ext>
            </a:extLst>
          </p:cNvPr>
          <p:cNvSpPr>
            <a:spLocks noGrp="1"/>
          </p:cNvSpPr>
          <p:nvPr>
            <p:ph type="title"/>
          </p:nvPr>
        </p:nvSpPr>
        <p:spPr>
          <a:xfrm>
            <a:off x="309600" y="0"/>
            <a:ext cx="10515600" cy="1325563"/>
          </a:xfrm>
        </p:spPr>
        <p:txBody>
          <a:bodyPr/>
          <a:lstStyle/>
          <a:p>
            <a:r>
              <a:rPr lang="en-US" dirty="0"/>
              <a:t>Table of contents</a:t>
            </a:r>
            <a:endParaRPr lang="en-IN" dirty="0"/>
          </a:p>
        </p:txBody>
      </p:sp>
      <p:graphicFrame>
        <p:nvGraphicFramePr>
          <p:cNvPr id="6" name="Content Placeholder 3">
            <a:extLst>
              <a:ext uri="{FF2B5EF4-FFF2-40B4-BE49-F238E27FC236}">
                <a16:creationId xmlns:a16="http://schemas.microsoft.com/office/drawing/2014/main" id="{3627A832-2E21-06D7-542F-6312745BA0CF}"/>
              </a:ext>
            </a:extLst>
          </p:cNvPr>
          <p:cNvGraphicFramePr>
            <a:graphicFrameLocks/>
          </p:cNvGraphicFramePr>
          <p:nvPr userDrawn="1">
            <p:extLst>
              <p:ext uri="{D42A27DB-BD31-4B8C-83A1-F6EECF244321}">
                <p14:modId xmlns:p14="http://schemas.microsoft.com/office/powerpoint/2010/main" val="4136465265"/>
              </p:ext>
            </p:extLst>
          </p:nvPr>
        </p:nvGraphicFramePr>
        <p:xfrm>
          <a:off x="838200" y="1825625"/>
          <a:ext cx="10515597" cy="2966720"/>
        </p:xfrm>
        <a:graphic>
          <a:graphicData uri="http://schemas.openxmlformats.org/drawingml/2006/table">
            <a:tbl>
              <a:tblPr firstRow="1" bandRow="1">
                <a:tableStyleId>{2D5ABB26-0587-4C30-8999-92F81FD0307C}</a:tableStyleId>
              </a:tblPr>
              <a:tblGrid>
                <a:gridCol w="671423">
                  <a:extLst>
                    <a:ext uri="{9D8B030D-6E8A-4147-A177-3AD203B41FA5}">
                      <a16:colId xmlns:a16="http://schemas.microsoft.com/office/drawing/2014/main" val="3261742631"/>
                    </a:ext>
                  </a:extLst>
                </a:gridCol>
                <a:gridCol w="6338975">
                  <a:extLst>
                    <a:ext uri="{9D8B030D-6E8A-4147-A177-3AD203B41FA5}">
                      <a16:colId xmlns:a16="http://schemas.microsoft.com/office/drawing/2014/main" val="1892459541"/>
                    </a:ext>
                  </a:extLst>
                </a:gridCol>
                <a:gridCol w="3505199">
                  <a:extLst>
                    <a:ext uri="{9D8B030D-6E8A-4147-A177-3AD203B41FA5}">
                      <a16:colId xmlns:a16="http://schemas.microsoft.com/office/drawing/2014/main" val="3428048227"/>
                    </a:ext>
                  </a:extLst>
                </a:gridCol>
              </a:tblGrid>
              <a:tr h="370840">
                <a:tc>
                  <a:txBody>
                    <a:bodyPr/>
                    <a:lstStyle/>
                    <a:p>
                      <a:r>
                        <a:rPr lang="en-US" sz="1400" b="1" dirty="0">
                          <a:solidFill>
                            <a:schemeClr val="bg1"/>
                          </a:solidFill>
                          <a:latin typeface="Avenir"/>
                        </a:rPr>
                        <a:t>S. no</a:t>
                      </a:r>
                      <a:endParaRPr lang="en-IN" sz="1400" b="1" dirty="0">
                        <a:solidFill>
                          <a:schemeClr val="bg1"/>
                        </a:solidFill>
                        <a:latin typeface="Avenir"/>
                      </a:endParaRPr>
                    </a:p>
                  </a:txBody>
                  <a:tcPr anchor="ctr">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US" sz="1400" b="1" dirty="0">
                          <a:solidFill>
                            <a:schemeClr val="bg1"/>
                          </a:solidFill>
                          <a:latin typeface="Avenir"/>
                        </a:rPr>
                        <a:t>Topic</a:t>
                      </a:r>
                      <a:endParaRPr lang="en-IN" sz="1400" b="1" dirty="0">
                        <a:solidFill>
                          <a:schemeClr val="bg1"/>
                        </a:solidFill>
                        <a:latin typeface="Avenir"/>
                      </a:endParaRPr>
                    </a:p>
                  </a:txBody>
                  <a:tcPr anchor="ctr">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US" sz="1400" b="1" dirty="0">
                          <a:solidFill>
                            <a:schemeClr val="bg1"/>
                          </a:solidFill>
                          <a:latin typeface="Avenir"/>
                        </a:rPr>
                        <a:t>Pg. no.</a:t>
                      </a:r>
                      <a:endParaRPr lang="en-IN" sz="1400" b="1" dirty="0">
                        <a:solidFill>
                          <a:schemeClr val="bg1"/>
                        </a:solidFill>
                        <a:latin typeface="Avenir"/>
                      </a:endParaRPr>
                    </a:p>
                  </a:txBody>
                  <a:tcPr anchor="ctr">
                    <a:lnB w="3175" cap="flat" cmpd="sng" algn="ctr">
                      <a:solidFill>
                        <a:schemeClr val="tx2">
                          <a:lumMod val="25000"/>
                          <a:lumOff val="75000"/>
                        </a:schemeClr>
                      </a:solidFill>
                      <a:prstDash val="solid"/>
                      <a:round/>
                      <a:headEnd type="none" w="med" len="med"/>
                      <a:tailEnd type="none" w="med" len="med"/>
                    </a:lnB>
                    <a:solidFill>
                      <a:srgbClr val="2F27C9"/>
                    </a:solidFill>
                  </a:tcPr>
                </a:tc>
                <a:extLst>
                  <a:ext uri="{0D108BD9-81ED-4DB2-BD59-A6C34878D82A}">
                    <a16:rowId xmlns:a16="http://schemas.microsoft.com/office/drawing/2014/main" val="1439808903"/>
                  </a:ext>
                </a:extLst>
              </a:tr>
              <a:tr h="370840">
                <a:tc>
                  <a:txBody>
                    <a:bodyPr/>
                    <a:lstStyle/>
                    <a:p>
                      <a:pPr algn="ctr"/>
                      <a:r>
                        <a:rPr lang="en-IN" sz="1400" b="0" dirty="0">
                          <a:latin typeface="Avenir"/>
                        </a:rPr>
                        <a:t>1</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tx2">
                        <a:lumMod val="10000"/>
                        <a:lumOff val="90000"/>
                      </a:schemeClr>
                    </a:solidFill>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tx2">
                        <a:lumMod val="10000"/>
                        <a:lumOff val="90000"/>
                      </a:schemeClr>
                    </a:solidFill>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970959665"/>
                  </a:ext>
                </a:extLst>
              </a:tr>
              <a:tr h="370840">
                <a:tc>
                  <a:txBody>
                    <a:bodyPr/>
                    <a:lstStyle/>
                    <a:p>
                      <a:pPr algn="ctr"/>
                      <a:r>
                        <a:rPr lang="en-IN" sz="1400" b="0" dirty="0">
                          <a:latin typeface="Avenir"/>
                        </a:rPr>
                        <a:t>2</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tcPr>
                </a:tc>
                <a:extLst>
                  <a:ext uri="{0D108BD9-81ED-4DB2-BD59-A6C34878D82A}">
                    <a16:rowId xmlns:a16="http://schemas.microsoft.com/office/drawing/2014/main" val="849087679"/>
                  </a:ext>
                </a:extLst>
              </a:tr>
              <a:tr h="370840">
                <a:tc>
                  <a:txBody>
                    <a:bodyPr/>
                    <a:lstStyle/>
                    <a:p>
                      <a:pPr algn="ctr"/>
                      <a:r>
                        <a:rPr lang="en-IN" sz="1400" b="0" dirty="0">
                          <a:latin typeface="Avenir"/>
                        </a:rPr>
                        <a:t>3</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tx2">
                        <a:lumMod val="10000"/>
                        <a:lumOff val="90000"/>
                      </a:schemeClr>
                    </a:solidFill>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tx2">
                        <a:lumMod val="10000"/>
                        <a:lumOff val="90000"/>
                      </a:schemeClr>
                    </a:solidFill>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538396989"/>
                  </a:ext>
                </a:extLst>
              </a:tr>
              <a:tr h="370840">
                <a:tc>
                  <a:txBody>
                    <a:bodyPr/>
                    <a:lstStyle/>
                    <a:p>
                      <a:pPr algn="ctr"/>
                      <a:r>
                        <a:rPr lang="en-IN" sz="1400" b="0" dirty="0">
                          <a:latin typeface="Avenir"/>
                        </a:rPr>
                        <a:t>4</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tcPr>
                </a:tc>
                <a:extLst>
                  <a:ext uri="{0D108BD9-81ED-4DB2-BD59-A6C34878D82A}">
                    <a16:rowId xmlns:a16="http://schemas.microsoft.com/office/drawing/2014/main" val="1170909791"/>
                  </a:ext>
                </a:extLst>
              </a:tr>
              <a:tr h="370840">
                <a:tc>
                  <a:txBody>
                    <a:bodyPr/>
                    <a:lstStyle/>
                    <a:p>
                      <a:pPr algn="ctr"/>
                      <a:r>
                        <a:rPr lang="en-IN" sz="1400" b="0" dirty="0">
                          <a:latin typeface="Avenir"/>
                        </a:rPr>
                        <a:t>5</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tx2">
                        <a:lumMod val="10000"/>
                        <a:lumOff val="90000"/>
                      </a:schemeClr>
                    </a:solidFill>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tx2">
                        <a:lumMod val="10000"/>
                        <a:lumOff val="90000"/>
                      </a:schemeClr>
                    </a:solidFill>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086837215"/>
                  </a:ext>
                </a:extLst>
              </a:tr>
              <a:tr h="370840">
                <a:tc>
                  <a:txBody>
                    <a:bodyPr/>
                    <a:lstStyle/>
                    <a:p>
                      <a:pPr algn="ctr"/>
                      <a:r>
                        <a:rPr lang="en-IN" sz="1400" b="0" dirty="0">
                          <a:latin typeface="Avenir"/>
                        </a:rPr>
                        <a:t>6</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tcPr>
                </a:tc>
                <a:extLst>
                  <a:ext uri="{0D108BD9-81ED-4DB2-BD59-A6C34878D82A}">
                    <a16:rowId xmlns:a16="http://schemas.microsoft.com/office/drawing/2014/main" val="1715098890"/>
                  </a:ext>
                </a:extLst>
              </a:tr>
              <a:tr h="370840">
                <a:tc>
                  <a:txBody>
                    <a:bodyPr/>
                    <a:lstStyle/>
                    <a:p>
                      <a:pPr algn="ctr"/>
                      <a:r>
                        <a:rPr lang="en-IN" sz="1400" b="0" dirty="0">
                          <a:latin typeface="Avenir"/>
                        </a:rPr>
                        <a:t>7</a:t>
                      </a:r>
                    </a:p>
                  </a:txBody>
                  <a:tcPr anchor="ctr">
                    <a:lnT w="3175" cap="flat" cmpd="sng" algn="ctr">
                      <a:solidFill>
                        <a:schemeClr val="tx2">
                          <a:lumMod val="25000"/>
                          <a:lumOff val="75000"/>
                        </a:schemeClr>
                      </a:solidFill>
                      <a:prstDash val="solid"/>
                      <a:round/>
                      <a:headEnd type="none" w="med" len="med"/>
                      <a:tailEnd type="none" w="med" len="med"/>
                    </a:lnT>
                    <a:solidFill>
                      <a:schemeClr val="tx2">
                        <a:lumMod val="10000"/>
                        <a:lumOff val="90000"/>
                      </a:schemeClr>
                    </a:solidFill>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solidFill>
                      <a:schemeClr val="tx2">
                        <a:lumMod val="10000"/>
                        <a:lumOff val="90000"/>
                      </a:schemeClr>
                    </a:solidFill>
                  </a:tcPr>
                </a:tc>
                <a:tc>
                  <a:txBody>
                    <a:bodyPr/>
                    <a:lstStyle/>
                    <a:p>
                      <a:endParaRPr lang="en-IN" sz="1400" b="0" dirty="0">
                        <a:latin typeface="Avenir"/>
                      </a:endParaRPr>
                    </a:p>
                  </a:txBody>
                  <a:tcPr anchor="ctr">
                    <a:lnT w="3175" cap="flat" cmpd="sng" algn="ctr">
                      <a:solidFill>
                        <a:schemeClr val="tx2">
                          <a:lumMod val="25000"/>
                          <a:lumOff val="75000"/>
                        </a:schemeClr>
                      </a:solidFill>
                      <a:prstDash val="solid"/>
                      <a:round/>
                      <a:headEnd type="none" w="med" len="med"/>
                      <a:tailEnd type="none" w="med" len="med"/>
                    </a:lnT>
                    <a:solidFill>
                      <a:schemeClr val="tx2">
                        <a:lumMod val="10000"/>
                        <a:lumOff val="90000"/>
                      </a:schemeClr>
                    </a:solidFill>
                  </a:tcPr>
                </a:tc>
                <a:extLst>
                  <a:ext uri="{0D108BD9-81ED-4DB2-BD59-A6C34878D82A}">
                    <a16:rowId xmlns:a16="http://schemas.microsoft.com/office/drawing/2014/main" val="1358493274"/>
                  </a:ext>
                </a:extLst>
              </a:tr>
            </a:tbl>
          </a:graphicData>
        </a:graphic>
      </p:graphicFrame>
    </p:spTree>
    <p:extLst>
      <p:ext uri="{BB962C8B-B14F-4D97-AF65-F5344CB8AC3E}">
        <p14:creationId xmlns:p14="http://schemas.microsoft.com/office/powerpoint/2010/main" val="413517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Page Brea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D7E475-4B82-E152-2420-58139C3D2557}"/>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2F27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Avenir"/>
            </a:endParaRPr>
          </a:p>
        </p:txBody>
      </p:sp>
      <p:sp>
        <p:nvSpPr>
          <p:cNvPr id="2" name="Title 1">
            <a:extLst>
              <a:ext uri="{FF2B5EF4-FFF2-40B4-BE49-F238E27FC236}">
                <a16:creationId xmlns:a16="http://schemas.microsoft.com/office/drawing/2014/main" id="{81087012-8930-DF57-453E-DB64271134C2}"/>
              </a:ext>
            </a:extLst>
          </p:cNvPr>
          <p:cNvSpPr>
            <a:spLocks noGrp="1"/>
          </p:cNvSpPr>
          <p:nvPr>
            <p:ph type="title" hasCustomPrompt="1"/>
          </p:nvPr>
        </p:nvSpPr>
        <p:spPr>
          <a:xfrm>
            <a:off x="831850" y="1709739"/>
            <a:ext cx="6871277" cy="1719262"/>
          </a:xfrm>
          <a:prstGeom prst="rect">
            <a:avLst/>
          </a:prstGeom>
        </p:spPr>
        <p:txBody>
          <a:bodyPr anchor="t">
            <a:normAutofit/>
          </a:bodyPr>
          <a:lstStyle>
            <a:lvl1pPr>
              <a:defRPr sz="4000">
                <a:solidFill>
                  <a:schemeClr val="bg1"/>
                </a:solidFill>
                <a:latin typeface="Montserrat" panose="00000500000000000000" pitchFamily="2" charset="0"/>
              </a:defRPr>
            </a:lvl1pPr>
          </a:lstStyle>
          <a:p>
            <a:r>
              <a:rPr lang="en-US" dirty="0"/>
              <a:t>Click to edit subheading</a:t>
            </a:r>
            <a:endParaRPr lang="en-IN" dirty="0"/>
          </a:p>
        </p:txBody>
      </p:sp>
      <p:sp>
        <p:nvSpPr>
          <p:cNvPr id="3" name="Text Placeholder 2">
            <a:extLst>
              <a:ext uri="{FF2B5EF4-FFF2-40B4-BE49-F238E27FC236}">
                <a16:creationId xmlns:a16="http://schemas.microsoft.com/office/drawing/2014/main" id="{4C5E6779-E949-E3A7-814E-4B26C8907ECE}"/>
              </a:ext>
            </a:extLst>
          </p:cNvPr>
          <p:cNvSpPr>
            <a:spLocks noGrp="1"/>
          </p:cNvSpPr>
          <p:nvPr>
            <p:ph type="body" idx="1" hasCustomPrompt="1"/>
          </p:nvPr>
        </p:nvSpPr>
        <p:spPr>
          <a:xfrm>
            <a:off x="831849" y="3429000"/>
            <a:ext cx="6871277" cy="1500187"/>
          </a:xfrm>
        </p:spPr>
        <p:txBody>
          <a:bodyPr/>
          <a:lstStyle>
            <a:lvl1pPr marL="0" indent="0">
              <a:buNone/>
              <a:defRPr sz="2400">
                <a:solidFill>
                  <a:schemeClr val="bg1"/>
                </a:solidFill>
                <a:latin typeface="Montserrat"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Sub text comes here</a:t>
            </a:r>
          </a:p>
        </p:txBody>
      </p:sp>
      <p:pic>
        <p:nvPicPr>
          <p:cNvPr id="9" name="Picture 8" descr="A rainbow colored lines on a black background&#10;&#10;Description automatically generated">
            <a:extLst>
              <a:ext uri="{FF2B5EF4-FFF2-40B4-BE49-F238E27FC236}">
                <a16:creationId xmlns:a16="http://schemas.microsoft.com/office/drawing/2014/main" id="{5816156B-4FD1-3F4C-7ED2-345110F526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734"/>
          <a:stretch/>
        </p:blipFill>
        <p:spPr>
          <a:xfrm rot="5400000">
            <a:off x="8030533" y="2584916"/>
            <a:ext cx="6746381" cy="1576552"/>
          </a:xfrm>
          <a:prstGeom prst="rect">
            <a:avLst/>
          </a:prstGeom>
        </p:spPr>
      </p:pic>
      <p:pic>
        <p:nvPicPr>
          <p:cNvPr id="10" name="Picture 9" descr="A rainbow colored lines on a black background&#10;&#10;Description automatically generated">
            <a:extLst>
              <a:ext uri="{FF2B5EF4-FFF2-40B4-BE49-F238E27FC236}">
                <a16:creationId xmlns:a16="http://schemas.microsoft.com/office/drawing/2014/main" id="{4B275CA6-BFFD-25AE-98EE-D8F5C04648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794" t="-4544" b="-1"/>
          <a:stretch/>
        </p:blipFill>
        <p:spPr>
          <a:xfrm rot="16200000" flipH="1">
            <a:off x="7012344" y="775822"/>
            <a:ext cx="4533956" cy="2982311"/>
          </a:xfrm>
          <a:prstGeom prst="rect">
            <a:avLst/>
          </a:prstGeom>
        </p:spPr>
      </p:pic>
    </p:spTree>
    <p:extLst>
      <p:ext uri="{BB962C8B-B14F-4D97-AF65-F5344CB8AC3E}">
        <p14:creationId xmlns:p14="http://schemas.microsoft.com/office/powerpoint/2010/main" val="299094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Page Brea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D7E475-4B82-E152-2420-58139C3D2557}"/>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2F27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Avenir"/>
            </a:endParaRPr>
          </a:p>
        </p:txBody>
      </p:sp>
      <p:sp>
        <p:nvSpPr>
          <p:cNvPr id="2" name="Title 1">
            <a:extLst>
              <a:ext uri="{FF2B5EF4-FFF2-40B4-BE49-F238E27FC236}">
                <a16:creationId xmlns:a16="http://schemas.microsoft.com/office/drawing/2014/main" id="{81087012-8930-DF57-453E-DB64271134C2}"/>
              </a:ext>
            </a:extLst>
          </p:cNvPr>
          <p:cNvSpPr>
            <a:spLocks noGrp="1"/>
          </p:cNvSpPr>
          <p:nvPr>
            <p:ph type="title" hasCustomPrompt="1"/>
          </p:nvPr>
        </p:nvSpPr>
        <p:spPr>
          <a:xfrm>
            <a:off x="831850" y="1709739"/>
            <a:ext cx="6871277" cy="1719262"/>
          </a:xfrm>
          <a:prstGeom prst="rect">
            <a:avLst/>
          </a:prstGeom>
        </p:spPr>
        <p:txBody>
          <a:bodyPr anchor="t">
            <a:normAutofit/>
          </a:bodyPr>
          <a:lstStyle>
            <a:lvl1pPr>
              <a:defRPr sz="4000">
                <a:solidFill>
                  <a:schemeClr val="bg1"/>
                </a:solidFill>
                <a:latin typeface="Montserrat" panose="00000500000000000000" pitchFamily="2" charset="0"/>
              </a:defRPr>
            </a:lvl1pPr>
          </a:lstStyle>
          <a:p>
            <a:r>
              <a:rPr lang="en-US" dirty="0"/>
              <a:t>Click to edit subheading</a:t>
            </a:r>
            <a:endParaRPr lang="en-IN" dirty="0"/>
          </a:p>
        </p:txBody>
      </p:sp>
      <p:sp>
        <p:nvSpPr>
          <p:cNvPr id="3" name="Text Placeholder 2">
            <a:extLst>
              <a:ext uri="{FF2B5EF4-FFF2-40B4-BE49-F238E27FC236}">
                <a16:creationId xmlns:a16="http://schemas.microsoft.com/office/drawing/2014/main" id="{4C5E6779-E949-E3A7-814E-4B26C8907ECE}"/>
              </a:ext>
            </a:extLst>
          </p:cNvPr>
          <p:cNvSpPr>
            <a:spLocks noGrp="1"/>
          </p:cNvSpPr>
          <p:nvPr>
            <p:ph type="body" idx="1" hasCustomPrompt="1"/>
          </p:nvPr>
        </p:nvSpPr>
        <p:spPr>
          <a:xfrm>
            <a:off x="831849" y="3429000"/>
            <a:ext cx="6871277" cy="1500187"/>
          </a:xfrm>
        </p:spPr>
        <p:txBody>
          <a:bodyPr/>
          <a:lstStyle>
            <a:lvl1pPr marL="0" indent="0">
              <a:buNone/>
              <a:defRPr sz="2400">
                <a:solidFill>
                  <a:schemeClr val="bg1"/>
                </a:solidFill>
                <a:latin typeface="Montserrat"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Sub text comes here</a:t>
            </a:r>
          </a:p>
        </p:txBody>
      </p:sp>
      <p:pic>
        <p:nvPicPr>
          <p:cNvPr id="9" name="Picture 8" descr="A rainbow colored lines on a black background&#10;&#10;Description automatically generated">
            <a:extLst>
              <a:ext uri="{FF2B5EF4-FFF2-40B4-BE49-F238E27FC236}">
                <a16:creationId xmlns:a16="http://schemas.microsoft.com/office/drawing/2014/main" id="{5816156B-4FD1-3F4C-7ED2-345110F526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734"/>
          <a:stretch/>
        </p:blipFill>
        <p:spPr>
          <a:xfrm rot="5400000">
            <a:off x="8030533" y="2584916"/>
            <a:ext cx="6746381" cy="1576552"/>
          </a:xfrm>
          <a:prstGeom prst="rect">
            <a:avLst/>
          </a:prstGeom>
        </p:spPr>
      </p:pic>
      <p:pic>
        <p:nvPicPr>
          <p:cNvPr id="10" name="Picture 9" descr="A rainbow colored lines on a black background&#10;&#10;Description automatically generated">
            <a:extLst>
              <a:ext uri="{FF2B5EF4-FFF2-40B4-BE49-F238E27FC236}">
                <a16:creationId xmlns:a16="http://schemas.microsoft.com/office/drawing/2014/main" id="{4B275CA6-BFFD-25AE-98EE-D8F5C04648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794" t="-4544" b="-1"/>
          <a:stretch/>
        </p:blipFill>
        <p:spPr>
          <a:xfrm rot="16200000" flipH="1">
            <a:off x="7012344" y="775822"/>
            <a:ext cx="4533956" cy="2982311"/>
          </a:xfrm>
          <a:prstGeom prst="rect">
            <a:avLst/>
          </a:prstGeom>
        </p:spPr>
      </p:pic>
    </p:spTree>
    <p:extLst>
      <p:ext uri="{BB962C8B-B14F-4D97-AF65-F5344CB8AC3E}">
        <p14:creationId xmlns:p14="http://schemas.microsoft.com/office/powerpoint/2010/main" val="284069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Q&amp;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D7E475-4B82-E152-2420-58139C3D2557}"/>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2F27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Avenir"/>
            </a:endParaRPr>
          </a:p>
        </p:txBody>
      </p:sp>
      <p:sp>
        <p:nvSpPr>
          <p:cNvPr id="2" name="Title 1">
            <a:extLst>
              <a:ext uri="{FF2B5EF4-FFF2-40B4-BE49-F238E27FC236}">
                <a16:creationId xmlns:a16="http://schemas.microsoft.com/office/drawing/2014/main" id="{81087012-8930-DF57-453E-DB64271134C2}"/>
              </a:ext>
            </a:extLst>
          </p:cNvPr>
          <p:cNvSpPr>
            <a:spLocks noGrp="1"/>
          </p:cNvSpPr>
          <p:nvPr>
            <p:ph type="title" hasCustomPrompt="1"/>
          </p:nvPr>
        </p:nvSpPr>
        <p:spPr>
          <a:xfrm>
            <a:off x="831850" y="1709739"/>
            <a:ext cx="6871277" cy="1719262"/>
          </a:xfrm>
          <a:prstGeom prst="rect">
            <a:avLst/>
          </a:prstGeom>
        </p:spPr>
        <p:txBody>
          <a:bodyPr anchor="t">
            <a:normAutofit/>
          </a:bodyPr>
          <a:lstStyle>
            <a:lvl1pPr>
              <a:defRPr sz="4000">
                <a:solidFill>
                  <a:schemeClr val="bg1"/>
                </a:solidFill>
                <a:latin typeface="Montserrat" panose="00000500000000000000" pitchFamily="2" charset="0"/>
              </a:defRPr>
            </a:lvl1pPr>
          </a:lstStyle>
          <a:p>
            <a:r>
              <a:rPr lang="en-US" dirty="0"/>
              <a:t>Click to edit subheading</a:t>
            </a:r>
            <a:endParaRPr lang="en-IN" dirty="0"/>
          </a:p>
        </p:txBody>
      </p:sp>
      <p:sp>
        <p:nvSpPr>
          <p:cNvPr id="3" name="Text Placeholder 2">
            <a:extLst>
              <a:ext uri="{FF2B5EF4-FFF2-40B4-BE49-F238E27FC236}">
                <a16:creationId xmlns:a16="http://schemas.microsoft.com/office/drawing/2014/main" id="{4C5E6779-E949-E3A7-814E-4B26C8907ECE}"/>
              </a:ext>
            </a:extLst>
          </p:cNvPr>
          <p:cNvSpPr>
            <a:spLocks noGrp="1"/>
          </p:cNvSpPr>
          <p:nvPr>
            <p:ph type="body" idx="1" hasCustomPrompt="1"/>
          </p:nvPr>
        </p:nvSpPr>
        <p:spPr>
          <a:xfrm>
            <a:off x="831849" y="3429000"/>
            <a:ext cx="6871277" cy="1500187"/>
          </a:xfrm>
        </p:spPr>
        <p:txBody>
          <a:bodyPr/>
          <a:lstStyle>
            <a:lvl1pPr marL="0" indent="0">
              <a:buNone/>
              <a:defRPr sz="2400">
                <a:solidFill>
                  <a:schemeClr val="bg1"/>
                </a:solidFill>
                <a:latin typeface="Montserrat" panose="000005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Sub text comes here</a:t>
            </a:r>
          </a:p>
        </p:txBody>
      </p:sp>
      <p:pic>
        <p:nvPicPr>
          <p:cNvPr id="10" name="Picture 9" descr="A rainbow colored lines on a black background&#10;&#10;Description automatically generated">
            <a:extLst>
              <a:ext uri="{FF2B5EF4-FFF2-40B4-BE49-F238E27FC236}">
                <a16:creationId xmlns:a16="http://schemas.microsoft.com/office/drawing/2014/main" id="{4B275CA6-BFFD-25AE-98EE-D8F5C04648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849" t="-4544" b="-1"/>
          <a:stretch/>
        </p:blipFill>
        <p:spPr>
          <a:xfrm rot="16200000" flipH="1">
            <a:off x="6652090" y="643165"/>
            <a:ext cx="6047118" cy="4760788"/>
          </a:xfrm>
          <a:prstGeom prst="rect">
            <a:avLst/>
          </a:prstGeom>
        </p:spPr>
      </p:pic>
    </p:spTree>
    <p:extLst>
      <p:ext uri="{BB962C8B-B14F-4D97-AF65-F5344CB8AC3E}">
        <p14:creationId xmlns:p14="http://schemas.microsoft.com/office/powerpoint/2010/main" val="27495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CD94-565E-7306-5BCD-3AC3F6750C09}"/>
              </a:ext>
            </a:extLst>
          </p:cNvPr>
          <p:cNvSpPr>
            <a:spLocks noGrp="1"/>
          </p:cNvSpPr>
          <p:nvPr>
            <p:ph type="title"/>
          </p:nvPr>
        </p:nvSpPr>
        <p:spPr>
          <a:xfrm>
            <a:off x="309600" y="0"/>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44E6ECC-4705-B647-B7DB-DDDD40D89FBA}"/>
              </a:ext>
            </a:extLst>
          </p:cNvPr>
          <p:cNvSpPr>
            <a:spLocks noGrp="1"/>
          </p:cNvSpPr>
          <p:nvPr>
            <p:ph type="dt" sz="half" idx="10"/>
          </p:nvPr>
        </p:nvSpPr>
        <p:spPr>
          <a:xfrm>
            <a:off x="838200" y="6356350"/>
            <a:ext cx="2743200" cy="365125"/>
          </a:xfrm>
          <a:prstGeom prst="rect">
            <a:avLst/>
          </a:prstGeom>
        </p:spPr>
        <p:txBody>
          <a:bodyPr/>
          <a:lstStyle/>
          <a:p>
            <a:fld id="{F201DBD9-7613-4090-8E6B-802ADD99DC1C}" type="datetimeFigureOut">
              <a:rPr lang="en-IN" smtClean="0"/>
              <a:t>02-04-2025</a:t>
            </a:fld>
            <a:endParaRPr lang="en-IN"/>
          </a:p>
        </p:txBody>
      </p:sp>
      <p:sp>
        <p:nvSpPr>
          <p:cNvPr id="4" name="Footer Placeholder 3">
            <a:extLst>
              <a:ext uri="{FF2B5EF4-FFF2-40B4-BE49-F238E27FC236}">
                <a16:creationId xmlns:a16="http://schemas.microsoft.com/office/drawing/2014/main" id="{01AF9A86-9DCB-B4CE-9BC0-9841AD2923A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FAC93C6-7927-133C-82C3-978EC8D0B1CB}"/>
              </a:ext>
            </a:extLst>
          </p:cNvPr>
          <p:cNvSpPr>
            <a:spLocks noGrp="1"/>
          </p:cNvSpPr>
          <p:nvPr>
            <p:ph type="sldNum" sz="quarter" idx="12"/>
          </p:nvPr>
        </p:nvSpPr>
        <p:spPr>
          <a:xfrm>
            <a:off x="8610600" y="6356350"/>
            <a:ext cx="2743200" cy="365125"/>
          </a:xfrm>
          <a:prstGeom prst="rect">
            <a:avLst/>
          </a:prstGeom>
        </p:spPr>
        <p:txBody>
          <a:bodyPr/>
          <a:lstStyle/>
          <a:p>
            <a:fld id="{FDD57635-1A5E-4DCF-A3EA-73BC7F272000}" type="slidenum">
              <a:rPr lang="en-IN" smtClean="0"/>
              <a:t>‹#›</a:t>
            </a:fld>
            <a:endParaRPr lang="en-IN"/>
          </a:p>
        </p:txBody>
      </p:sp>
    </p:spTree>
    <p:extLst>
      <p:ext uri="{BB962C8B-B14F-4D97-AF65-F5344CB8AC3E}">
        <p14:creationId xmlns:p14="http://schemas.microsoft.com/office/powerpoint/2010/main" val="91286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white background with blue and red spots&#10;&#10;Description automatically generated">
            <a:extLst>
              <a:ext uri="{FF2B5EF4-FFF2-40B4-BE49-F238E27FC236}">
                <a16:creationId xmlns:a16="http://schemas.microsoft.com/office/drawing/2014/main" id="{3042B6E8-2933-1F6E-DE7E-C2CEEF63B1B2}"/>
              </a:ext>
            </a:extLst>
          </p:cNvPr>
          <p:cNvPicPr>
            <a:picLocks noChangeAspect="1"/>
          </p:cNvPicPr>
          <p:nvPr userDrawn="1"/>
        </p:nvPicPr>
        <p:blipFill>
          <a:blip r:embed="rId8">
            <a:alphaModFix amt="50000"/>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Title Placeholder 1">
            <a:extLst>
              <a:ext uri="{FF2B5EF4-FFF2-40B4-BE49-F238E27FC236}">
                <a16:creationId xmlns:a16="http://schemas.microsoft.com/office/drawing/2014/main" id="{4ACC589B-A6A6-1849-BCAB-BD5AAF1B8FB8}"/>
              </a:ext>
            </a:extLst>
          </p:cNvPr>
          <p:cNvSpPr>
            <a:spLocks noGrp="1"/>
          </p:cNvSpPr>
          <p:nvPr>
            <p:ph type="title"/>
          </p:nvPr>
        </p:nvSpPr>
        <p:spPr>
          <a:xfrm>
            <a:off x="309600" y="0"/>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9F5CE7A8-5FF6-A2C5-19FF-0BEFB4F7A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a:extLst>
              <a:ext uri="{FF2B5EF4-FFF2-40B4-BE49-F238E27FC236}">
                <a16:creationId xmlns:a16="http://schemas.microsoft.com/office/drawing/2014/main" id="{0BC9FDFD-123A-626C-AC7D-F79021E434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venir"/>
              </a:defRPr>
            </a:lvl1pPr>
          </a:lstStyle>
          <a:p>
            <a:endParaRPr lang="en-IN" dirty="0"/>
          </a:p>
        </p:txBody>
      </p:sp>
      <p:sp>
        <p:nvSpPr>
          <p:cNvPr id="9" name="Rectangle 8">
            <a:extLst>
              <a:ext uri="{FF2B5EF4-FFF2-40B4-BE49-F238E27FC236}">
                <a16:creationId xmlns:a16="http://schemas.microsoft.com/office/drawing/2014/main" id="{695C9ECE-2021-3A4E-EBF2-047A9702C93D}"/>
              </a:ext>
            </a:extLst>
          </p:cNvPr>
          <p:cNvSpPr/>
          <p:nvPr userDrawn="1"/>
        </p:nvSpPr>
        <p:spPr>
          <a:xfrm>
            <a:off x="0" y="0"/>
            <a:ext cx="110836" cy="6858000"/>
          </a:xfrm>
          <a:prstGeom prst="rect">
            <a:avLst/>
          </a:prstGeom>
          <a:gradFill flip="none" rotWithShape="1">
            <a:gsLst>
              <a:gs pos="0">
                <a:srgbClr val="0000CC"/>
              </a:gs>
              <a:gs pos="19000">
                <a:srgbClr val="DE46AB"/>
              </a:gs>
              <a:gs pos="42000">
                <a:srgbClr val="FFC00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Avenir"/>
            </a:endParaRPr>
          </a:p>
        </p:txBody>
      </p:sp>
      <p:pic>
        <p:nvPicPr>
          <p:cNvPr id="7" name="Picture 6">
            <a:extLst>
              <a:ext uri="{FF2B5EF4-FFF2-40B4-BE49-F238E27FC236}">
                <a16:creationId xmlns:a16="http://schemas.microsoft.com/office/drawing/2014/main" id="{406B941A-1544-BF2F-58C7-3F084099A2A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6902" y="6392865"/>
            <a:ext cx="1554087" cy="345865"/>
          </a:xfrm>
          <a:prstGeom prst="rect">
            <a:avLst/>
          </a:prstGeom>
        </p:spPr>
      </p:pic>
      <p:pic>
        <p:nvPicPr>
          <p:cNvPr id="12" name="Picture 11">
            <a:extLst>
              <a:ext uri="{FF2B5EF4-FFF2-40B4-BE49-F238E27FC236}">
                <a16:creationId xmlns:a16="http://schemas.microsoft.com/office/drawing/2014/main" id="{16D65F3E-A12D-30F2-1F08-29F86C33B15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21105" y="6400338"/>
            <a:ext cx="1081444" cy="427845"/>
          </a:xfrm>
          <a:prstGeom prst="rect">
            <a:avLst/>
          </a:prstGeom>
        </p:spPr>
      </p:pic>
    </p:spTree>
    <p:extLst>
      <p:ext uri="{BB962C8B-B14F-4D97-AF65-F5344CB8AC3E}">
        <p14:creationId xmlns:p14="http://schemas.microsoft.com/office/powerpoint/2010/main" val="2033476056"/>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0" r:id="rId3"/>
    <p:sldLayoutId id="2147483652" r:id="rId4"/>
    <p:sldLayoutId id="2147483655" r:id="rId5"/>
    <p:sldLayoutId id="2147483682" r:id="rId6"/>
  </p:sldLayoutIdLst>
  <p:txStyles>
    <p:titleStyle>
      <a:lvl1pPr algn="l" defTabSz="914400" rtl="0" eaLnBrk="1" latinLnBrk="0" hangingPunct="1">
        <a:lnSpc>
          <a:spcPct val="90000"/>
        </a:lnSpc>
        <a:spcBef>
          <a:spcPct val="0"/>
        </a:spcBef>
        <a:buNone/>
        <a:defRPr sz="3600" b="1" kern="1200">
          <a:solidFill>
            <a:srgbClr val="2F27C9"/>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veni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veni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veni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veni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veni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white background with blue and red spots&#10;&#10;Description automatically generated">
            <a:extLst>
              <a:ext uri="{FF2B5EF4-FFF2-40B4-BE49-F238E27FC236}">
                <a16:creationId xmlns:a16="http://schemas.microsoft.com/office/drawing/2014/main" id="{841DFBDA-5023-C1FE-D414-A153E3398C73}"/>
              </a:ext>
            </a:extLst>
          </p:cNvPr>
          <p:cNvPicPr>
            <a:picLocks noChangeAspect="1"/>
          </p:cNvPicPr>
          <p:nvPr userDrawn="1"/>
        </p:nvPicPr>
        <p:blipFill>
          <a:blip r:embed="rId7">
            <a:alphaModFix amt="50000"/>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Title Placeholder 1">
            <a:extLst>
              <a:ext uri="{FF2B5EF4-FFF2-40B4-BE49-F238E27FC236}">
                <a16:creationId xmlns:a16="http://schemas.microsoft.com/office/drawing/2014/main" id="{9A636474-7560-4E1B-6DF9-27E42CBF4731}"/>
              </a:ext>
            </a:extLst>
          </p:cNvPr>
          <p:cNvSpPr>
            <a:spLocks noGrp="1"/>
          </p:cNvSpPr>
          <p:nvPr>
            <p:ph type="title"/>
          </p:nvPr>
        </p:nvSpPr>
        <p:spPr>
          <a:xfrm>
            <a:off x="309600" y="0"/>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116E3AE0-4BC9-51B7-4472-C68D984241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a:extLst>
              <a:ext uri="{FF2B5EF4-FFF2-40B4-BE49-F238E27FC236}">
                <a16:creationId xmlns:a16="http://schemas.microsoft.com/office/drawing/2014/main" id="{ED4C58E5-4403-67D6-5A8A-7551DA7F3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venir"/>
              </a:defRPr>
            </a:lvl1pPr>
          </a:lstStyle>
          <a:p>
            <a:endParaRPr lang="en-IN" dirty="0"/>
          </a:p>
        </p:txBody>
      </p:sp>
      <p:sp>
        <p:nvSpPr>
          <p:cNvPr id="12" name="Rectangle 11">
            <a:extLst>
              <a:ext uri="{FF2B5EF4-FFF2-40B4-BE49-F238E27FC236}">
                <a16:creationId xmlns:a16="http://schemas.microsoft.com/office/drawing/2014/main" id="{B2FB41F4-738B-06B6-C278-785EF1A2D708}"/>
              </a:ext>
            </a:extLst>
          </p:cNvPr>
          <p:cNvSpPr/>
          <p:nvPr userDrawn="1"/>
        </p:nvSpPr>
        <p:spPr>
          <a:xfrm>
            <a:off x="0" y="0"/>
            <a:ext cx="110836" cy="6858000"/>
          </a:xfrm>
          <a:prstGeom prst="rect">
            <a:avLst/>
          </a:prstGeom>
          <a:gradFill flip="none" rotWithShape="1">
            <a:gsLst>
              <a:gs pos="0">
                <a:srgbClr val="0000CC"/>
              </a:gs>
              <a:gs pos="50000">
                <a:srgbClr val="DE46AB"/>
              </a:gs>
              <a:gs pos="100000">
                <a:srgbClr val="FFC00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Avenir"/>
            </a:endParaRPr>
          </a:p>
        </p:txBody>
      </p:sp>
      <p:pic>
        <p:nvPicPr>
          <p:cNvPr id="16" name="Picture 15">
            <a:extLst>
              <a:ext uri="{FF2B5EF4-FFF2-40B4-BE49-F238E27FC236}">
                <a16:creationId xmlns:a16="http://schemas.microsoft.com/office/drawing/2014/main" id="{45802D5C-1F03-A6AA-069B-854CF968B13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6902" y="6392865"/>
            <a:ext cx="1554087" cy="345865"/>
          </a:xfrm>
          <a:prstGeom prst="rect">
            <a:avLst/>
          </a:prstGeom>
        </p:spPr>
      </p:pic>
      <p:pic>
        <p:nvPicPr>
          <p:cNvPr id="17" name="Picture 16">
            <a:extLst>
              <a:ext uri="{FF2B5EF4-FFF2-40B4-BE49-F238E27FC236}">
                <a16:creationId xmlns:a16="http://schemas.microsoft.com/office/drawing/2014/main" id="{1FDA5773-FDDB-058F-8A03-AA86FC3C8A6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021105" y="6400338"/>
            <a:ext cx="1081444" cy="427845"/>
          </a:xfrm>
          <a:prstGeom prst="rect">
            <a:avLst/>
          </a:prstGeom>
        </p:spPr>
      </p:pic>
    </p:spTree>
    <p:extLst>
      <p:ext uri="{BB962C8B-B14F-4D97-AF65-F5344CB8AC3E}">
        <p14:creationId xmlns:p14="http://schemas.microsoft.com/office/powerpoint/2010/main" val="3880853711"/>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64" r:id="rId3"/>
    <p:sldLayoutId id="2147483665" r:id="rId4"/>
    <p:sldLayoutId id="2147483681" r:id="rId5"/>
  </p:sldLayoutIdLst>
  <p:txStyles>
    <p:titleStyle>
      <a:lvl1pPr algn="l" defTabSz="914400" rtl="0" eaLnBrk="1" latinLnBrk="0" hangingPunct="1">
        <a:lnSpc>
          <a:spcPct val="90000"/>
        </a:lnSpc>
        <a:spcBef>
          <a:spcPct val="0"/>
        </a:spcBef>
        <a:buNone/>
        <a:defRPr sz="3600" b="1" kern="1200">
          <a:solidFill>
            <a:srgbClr val="2F27C9"/>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ciciprulife.com/term-insurance.html" TargetMode="External"/><Relationship Id="rId2" Type="http://schemas.openxmlformats.org/officeDocument/2006/relationships/hyperlink" Target="https://www.kotaklife.com/term-insuranc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hyperlink" Target="https://www.kotaklife.com/business-solutions/group-credit" TargetMode="External"/><Relationship Id="rId3" Type="http://schemas.openxmlformats.org/officeDocument/2006/relationships/hyperlink" Target="https://www.kotaklife.com/ulip-plans" TargetMode="External"/><Relationship Id="rId7" Type="http://schemas.openxmlformats.org/officeDocument/2006/relationships/hyperlink" Target="https://www.kotaklife.com/insurance-plans/insurance-plan-riders" TargetMode="External"/><Relationship Id="rId2" Type="http://schemas.openxmlformats.org/officeDocument/2006/relationships/hyperlink" Target="https://www.kotaklife.com/term-insurance" TargetMode="External"/><Relationship Id="rId1" Type="http://schemas.openxmlformats.org/officeDocument/2006/relationships/slideLayout" Target="../slideLayouts/slideLayout3.xml"/><Relationship Id="rId6" Type="http://schemas.openxmlformats.org/officeDocument/2006/relationships/hyperlink" Target="https://www.kotaklife.com/business-solutions/group-term" TargetMode="External"/><Relationship Id="rId5" Type="http://schemas.openxmlformats.org/officeDocument/2006/relationships/hyperlink" Target="https://www.kotaklife.com/savings-plan" TargetMode="External"/><Relationship Id="rId10" Type="http://schemas.openxmlformats.org/officeDocument/2006/relationships/hyperlink" Target="https://www.kotaklife.com/business-solutions/group-superannuation" TargetMode="External"/><Relationship Id="rId4" Type="http://schemas.openxmlformats.org/officeDocument/2006/relationships/hyperlink" Target="https://www.kotaklife.com/retirement-and-pension-plans" TargetMode="External"/><Relationship Id="rId9" Type="http://schemas.openxmlformats.org/officeDocument/2006/relationships/hyperlink" Target="https://www.kotaklife.com/business-solutions/group-gratuity-leave-encashment"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E512-C433-9362-9D8E-DEC26450564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F4822A9-B411-3600-1B83-14C7D8D9C995}"/>
              </a:ext>
            </a:extLst>
          </p:cNvPr>
          <p:cNvSpPr>
            <a:spLocks noGrp="1" noRot="1" noMove="1" noResize="1" noEditPoints="1" noAdjustHandles="1" noChangeArrowheads="1" noChangeShapeType="1"/>
          </p:cNvSpPr>
          <p:nvPr/>
        </p:nvSpPr>
        <p:spPr>
          <a:xfrm>
            <a:off x="0" y="0"/>
            <a:ext cx="12192000" cy="6858000"/>
          </a:xfrm>
          <a:prstGeom prst="rect">
            <a:avLst/>
          </a:prstGeom>
          <a:solidFill>
            <a:srgbClr val="2F2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Avenir"/>
            </a:endParaRPr>
          </a:p>
        </p:txBody>
      </p:sp>
      <p:sp>
        <p:nvSpPr>
          <p:cNvPr id="2" name="Title 1">
            <a:extLst>
              <a:ext uri="{FF2B5EF4-FFF2-40B4-BE49-F238E27FC236}">
                <a16:creationId xmlns:a16="http://schemas.microsoft.com/office/drawing/2014/main" id="{C28B765B-B6A0-F518-E9DA-19B45671CFAA}"/>
              </a:ext>
            </a:extLst>
          </p:cNvPr>
          <p:cNvSpPr>
            <a:spLocks noGrp="1"/>
          </p:cNvSpPr>
          <p:nvPr>
            <p:ph type="ctrTitle"/>
          </p:nvPr>
        </p:nvSpPr>
        <p:spPr/>
        <p:txBody>
          <a:bodyPr/>
          <a:lstStyle/>
          <a:p>
            <a:pPr algn="l"/>
            <a:r>
              <a:rPr lang="en-US" dirty="0">
                <a:solidFill>
                  <a:schemeClr val="bg1"/>
                </a:solidFill>
              </a:rPr>
              <a:t>KLI Content Audit 3: Quarterly Report</a:t>
            </a:r>
            <a:endParaRPr lang="en-IN" dirty="0">
              <a:solidFill>
                <a:schemeClr val="bg1"/>
              </a:solidFill>
            </a:endParaRPr>
          </a:p>
        </p:txBody>
      </p:sp>
      <p:sp>
        <p:nvSpPr>
          <p:cNvPr id="3" name="Subtitle 2">
            <a:extLst>
              <a:ext uri="{FF2B5EF4-FFF2-40B4-BE49-F238E27FC236}">
                <a16:creationId xmlns:a16="http://schemas.microsoft.com/office/drawing/2014/main" id="{433E7B40-6C4F-B57D-F873-4423544F3B95}"/>
              </a:ext>
            </a:extLst>
          </p:cNvPr>
          <p:cNvSpPr>
            <a:spLocks noGrp="1"/>
          </p:cNvSpPr>
          <p:nvPr>
            <p:ph type="subTitle" idx="1"/>
          </p:nvPr>
        </p:nvSpPr>
        <p:spPr/>
        <p:txBody>
          <a:bodyPr/>
          <a:lstStyle/>
          <a:p>
            <a:r>
              <a:rPr lang="en-US" dirty="0">
                <a:solidFill>
                  <a:schemeClr val="bg1"/>
                </a:solidFill>
                <a:latin typeface="Montserrat" panose="00000500000000000000" pitchFamily="2" charset="0"/>
              </a:rPr>
              <a:t>Kotaklife.com</a:t>
            </a:r>
            <a:endParaRPr lang="en-IN" dirty="0">
              <a:solidFill>
                <a:schemeClr val="bg1"/>
              </a:solidFill>
              <a:latin typeface="Montserrat" panose="00000500000000000000" pitchFamily="2" charset="0"/>
            </a:endParaRPr>
          </a:p>
        </p:txBody>
      </p:sp>
      <p:pic>
        <p:nvPicPr>
          <p:cNvPr id="5" name="Picture 4" descr="A white text with purple dots and a black background&#10;&#10;Description automatically generated">
            <a:extLst>
              <a:ext uri="{FF2B5EF4-FFF2-40B4-BE49-F238E27FC236}">
                <a16:creationId xmlns:a16="http://schemas.microsoft.com/office/drawing/2014/main" id="{68685A82-6F14-514B-35C9-D3E37DE43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36453"/>
            <a:ext cx="1416623" cy="521221"/>
          </a:xfrm>
          <a:prstGeom prst="rect">
            <a:avLst/>
          </a:prstGeom>
        </p:spPr>
      </p:pic>
      <p:pic>
        <p:nvPicPr>
          <p:cNvPr id="7" name="Picture 6" descr="A rainbow colored lines on a black background&#10;&#10;Description automatically generated">
            <a:extLst>
              <a:ext uri="{FF2B5EF4-FFF2-40B4-BE49-F238E27FC236}">
                <a16:creationId xmlns:a16="http://schemas.microsoft.com/office/drawing/2014/main" id="{454C7C08-7B59-9C21-3D3D-A644674EF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582" y="4272918"/>
            <a:ext cx="4221418" cy="1784982"/>
          </a:xfrm>
          <a:prstGeom prst="rect">
            <a:avLst/>
          </a:prstGeom>
        </p:spPr>
      </p:pic>
      <p:sp>
        <p:nvSpPr>
          <p:cNvPr id="9" name="Subtitle 2">
            <a:extLst>
              <a:ext uri="{FF2B5EF4-FFF2-40B4-BE49-F238E27FC236}">
                <a16:creationId xmlns:a16="http://schemas.microsoft.com/office/drawing/2014/main" id="{EB444A0B-0315-F887-E5CB-C9C59ABD72D7}"/>
              </a:ext>
            </a:extLst>
          </p:cNvPr>
          <p:cNvSpPr txBox="1">
            <a:spLocks/>
          </p:cNvSpPr>
          <p:nvPr/>
        </p:nvSpPr>
        <p:spPr>
          <a:xfrm>
            <a:off x="9906099" y="6370608"/>
            <a:ext cx="2254370" cy="382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enir"/>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Avenir"/>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Avenir"/>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Avenir"/>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Avenir"/>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bg1"/>
                </a:solidFill>
              </a:rPr>
              <a:t>10/04/25</a:t>
            </a:r>
            <a:endParaRPr lang="en-IN" sz="1800" dirty="0">
              <a:solidFill>
                <a:schemeClr val="bg1"/>
              </a:solidFill>
            </a:endParaRPr>
          </a:p>
        </p:txBody>
      </p:sp>
      <p:pic>
        <p:nvPicPr>
          <p:cNvPr id="13" name="Picture 12" descr="A rainbow colored lines on a black background&#10;&#10;Description automatically generated">
            <a:extLst>
              <a:ext uri="{FF2B5EF4-FFF2-40B4-BE49-F238E27FC236}">
                <a16:creationId xmlns:a16="http://schemas.microsoft.com/office/drawing/2014/main" id="{09B73494-5749-BA8F-099C-B1FF84282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023" y="3001784"/>
            <a:ext cx="2839156" cy="1200507"/>
          </a:xfrm>
          <a:prstGeom prst="rect">
            <a:avLst/>
          </a:prstGeom>
        </p:spPr>
      </p:pic>
    </p:spTree>
    <p:extLst>
      <p:ext uri="{BB962C8B-B14F-4D97-AF65-F5344CB8AC3E}">
        <p14:creationId xmlns:p14="http://schemas.microsoft.com/office/powerpoint/2010/main" val="34703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F20B-F24B-AAFC-4A81-F8AC4CD95BC3}"/>
              </a:ext>
            </a:extLst>
          </p:cNvPr>
          <p:cNvSpPr>
            <a:spLocks noGrp="1"/>
          </p:cNvSpPr>
          <p:nvPr>
            <p:ph type="title"/>
          </p:nvPr>
        </p:nvSpPr>
        <p:spPr/>
        <p:txBody>
          <a:bodyPr/>
          <a:lstStyle/>
          <a:p>
            <a:r>
              <a:rPr lang="en-IN" dirty="0"/>
              <a:t>Major Traffic Contributors</a:t>
            </a:r>
          </a:p>
        </p:txBody>
      </p:sp>
      <p:grpSp>
        <p:nvGrpSpPr>
          <p:cNvPr id="15" name="Group 14">
            <a:extLst>
              <a:ext uri="{FF2B5EF4-FFF2-40B4-BE49-F238E27FC236}">
                <a16:creationId xmlns:a16="http://schemas.microsoft.com/office/drawing/2014/main" id="{164EF49A-45A9-C152-6861-E410D9CA6024}"/>
              </a:ext>
            </a:extLst>
          </p:cNvPr>
          <p:cNvGrpSpPr/>
          <p:nvPr/>
        </p:nvGrpSpPr>
        <p:grpSpPr>
          <a:xfrm>
            <a:off x="2516613" y="6012783"/>
            <a:ext cx="6947710" cy="413325"/>
            <a:chOff x="0" y="0"/>
            <a:chExt cx="3024229" cy="891732"/>
          </a:xfrm>
        </p:grpSpPr>
        <p:sp>
          <p:nvSpPr>
            <p:cNvPr id="16" name="Rectangle: Rounded Corners 15">
              <a:extLst>
                <a:ext uri="{FF2B5EF4-FFF2-40B4-BE49-F238E27FC236}">
                  <a16:creationId xmlns:a16="http://schemas.microsoft.com/office/drawing/2014/main" id="{09A627BE-A92B-3C0E-91AE-F69035A740FE}"/>
                </a:ext>
              </a:extLst>
            </p:cNvPr>
            <p:cNvSpPr/>
            <p:nvPr/>
          </p:nvSpPr>
          <p:spPr>
            <a:xfrm>
              <a:off x="0" y="0"/>
              <a:ext cx="3024229" cy="891732"/>
            </a:xfrm>
            <a:prstGeom prst="roundRect">
              <a:avLst>
                <a:gd name="adj" fmla="val 10000"/>
              </a:avLst>
            </a:prstGeom>
            <a:solidFill>
              <a:srgbClr val="2F27C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7" name="Rectangle: Rounded Corners 4">
              <a:extLst>
                <a:ext uri="{FF2B5EF4-FFF2-40B4-BE49-F238E27FC236}">
                  <a16:creationId xmlns:a16="http://schemas.microsoft.com/office/drawing/2014/main" id="{BD8D867E-63A3-2D33-9734-DF190F56076A}"/>
                </a:ext>
              </a:extLst>
            </p:cNvPr>
            <p:cNvSpPr txBox="1"/>
            <p:nvPr/>
          </p:nvSpPr>
          <p:spPr>
            <a:xfrm>
              <a:off x="26117" y="26118"/>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IN" sz="1300" dirty="0">
                  <a:solidFill>
                    <a:schemeClr val="bg1"/>
                  </a:solidFill>
                  <a:latin typeface="Avenir"/>
                </a:rPr>
                <a:t>Term Insurance seems to be the focus of all websites for gathering traffic over their website.</a:t>
              </a:r>
            </a:p>
          </p:txBody>
        </p:sp>
      </p:grpSp>
      <p:sp>
        <p:nvSpPr>
          <p:cNvPr id="21" name="AutoShape 12">
            <a:extLst>
              <a:ext uri="{FF2B5EF4-FFF2-40B4-BE49-F238E27FC236}">
                <a16:creationId xmlns:a16="http://schemas.microsoft.com/office/drawing/2014/main" id="{9B2A8334-0B28-033F-2054-ECDECCEED833}"/>
              </a:ext>
            </a:extLst>
          </p:cNvPr>
          <p:cNvSpPr>
            <a:spLocks noChangeAspect="1" noChangeArrowheads="1"/>
          </p:cNvSpPr>
          <p:nvPr/>
        </p:nvSpPr>
        <p:spPr bwMode="auto">
          <a:xfrm>
            <a:off x="75184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6" name="Picture 2">
            <a:extLst>
              <a:ext uri="{FF2B5EF4-FFF2-40B4-BE49-F238E27FC236}">
                <a16:creationId xmlns:a16="http://schemas.microsoft.com/office/drawing/2014/main" id="{E436EB34-8E0C-FEE2-2906-3FD38664B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946" y="1084505"/>
            <a:ext cx="3267678" cy="2467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C25942-0C5E-0D46-D29B-B2174687D03E}"/>
              </a:ext>
            </a:extLst>
          </p:cNvPr>
          <p:cNvSpPr txBox="1"/>
          <p:nvPr/>
        </p:nvSpPr>
        <p:spPr>
          <a:xfrm>
            <a:off x="3753179" y="1489796"/>
            <a:ext cx="1595256" cy="278970"/>
          </a:xfrm>
          <a:prstGeom prst="rect">
            <a:avLst/>
          </a:prstGeom>
          <a:solidFill>
            <a:srgbClr val="2F27C8"/>
          </a:solidFill>
        </p:spPr>
        <p:txBody>
          <a:bodyPr wrap="square" rtlCol="0">
            <a:spAutoFit/>
          </a:bodyPr>
          <a:lstStyle/>
          <a:p>
            <a:r>
              <a:rPr lang="en-IN" sz="1200" dirty="0">
                <a:solidFill>
                  <a:schemeClr val="bg1"/>
                </a:solidFill>
              </a:rPr>
              <a:t>Kotak Life Insurance</a:t>
            </a:r>
          </a:p>
        </p:txBody>
      </p:sp>
      <p:pic>
        <p:nvPicPr>
          <p:cNvPr id="1028" name="Picture 4">
            <a:extLst>
              <a:ext uri="{FF2B5EF4-FFF2-40B4-BE49-F238E27FC236}">
                <a16:creationId xmlns:a16="http://schemas.microsoft.com/office/drawing/2014/main" id="{F849F491-C512-94C2-229D-7F45F21C7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468" y="1131744"/>
            <a:ext cx="3205062" cy="23411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840531-3F00-311B-B403-F2A55C111ABB}"/>
              </a:ext>
            </a:extLst>
          </p:cNvPr>
          <p:cNvSpPr txBox="1"/>
          <p:nvPr/>
        </p:nvSpPr>
        <p:spPr>
          <a:xfrm>
            <a:off x="7592999" y="1572750"/>
            <a:ext cx="1517055" cy="276999"/>
          </a:xfrm>
          <a:prstGeom prst="rect">
            <a:avLst/>
          </a:prstGeom>
          <a:solidFill>
            <a:srgbClr val="2F27C8"/>
          </a:solidFill>
        </p:spPr>
        <p:txBody>
          <a:bodyPr wrap="square" rtlCol="0">
            <a:spAutoFit/>
          </a:bodyPr>
          <a:lstStyle/>
          <a:p>
            <a:r>
              <a:rPr lang="en-IN" sz="1200" dirty="0">
                <a:solidFill>
                  <a:schemeClr val="bg1"/>
                </a:solidFill>
              </a:rPr>
              <a:t>Max Life Insurance</a:t>
            </a:r>
          </a:p>
        </p:txBody>
      </p:sp>
      <p:pic>
        <p:nvPicPr>
          <p:cNvPr id="1030" name="Picture 6">
            <a:extLst>
              <a:ext uri="{FF2B5EF4-FFF2-40B4-BE49-F238E27FC236}">
                <a16:creationId xmlns:a16="http://schemas.microsoft.com/office/drawing/2014/main" id="{91437619-7579-FBCA-2825-D7FCB0B0F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947" y="3493308"/>
            <a:ext cx="3267678" cy="24674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04B374-764A-C208-145F-CB5DAB58E4A6}"/>
              </a:ext>
            </a:extLst>
          </p:cNvPr>
          <p:cNvSpPr txBox="1"/>
          <p:nvPr/>
        </p:nvSpPr>
        <p:spPr>
          <a:xfrm>
            <a:off x="3753179" y="4136011"/>
            <a:ext cx="1594800" cy="277200"/>
          </a:xfrm>
          <a:prstGeom prst="rect">
            <a:avLst/>
          </a:prstGeom>
          <a:solidFill>
            <a:srgbClr val="2F27C8"/>
          </a:solidFill>
        </p:spPr>
        <p:txBody>
          <a:bodyPr wrap="square" rtlCol="0">
            <a:spAutoFit/>
          </a:bodyPr>
          <a:lstStyle/>
          <a:p>
            <a:r>
              <a:rPr lang="en-IN" sz="1200" dirty="0">
                <a:solidFill>
                  <a:schemeClr val="bg1"/>
                </a:solidFill>
              </a:rPr>
              <a:t>ICICI Prudential</a:t>
            </a:r>
          </a:p>
        </p:txBody>
      </p:sp>
      <p:pic>
        <p:nvPicPr>
          <p:cNvPr id="1032" name="Picture 8">
            <a:extLst>
              <a:ext uri="{FF2B5EF4-FFF2-40B4-BE49-F238E27FC236}">
                <a16:creationId xmlns:a16="http://schemas.microsoft.com/office/drawing/2014/main" id="{523B5566-808B-BDBF-24BA-115B758DD6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7852" y="3499502"/>
            <a:ext cx="3267678" cy="24612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DA5C3E-720B-2CB4-988F-CCEA45229AD1}"/>
              </a:ext>
            </a:extLst>
          </p:cNvPr>
          <p:cNvSpPr txBox="1"/>
          <p:nvPr/>
        </p:nvSpPr>
        <p:spPr>
          <a:xfrm>
            <a:off x="7527689" y="3997511"/>
            <a:ext cx="1594800" cy="276999"/>
          </a:xfrm>
          <a:prstGeom prst="rect">
            <a:avLst/>
          </a:prstGeom>
          <a:solidFill>
            <a:srgbClr val="2F27C8"/>
          </a:solidFill>
        </p:spPr>
        <p:txBody>
          <a:bodyPr wrap="square" rtlCol="0">
            <a:spAutoFit/>
          </a:bodyPr>
          <a:lstStyle/>
          <a:p>
            <a:r>
              <a:rPr lang="en-IN" sz="1200" dirty="0">
                <a:solidFill>
                  <a:schemeClr val="bg1"/>
                </a:solidFill>
              </a:rPr>
              <a:t>Canara HSBC Life Insurance</a:t>
            </a:r>
          </a:p>
        </p:txBody>
      </p:sp>
      <p:sp>
        <p:nvSpPr>
          <p:cNvPr id="7" name="Rectangle: Rounded Corners 6">
            <a:extLst>
              <a:ext uri="{FF2B5EF4-FFF2-40B4-BE49-F238E27FC236}">
                <a16:creationId xmlns:a16="http://schemas.microsoft.com/office/drawing/2014/main" id="{13126347-DC7E-733C-0999-EDA412B4B8E0}"/>
              </a:ext>
            </a:extLst>
          </p:cNvPr>
          <p:cNvSpPr/>
          <p:nvPr/>
        </p:nvSpPr>
        <p:spPr>
          <a:xfrm>
            <a:off x="8010313" y="6510588"/>
            <a:ext cx="2908020" cy="269354"/>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a:t>
            </a:r>
            <a:r>
              <a:rPr lang="en-IN" sz="1200" dirty="0" err="1"/>
              <a:t>Semrush</a:t>
            </a:r>
            <a:r>
              <a:rPr lang="en-IN" sz="1200" dirty="0"/>
              <a:t> data </a:t>
            </a:r>
          </a:p>
        </p:txBody>
      </p:sp>
    </p:spTree>
    <p:extLst>
      <p:ext uri="{BB962C8B-B14F-4D97-AF65-F5344CB8AC3E}">
        <p14:creationId xmlns:p14="http://schemas.microsoft.com/office/powerpoint/2010/main" val="353887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00BC-C8F4-BC3F-913D-D0036E542C9F}"/>
              </a:ext>
            </a:extLst>
          </p:cNvPr>
          <p:cNvSpPr>
            <a:spLocks noGrp="1"/>
          </p:cNvSpPr>
          <p:nvPr>
            <p:ph type="title"/>
          </p:nvPr>
        </p:nvSpPr>
        <p:spPr/>
        <p:txBody>
          <a:bodyPr/>
          <a:lstStyle/>
          <a:p>
            <a:r>
              <a:rPr lang="en-IN" dirty="0"/>
              <a:t>Position Type – wise Traffic</a:t>
            </a:r>
          </a:p>
        </p:txBody>
      </p:sp>
      <p:grpSp>
        <p:nvGrpSpPr>
          <p:cNvPr id="8" name="Group 7">
            <a:extLst>
              <a:ext uri="{FF2B5EF4-FFF2-40B4-BE49-F238E27FC236}">
                <a16:creationId xmlns:a16="http://schemas.microsoft.com/office/drawing/2014/main" id="{FE18EAFA-E23E-37AB-26E0-616D078078E1}"/>
              </a:ext>
            </a:extLst>
          </p:cNvPr>
          <p:cNvGrpSpPr/>
          <p:nvPr/>
        </p:nvGrpSpPr>
        <p:grpSpPr>
          <a:xfrm>
            <a:off x="211413" y="1028799"/>
            <a:ext cx="7342414" cy="1044259"/>
            <a:chOff x="533687" y="2080707"/>
            <a:chExt cx="3024229" cy="891732"/>
          </a:xfrm>
        </p:grpSpPr>
        <p:sp>
          <p:nvSpPr>
            <p:cNvPr id="9" name="Rectangle: Rounded Corners 8">
              <a:extLst>
                <a:ext uri="{FF2B5EF4-FFF2-40B4-BE49-F238E27FC236}">
                  <a16:creationId xmlns:a16="http://schemas.microsoft.com/office/drawing/2014/main" id="{11CB2542-7460-688C-9BA4-C1DFC551DF6E}"/>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84423D09-170C-DB2F-A1A4-CB69FC59E944}"/>
                </a:ext>
              </a:extLst>
            </p:cNvPr>
            <p:cNvSpPr txBox="1"/>
            <p:nvPr/>
          </p:nvSpPr>
          <p:spPr>
            <a:xfrm>
              <a:off x="559804" y="2106825"/>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n-US" sz="1400" dirty="0">
                  <a:solidFill>
                    <a:srgbClr val="2F27C8"/>
                  </a:solidFill>
                  <a:latin typeface="Avenir"/>
                </a:rPr>
                <a:t>Google may rank a page organically, in AI Overview, in People Also Ask, in Image Pack etc. Most clearly all websites have organic traffic on their pages. </a:t>
              </a:r>
              <a:r>
                <a:rPr lang="en-US" sz="1400" b="1" dirty="0">
                  <a:solidFill>
                    <a:srgbClr val="2F27C8"/>
                  </a:solidFill>
                  <a:latin typeface="Avenir"/>
                </a:rPr>
                <a:t>Interesting thing to note here is that KLI is not ranking for AI Overview, on the other hand, ICICI </a:t>
              </a:r>
              <a:r>
                <a:rPr lang="en-US" sz="1400" b="1" dirty="0" err="1">
                  <a:solidFill>
                    <a:srgbClr val="2F27C8"/>
                  </a:solidFill>
                  <a:latin typeface="Avenir"/>
                </a:rPr>
                <a:t>Pru</a:t>
              </a:r>
              <a:r>
                <a:rPr lang="en-US" sz="1400" b="1" dirty="0">
                  <a:solidFill>
                    <a:srgbClr val="2F27C8"/>
                  </a:solidFill>
                  <a:latin typeface="Avenir"/>
                </a:rPr>
                <a:t> and </a:t>
              </a:r>
              <a:r>
                <a:rPr lang="en-US" sz="1400" b="1" dirty="0" err="1">
                  <a:solidFill>
                    <a:srgbClr val="2F27C8"/>
                  </a:solidFill>
                  <a:latin typeface="Avenir"/>
                </a:rPr>
                <a:t>Maxlife</a:t>
              </a:r>
              <a:r>
                <a:rPr lang="en-US" sz="1400" b="1" dirty="0">
                  <a:solidFill>
                    <a:srgbClr val="2F27C8"/>
                  </a:solidFill>
                  <a:latin typeface="Avenir"/>
                </a:rPr>
                <a:t> are.</a:t>
              </a:r>
              <a:endParaRPr lang="en-IN" sz="1400" b="1" dirty="0">
                <a:solidFill>
                  <a:srgbClr val="2F27C8"/>
                </a:solidFill>
                <a:latin typeface="Avenir"/>
              </a:endParaRPr>
            </a:p>
          </p:txBody>
        </p:sp>
      </p:grpSp>
      <p:pic>
        <p:nvPicPr>
          <p:cNvPr id="4" name="Picture 3">
            <a:extLst>
              <a:ext uri="{FF2B5EF4-FFF2-40B4-BE49-F238E27FC236}">
                <a16:creationId xmlns:a16="http://schemas.microsoft.com/office/drawing/2014/main" id="{A369FF48-180A-4325-5372-988DA6DDA1E3}"/>
              </a:ext>
            </a:extLst>
          </p:cNvPr>
          <p:cNvPicPr>
            <a:picLocks noChangeAspect="1"/>
          </p:cNvPicPr>
          <p:nvPr/>
        </p:nvPicPr>
        <p:blipFill>
          <a:blip r:embed="rId2"/>
          <a:stretch>
            <a:fillRect/>
          </a:stretch>
        </p:blipFill>
        <p:spPr>
          <a:xfrm>
            <a:off x="8136247" y="1074593"/>
            <a:ext cx="3347795" cy="4708814"/>
          </a:xfrm>
          <a:prstGeom prst="rect">
            <a:avLst/>
          </a:prstGeom>
        </p:spPr>
      </p:pic>
      <p:pic>
        <p:nvPicPr>
          <p:cNvPr id="2050" name="Picture 2">
            <a:extLst>
              <a:ext uri="{FF2B5EF4-FFF2-40B4-BE49-F238E27FC236}">
                <a16:creationId xmlns:a16="http://schemas.microsoft.com/office/drawing/2014/main" id="{7D415AD0-86B1-F568-E9A7-D492A84B0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13" y="2354362"/>
            <a:ext cx="7924834" cy="3892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8951E052-BCAB-B1BE-9264-5F4C88DE6612}"/>
              </a:ext>
            </a:extLst>
          </p:cNvPr>
          <p:cNvSpPr/>
          <p:nvPr/>
        </p:nvSpPr>
        <p:spPr>
          <a:xfrm>
            <a:off x="8027469" y="6379615"/>
            <a:ext cx="2908020" cy="269354"/>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a:t>
            </a:r>
            <a:r>
              <a:rPr lang="en-IN" sz="1200" dirty="0" err="1"/>
              <a:t>Semrush</a:t>
            </a:r>
            <a:r>
              <a:rPr lang="en-IN" sz="1200" dirty="0"/>
              <a:t> data </a:t>
            </a:r>
          </a:p>
        </p:txBody>
      </p:sp>
    </p:spTree>
    <p:extLst>
      <p:ext uri="{BB962C8B-B14F-4D97-AF65-F5344CB8AC3E}">
        <p14:creationId xmlns:p14="http://schemas.microsoft.com/office/powerpoint/2010/main" val="46681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0C14-AE73-1577-0DDC-707D30196BD5}"/>
              </a:ext>
            </a:extLst>
          </p:cNvPr>
          <p:cNvSpPr>
            <a:spLocks noGrp="1"/>
          </p:cNvSpPr>
          <p:nvPr>
            <p:ph type="title"/>
          </p:nvPr>
        </p:nvSpPr>
        <p:spPr/>
        <p:txBody>
          <a:bodyPr/>
          <a:lstStyle/>
          <a:p>
            <a:r>
              <a:rPr lang="en-IN" dirty="0"/>
              <a:t>Why is AI Overview(AIO) Important??</a:t>
            </a:r>
          </a:p>
        </p:txBody>
      </p:sp>
      <p:pic>
        <p:nvPicPr>
          <p:cNvPr id="3074" name="Picture 2">
            <a:extLst>
              <a:ext uri="{FF2B5EF4-FFF2-40B4-BE49-F238E27FC236}">
                <a16:creationId xmlns:a16="http://schemas.microsoft.com/office/drawing/2014/main" id="{37234FC3-9E8F-51F9-1668-EAC4C1F08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85" y="2291070"/>
            <a:ext cx="5119187" cy="385142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084C5D03-5D5B-79F1-35A0-838573A7900B}"/>
              </a:ext>
            </a:extLst>
          </p:cNvPr>
          <p:cNvGrpSpPr/>
          <p:nvPr/>
        </p:nvGrpSpPr>
        <p:grpSpPr>
          <a:xfrm>
            <a:off x="221381" y="965506"/>
            <a:ext cx="5119187" cy="1200177"/>
            <a:chOff x="533687" y="2080707"/>
            <a:chExt cx="3024229" cy="891732"/>
          </a:xfrm>
        </p:grpSpPr>
        <p:sp>
          <p:nvSpPr>
            <p:cNvPr id="4" name="Rectangle: Rounded Corners 3">
              <a:extLst>
                <a:ext uri="{FF2B5EF4-FFF2-40B4-BE49-F238E27FC236}">
                  <a16:creationId xmlns:a16="http://schemas.microsoft.com/office/drawing/2014/main" id="{1A05ACD0-F69D-B739-7DE6-0F3B7632EEB3}"/>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5" name="Rectangle: Rounded Corners 4">
              <a:extLst>
                <a:ext uri="{FF2B5EF4-FFF2-40B4-BE49-F238E27FC236}">
                  <a16:creationId xmlns:a16="http://schemas.microsoft.com/office/drawing/2014/main" id="{CF8B8738-317F-D68E-38C3-AAC69EFE266D}"/>
                </a:ext>
              </a:extLst>
            </p:cNvPr>
            <p:cNvSpPr txBox="1"/>
            <p:nvPr/>
          </p:nvSpPr>
          <p:spPr>
            <a:xfrm>
              <a:off x="559804" y="2106825"/>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n-US" sz="1400" dirty="0">
                  <a:solidFill>
                    <a:srgbClr val="2F27C8"/>
                  </a:solidFill>
                  <a:latin typeface="Avenir"/>
                </a:rPr>
                <a:t>As per a study done by </a:t>
              </a:r>
              <a:r>
                <a:rPr lang="en-US" sz="1400" b="1" dirty="0">
                  <a:solidFill>
                    <a:srgbClr val="2F27C8"/>
                  </a:solidFill>
                  <a:latin typeface="Avenir"/>
                </a:rPr>
                <a:t>Seer Interactive</a:t>
              </a:r>
              <a:r>
                <a:rPr lang="en-US" sz="1400" dirty="0">
                  <a:solidFill>
                    <a:srgbClr val="2F27C8"/>
                  </a:solidFill>
                  <a:latin typeface="Avenir"/>
                </a:rPr>
                <a:t>, they investigated CTR changes for queries where clients own the AIO vs. those where they do not. As clearly seen, CTR is very low where AIO search results are appearing for a search query.</a:t>
              </a:r>
              <a:endParaRPr lang="en-IN" sz="1400" dirty="0">
                <a:solidFill>
                  <a:srgbClr val="2F27C8"/>
                </a:solidFill>
                <a:latin typeface="Avenir"/>
              </a:endParaRPr>
            </a:p>
          </p:txBody>
        </p:sp>
      </p:grpSp>
      <p:graphicFrame>
        <p:nvGraphicFramePr>
          <p:cNvPr id="6" name="Table 5">
            <a:extLst>
              <a:ext uri="{FF2B5EF4-FFF2-40B4-BE49-F238E27FC236}">
                <a16:creationId xmlns:a16="http://schemas.microsoft.com/office/drawing/2014/main" id="{E702EFFF-A118-9F0A-0933-7F85B6B2813D}"/>
              </a:ext>
            </a:extLst>
          </p:cNvPr>
          <p:cNvGraphicFramePr>
            <a:graphicFrameLocks noGrp="1"/>
          </p:cNvGraphicFramePr>
          <p:nvPr>
            <p:extLst>
              <p:ext uri="{D42A27DB-BD31-4B8C-83A1-F6EECF244321}">
                <p14:modId xmlns:p14="http://schemas.microsoft.com/office/powerpoint/2010/main" val="3086027251"/>
              </p:ext>
            </p:extLst>
          </p:nvPr>
        </p:nvGraphicFramePr>
        <p:xfrm>
          <a:off x="5490880" y="2510613"/>
          <a:ext cx="6391520" cy="1381760"/>
        </p:xfrm>
        <a:graphic>
          <a:graphicData uri="http://schemas.openxmlformats.org/drawingml/2006/table">
            <a:tbl>
              <a:tblPr firstRow="1" bandRow="1">
                <a:tableStyleId>{5C22544A-7EE6-4342-B048-85BDC9FD1C3A}</a:tableStyleId>
              </a:tblPr>
              <a:tblGrid>
                <a:gridCol w="1357506">
                  <a:extLst>
                    <a:ext uri="{9D8B030D-6E8A-4147-A177-3AD203B41FA5}">
                      <a16:colId xmlns:a16="http://schemas.microsoft.com/office/drawing/2014/main" val="3255359021"/>
                    </a:ext>
                  </a:extLst>
                </a:gridCol>
                <a:gridCol w="1232034">
                  <a:extLst>
                    <a:ext uri="{9D8B030D-6E8A-4147-A177-3AD203B41FA5}">
                      <a16:colId xmlns:a16="http://schemas.microsoft.com/office/drawing/2014/main" val="2292998132"/>
                    </a:ext>
                  </a:extLst>
                </a:gridCol>
                <a:gridCol w="1145406">
                  <a:extLst>
                    <a:ext uri="{9D8B030D-6E8A-4147-A177-3AD203B41FA5}">
                      <a16:colId xmlns:a16="http://schemas.microsoft.com/office/drawing/2014/main" val="2706982831"/>
                    </a:ext>
                  </a:extLst>
                </a:gridCol>
                <a:gridCol w="1010653">
                  <a:extLst>
                    <a:ext uri="{9D8B030D-6E8A-4147-A177-3AD203B41FA5}">
                      <a16:colId xmlns:a16="http://schemas.microsoft.com/office/drawing/2014/main" val="556217423"/>
                    </a:ext>
                  </a:extLst>
                </a:gridCol>
                <a:gridCol w="1645921">
                  <a:extLst>
                    <a:ext uri="{9D8B030D-6E8A-4147-A177-3AD203B41FA5}">
                      <a16:colId xmlns:a16="http://schemas.microsoft.com/office/drawing/2014/main" val="3841927031"/>
                    </a:ext>
                  </a:extLst>
                </a:gridCol>
              </a:tblGrid>
              <a:tr h="370840">
                <a:tc>
                  <a:txBody>
                    <a:bodyPr/>
                    <a:lstStyle/>
                    <a:p>
                      <a:pPr algn="ctr"/>
                      <a:r>
                        <a:rPr lang="en-IN" dirty="0"/>
                        <a:t>Position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err="1"/>
                        <a:t>Kotaklife</a:t>
                      </a:r>
                      <a:endParaRPr lang="en-IN" dirty="0"/>
                    </a:p>
                    <a:p>
                      <a:pPr algn="ctr"/>
                      <a:r>
                        <a:rPr lang="en-IN" dirty="0"/>
                        <a:t>Traffic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a:t>ICICI </a:t>
                      </a:r>
                      <a:r>
                        <a:rPr lang="en-IN" dirty="0" err="1"/>
                        <a:t>Pru</a:t>
                      </a:r>
                      <a:endParaRPr lang="en-IN" dirty="0"/>
                    </a:p>
                    <a:p>
                      <a:pPr algn="ctr"/>
                      <a:r>
                        <a:rPr lang="en-IN" dirty="0"/>
                        <a:t>Traffic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err="1"/>
                        <a:t>Maxlife</a:t>
                      </a:r>
                      <a:endParaRPr lang="en-IN" dirty="0"/>
                    </a:p>
                    <a:p>
                      <a:pPr algn="ctr"/>
                      <a:r>
                        <a:rPr lang="en-IN" dirty="0"/>
                        <a:t>Traffic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err="1"/>
                        <a:t>CanaraHSBC</a:t>
                      </a:r>
                      <a:endParaRPr lang="en-IN" dirty="0"/>
                    </a:p>
                    <a:p>
                      <a:pPr algn="ctr"/>
                      <a:r>
                        <a:rPr lang="en-IN" dirty="0"/>
                        <a:t>Traffic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2224256702"/>
                  </a:ext>
                </a:extLst>
              </a:tr>
              <a:tr h="370840">
                <a:tc>
                  <a:txBody>
                    <a:bodyPr/>
                    <a:lstStyle/>
                    <a:p>
                      <a:r>
                        <a:rPr lang="en-IN" dirty="0">
                          <a:solidFill>
                            <a:schemeClr val="bg1"/>
                          </a:solidFill>
                        </a:rPr>
                        <a:t>AI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r>
                        <a:rPr lang="en-IN" dirty="0"/>
                        <a:t>3809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37211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23738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887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7908634"/>
                  </a:ext>
                </a:extLst>
              </a:tr>
              <a:tr h="370840">
                <a:tc>
                  <a:txBody>
                    <a:bodyPr/>
                    <a:lstStyle/>
                    <a:p>
                      <a:r>
                        <a:rPr lang="en-IN" dirty="0">
                          <a:solidFill>
                            <a:schemeClr val="bg1"/>
                          </a:solidFill>
                        </a:rPr>
                        <a:t>Organic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r>
                        <a:rPr lang="en-IN" dirty="0"/>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15917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4718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a:t>346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476139"/>
                  </a:ext>
                </a:extLst>
              </a:tr>
            </a:tbl>
          </a:graphicData>
        </a:graphic>
      </p:graphicFrame>
      <p:grpSp>
        <p:nvGrpSpPr>
          <p:cNvPr id="7" name="Group 6">
            <a:extLst>
              <a:ext uri="{FF2B5EF4-FFF2-40B4-BE49-F238E27FC236}">
                <a16:creationId xmlns:a16="http://schemas.microsoft.com/office/drawing/2014/main" id="{83B5A668-482F-8B6D-E1D6-1B4953A2750C}"/>
              </a:ext>
            </a:extLst>
          </p:cNvPr>
          <p:cNvGrpSpPr/>
          <p:nvPr/>
        </p:nvGrpSpPr>
        <p:grpSpPr>
          <a:xfrm>
            <a:off x="5523390" y="1000658"/>
            <a:ext cx="6359010" cy="1200177"/>
            <a:chOff x="533687" y="2080707"/>
            <a:chExt cx="3024229" cy="891732"/>
          </a:xfrm>
        </p:grpSpPr>
        <p:sp>
          <p:nvSpPr>
            <p:cNvPr id="8" name="Rectangle: Rounded Corners 7">
              <a:extLst>
                <a:ext uri="{FF2B5EF4-FFF2-40B4-BE49-F238E27FC236}">
                  <a16:creationId xmlns:a16="http://schemas.microsoft.com/office/drawing/2014/main" id="{ABBE2B9A-B529-A9AD-3DCF-1F009BD05A00}"/>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Rectangle: Rounded Corners 4">
              <a:extLst>
                <a:ext uri="{FF2B5EF4-FFF2-40B4-BE49-F238E27FC236}">
                  <a16:creationId xmlns:a16="http://schemas.microsoft.com/office/drawing/2014/main" id="{0C6AAAC7-6122-4DDF-994B-E02092724BCB}"/>
                </a:ext>
              </a:extLst>
            </p:cNvPr>
            <p:cNvSpPr txBox="1"/>
            <p:nvPr/>
          </p:nvSpPr>
          <p:spPr>
            <a:xfrm>
              <a:off x="559804" y="2106825"/>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n-US" sz="1400" dirty="0">
                  <a:solidFill>
                    <a:srgbClr val="2F27C8"/>
                  </a:solidFill>
                  <a:latin typeface="Avenir"/>
                </a:rPr>
                <a:t>Our Analysis also shows that for the keywords where AIO and Organic rankings both appear in search results, the AIO traffic is much more than the organic traffic. </a:t>
              </a:r>
              <a:r>
                <a:rPr lang="en-US" sz="1400" b="1" dirty="0">
                  <a:solidFill>
                    <a:srgbClr val="2F27C8"/>
                  </a:solidFill>
                  <a:latin typeface="Avenir"/>
                </a:rPr>
                <a:t>This shows User’s preference of AIO results over organic results</a:t>
              </a:r>
              <a:r>
                <a:rPr lang="en-US" sz="1400" dirty="0">
                  <a:solidFill>
                    <a:srgbClr val="2F27C8"/>
                  </a:solidFill>
                  <a:latin typeface="Avenir"/>
                </a:rPr>
                <a:t>.</a:t>
              </a:r>
              <a:endParaRPr lang="en-IN" sz="1400" dirty="0">
                <a:solidFill>
                  <a:srgbClr val="2F27C8"/>
                </a:solidFill>
                <a:latin typeface="Avenir"/>
              </a:endParaRPr>
            </a:p>
          </p:txBody>
        </p:sp>
      </p:grpSp>
      <p:graphicFrame>
        <p:nvGraphicFramePr>
          <p:cNvPr id="10" name="Chart 9">
            <a:extLst>
              <a:ext uri="{FF2B5EF4-FFF2-40B4-BE49-F238E27FC236}">
                <a16:creationId xmlns:a16="http://schemas.microsoft.com/office/drawing/2014/main" id="{E9337E6F-12A3-5D8F-4B7F-7AB23539802B}"/>
              </a:ext>
            </a:extLst>
          </p:cNvPr>
          <p:cNvGraphicFramePr>
            <a:graphicFrameLocks/>
          </p:cNvGraphicFramePr>
          <p:nvPr>
            <p:extLst>
              <p:ext uri="{D42A27DB-BD31-4B8C-83A1-F6EECF244321}">
                <p14:modId xmlns:p14="http://schemas.microsoft.com/office/powerpoint/2010/main" val="1480951825"/>
              </p:ext>
            </p:extLst>
          </p:nvPr>
        </p:nvGraphicFramePr>
        <p:xfrm>
          <a:off x="6096000" y="389237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278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D195-8B01-591C-F306-5F1138B1487C}"/>
              </a:ext>
            </a:extLst>
          </p:cNvPr>
          <p:cNvSpPr>
            <a:spLocks noGrp="1"/>
          </p:cNvSpPr>
          <p:nvPr>
            <p:ph type="title"/>
          </p:nvPr>
        </p:nvSpPr>
        <p:spPr/>
        <p:txBody>
          <a:bodyPr>
            <a:normAutofit fontScale="90000"/>
          </a:bodyPr>
          <a:lstStyle/>
          <a:p>
            <a:r>
              <a:rPr lang="en-IN" dirty="0"/>
              <a:t>Tips to rank for other position types (AI Overview, Featured Snippets, People Also Ask)</a:t>
            </a:r>
          </a:p>
        </p:txBody>
      </p:sp>
      <p:sp>
        <p:nvSpPr>
          <p:cNvPr id="3" name="Content Placeholder 2">
            <a:extLst>
              <a:ext uri="{FF2B5EF4-FFF2-40B4-BE49-F238E27FC236}">
                <a16:creationId xmlns:a16="http://schemas.microsoft.com/office/drawing/2014/main" id="{13D11715-0A30-8B4B-075F-CE1E9A65F921}"/>
              </a:ext>
            </a:extLst>
          </p:cNvPr>
          <p:cNvSpPr>
            <a:spLocks noGrp="1"/>
          </p:cNvSpPr>
          <p:nvPr>
            <p:ph idx="1"/>
          </p:nvPr>
        </p:nvSpPr>
        <p:spPr/>
        <p:txBody>
          <a:bodyPr>
            <a:normAutofit fontScale="62500" lnSpcReduction="20000"/>
          </a:bodyPr>
          <a:lstStyle/>
          <a:p>
            <a:r>
              <a:rPr lang="en-IN" sz="2500" dirty="0"/>
              <a:t>Identify keyword opportunities</a:t>
            </a:r>
          </a:p>
          <a:p>
            <a:pPr lvl="1"/>
            <a:r>
              <a:rPr lang="en-IN" sz="2500" dirty="0"/>
              <a:t>Find queries where you rank in Top 10 organically but not other position types</a:t>
            </a:r>
          </a:p>
          <a:p>
            <a:pPr lvl="1"/>
            <a:r>
              <a:rPr lang="en-IN" sz="2500" dirty="0"/>
              <a:t>Focus on question-based and comparative/list-based searches, preferably long-tail keywords</a:t>
            </a:r>
          </a:p>
          <a:p>
            <a:pPr lvl="1"/>
            <a:r>
              <a:rPr lang="en-IN" sz="2500" dirty="0"/>
              <a:t>Use structured data markup</a:t>
            </a:r>
          </a:p>
          <a:p>
            <a:pPr fontAlgn="base"/>
            <a:r>
              <a:rPr lang="en-US" sz="2500" dirty="0"/>
              <a:t>Optimize for AI Summarization</a:t>
            </a:r>
          </a:p>
          <a:p>
            <a:pPr marL="742950" lvl="1" fontAlgn="base"/>
            <a:r>
              <a:rPr lang="en-US" sz="2500" dirty="0"/>
              <a:t>Answer queries succinctly in the first paragraph</a:t>
            </a:r>
          </a:p>
          <a:p>
            <a:pPr marL="742950" lvl="1" fontAlgn="base"/>
            <a:r>
              <a:rPr lang="en-US" sz="2500" dirty="0"/>
              <a:t>Include summary section at the beginning or end of the article</a:t>
            </a:r>
          </a:p>
          <a:p>
            <a:pPr fontAlgn="base">
              <a:lnSpc>
                <a:spcPct val="100000"/>
              </a:lnSpc>
            </a:pPr>
            <a:r>
              <a:rPr lang="en-US" sz="2500" dirty="0"/>
              <a:t>Optimize for featured snippets</a:t>
            </a:r>
          </a:p>
          <a:p>
            <a:pPr marL="742950" lvl="1" fontAlgn="base">
              <a:lnSpc>
                <a:spcPct val="100000"/>
              </a:lnSpc>
            </a:pPr>
            <a:r>
              <a:rPr lang="en-US" sz="2500" dirty="0"/>
              <a:t>For Paragraph Snippets, place the definition/answer right after the heading</a:t>
            </a:r>
          </a:p>
          <a:p>
            <a:pPr marL="742950" lvl="1" fontAlgn="base">
              <a:lnSpc>
                <a:spcPct val="100000"/>
              </a:lnSpc>
            </a:pPr>
            <a:r>
              <a:rPr lang="en-US" sz="2500" dirty="0"/>
              <a:t>For List Snippets, use H2/H3 for subheadings</a:t>
            </a:r>
          </a:p>
          <a:p>
            <a:pPr marL="742950" lvl="1" fontAlgn="base">
              <a:lnSpc>
                <a:spcPct val="100000"/>
              </a:lnSpc>
            </a:pPr>
            <a:r>
              <a:rPr lang="en-US" sz="2500" dirty="0"/>
              <a:t>For Table Snippets, use an actual HTML table</a:t>
            </a:r>
          </a:p>
          <a:p>
            <a:pPr marL="742950" lvl="1" fontAlgn="base">
              <a:lnSpc>
                <a:spcPct val="100000"/>
              </a:lnSpc>
            </a:pPr>
            <a:r>
              <a:rPr lang="en-US" sz="2500" dirty="0"/>
              <a:t>For Video Snippets, ensure the title and description match common queries</a:t>
            </a:r>
          </a:p>
          <a:p>
            <a:pPr marL="285750" fontAlgn="base">
              <a:lnSpc>
                <a:spcPct val="100000"/>
              </a:lnSpc>
            </a:pPr>
            <a:r>
              <a:rPr lang="en-US" sz="2500" dirty="0"/>
              <a:t>Optimize for People also ask</a:t>
            </a:r>
          </a:p>
          <a:p>
            <a:pPr marL="742950" lvl="1" fontAlgn="base">
              <a:lnSpc>
                <a:spcPct val="100000"/>
              </a:lnSpc>
            </a:pPr>
            <a:r>
              <a:rPr lang="en-US" sz="2500" dirty="0"/>
              <a:t>Find popular questions</a:t>
            </a:r>
          </a:p>
          <a:p>
            <a:pPr marL="742950" lvl="1" fontAlgn="base">
              <a:lnSpc>
                <a:spcPct val="100000"/>
              </a:lnSpc>
            </a:pPr>
            <a:r>
              <a:rPr lang="en-US" sz="2500" dirty="0"/>
              <a:t>Use FAQ sections with H2 or H3 subheadings</a:t>
            </a:r>
          </a:p>
          <a:p>
            <a:pPr marL="742950" lvl="1" fontAlgn="base">
              <a:lnSpc>
                <a:spcPct val="100000"/>
              </a:lnSpc>
            </a:pPr>
            <a:r>
              <a:rPr lang="en-US" sz="2500" dirty="0"/>
              <a:t>Implement FAQ Schema</a:t>
            </a:r>
          </a:p>
          <a:p>
            <a:pPr marL="742950" lvl="1" fontAlgn="base">
              <a:lnSpc>
                <a:spcPct val="100000"/>
              </a:lnSpc>
              <a:spcAft>
                <a:spcPts val="1200"/>
              </a:spcAft>
            </a:pPr>
            <a:endParaRPr lang="en-US" sz="3200" dirty="0"/>
          </a:p>
          <a:p>
            <a:pPr marL="285750" fontAlgn="base"/>
            <a:endParaRPr lang="en-US" sz="3200" dirty="0"/>
          </a:p>
          <a:p>
            <a:endParaRPr lang="en-IN" dirty="0"/>
          </a:p>
          <a:p>
            <a:pPr lvl="1"/>
            <a:endParaRPr lang="en-IN" dirty="0"/>
          </a:p>
          <a:p>
            <a:pPr lvl="1"/>
            <a:endParaRPr lang="en-IN" dirty="0"/>
          </a:p>
        </p:txBody>
      </p:sp>
    </p:spTree>
    <p:extLst>
      <p:ext uri="{BB962C8B-B14F-4D97-AF65-F5344CB8AC3E}">
        <p14:creationId xmlns:p14="http://schemas.microsoft.com/office/powerpoint/2010/main" val="357585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B3D2-371A-5766-E4DD-5A2CDE1F2AD7}"/>
              </a:ext>
            </a:extLst>
          </p:cNvPr>
          <p:cNvSpPr>
            <a:spLocks noGrp="1"/>
          </p:cNvSpPr>
          <p:nvPr>
            <p:ph type="title"/>
          </p:nvPr>
        </p:nvSpPr>
        <p:spPr>
          <a:xfrm>
            <a:off x="319224" y="192507"/>
            <a:ext cx="10759453" cy="644892"/>
          </a:xfrm>
        </p:spPr>
        <p:txBody>
          <a:bodyPr>
            <a:normAutofit/>
          </a:bodyPr>
          <a:lstStyle/>
          <a:p>
            <a:r>
              <a:rPr lang="en-IN" dirty="0"/>
              <a:t>AIO Keyword Opportunities for KLI</a:t>
            </a:r>
          </a:p>
        </p:txBody>
      </p:sp>
      <p:sp>
        <p:nvSpPr>
          <p:cNvPr id="5" name="Rectangle 2">
            <a:extLst>
              <a:ext uri="{FF2B5EF4-FFF2-40B4-BE49-F238E27FC236}">
                <a16:creationId xmlns:a16="http://schemas.microsoft.com/office/drawing/2014/main" id="{48861FAF-FDE1-F17D-9F42-889736A1E6D9}"/>
              </a:ext>
            </a:extLst>
          </p:cNvPr>
          <p:cNvSpPr>
            <a:spLocks noGrp="1" noChangeArrowheads="1"/>
          </p:cNvSpPr>
          <p:nvPr>
            <p:ph idx="1"/>
          </p:nvPr>
        </p:nvSpPr>
        <p:spPr bwMode="auto">
          <a:xfrm>
            <a:off x="414688" y="1607785"/>
            <a:ext cx="5406288" cy="3323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ar(--jp-code-font-family)"/>
              </a:rPr>
              <a:t>'best unit linked insurance plan’,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ar(--jp-code-font-family)"/>
              </a:rPr>
              <a:t>'unit linked insurance plan example’,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ar(--jp-code-font-family)"/>
              </a:rPr>
              <a:t> 'a </a:t>
            </a:r>
            <a:r>
              <a:rPr kumimoji="0" lang="en-US" altLang="en-US" sz="2400" b="0" i="0" u="none" strike="noStrike" cap="none" normalizeH="0" baseline="0" dirty="0" err="1">
                <a:ln>
                  <a:noFill/>
                </a:ln>
                <a:solidFill>
                  <a:schemeClr val="tx1"/>
                </a:solidFill>
                <a:effectLst/>
                <a:latin typeface="var(--jp-code-font-family)"/>
              </a:rPr>
              <a:t>ulip</a:t>
            </a:r>
            <a:r>
              <a:rPr kumimoji="0" lang="en-US" altLang="en-US" sz="2400" b="0" i="0" u="none" strike="noStrike" cap="none" normalizeH="0" baseline="0" dirty="0">
                <a:ln>
                  <a:noFill/>
                </a:ln>
                <a:solidFill>
                  <a:schemeClr val="tx1"/>
                </a:solidFill>
                <a:effectLst/>
                <a:latin typeface="var(--jp-code-font-family)"/>
              </a:rPr>
              <a:t> plan is a combination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ar(--jp-code-font-family)"/>
              </a:rPr>
              <a:t>'</a:t>
            </a:r>
            <a:r>
              <a:rPr kumimoji="0" lang="en-US" altLang="en-US" sz="2400" b="0" i="0" u="none" strike="noStrike" cap="none" normalizeH="0" baseline="0" dirty="0" err="1">
                <a:ln>
                  <a:noFill/>
                </a:ln>
                <a:solidFill>
                  <a:schemeClr val="tx1"/>
                </a:solidFill>
                <a:effectLst/>
                <a:latin typeface="var(--jp-code-font-family)"/>
              </a:rPr>
              <a:t>kotak</a:t>
            </a:r>
            <a:r>
              <a:rPr kumimoji="0" lang="en-US" altLang="en-US" sz="2400" b="0" i="0" u="none" strike="noStrike" cap="none" normalizeH="0" baseline="0" dirty="0">
                <a:ln>
                  <a:noFill/>
                </a:ln>
                <a:solidFill>
                  <a:schemeClr val="tx1"/>
                </a:solidFill>
                <a:effectLst/>
                <a:latin typeface="var(--jp-code-font-family)"/>
              </a:rPr>
              <a:t> </a:t>
            </a:r>
            <a:r>
              <a:rPr kumimoji="0" lang="en-US" altLang="en-US" sz="2400" b="0" i="0" u="none" strike="noStrike" cap="none" normalizeH="0" baseline="0" dirty="0" err="1">
                <a:ln>
                  <a:noFill/>
                </a:ln>
                <a:solidFill>
                  <a:schemeClr val="tx1"/>
                </a:solidFill>
                <a:effectLst/>
                <a:latin typeface="var(--jp-code-font-family)"/>
              </a:rPr>
              <a:t>mahindra</a:t>
            </a:r>
            <a:r>
              <a:rPr kumimoji="0" lang="en-US" altLang="en-US" sz="2400" b="0" i="0" u="none" strike="noStrike" cap="none" normalizeH="0" baseline="0" dirty="0">
                <a:ln>
                  <a:noFill/>
                </a:ln>
                <a:solidFill>
                  <a:schemeClr val="tx1"/>
                </a:solidFill>
                <a:effectLst/>
                <a:latin typeface="var(--jp-code-font-family)"/>
              </a:rPr>
              <a:t> term insurance plans’,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ar(--jp-code-font-family)"/>
              </a:rPr>
              <a:t> '10 lakh term insurance premium’,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ar(--jp-code-font-family)"/>
              </a:rPr>
              <a:t>'</a:t>
            </a:r>
            <a:r>
              <a:rPr kumimoji="0" lang="en-US" altLang="en-US" sz="2400" b="0" i="0" u="none" strike="noStrike" cap="none" normalizeH="0" baseline="0" dirty="0" err="1">
                <a:ln>
                  <a:noFill/>
                </a:ln>
                <a:solidFill>
                  <a:schemeClr val="tx1"/>
                </a:solidFill>
                <a:effectLst/>
                <a:latin typeface="var(--jp-code-font-family)"/>
              </a:rPr>
              <a:t>kotak</a:t>
            </a:r>
            <a:r>
              <a:rPr kumimoji="0" lang="en-US" altLang="en-US" sz="2400" b="0" i="0" u="none" strike="noStrike" cap="none" normalizeH="0" baseline="0" dirty="0">
                <a:ln>
                  <a:noFill/>
                </a:ln>
                <a:solidFill>
                  <a:schemeClr val="tx1"/>
                </a:solidFill>
                <a:effectLst/>
                <a:latin typeface="var(--jp-code-font-family)"/>
              </a:rPr>
              <a:t> life insurance claim settlement ratio’,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ar(--jp-code-font-family)"/>
              </a:rPr>
              <a:t> '</a:t>
            </a:r>
            <a:r>
              <a:rPr kumimoji="0" lang="en-US" altLang="en-US" sz="2400" b="0" i="0" u="none" strike="noStrike" cap="none" normalizeH="0" baseline="0" dirty="0" err="1">
                <a:ln>
                  <a:noFill/>
                </a:ln>
                <a:solidFill>
                  <a:schemeClr val="tx1"/>
                </a:solidFill>
                <a:effectLst/>
                <a:latin typeface="var(--jp-code-font-family)"/>
              </a:rPr>
              <a:t>kotak</a:t>
            </a:r>
            <a:r>
              <a:rPr kumimoji="0" lang="en-US" altLang="en-US" sz="2400" b="0" i="0" u="none" strike="noStrike" cap="none" normalizeH="0" baseline="0" dirty="0">
                <a:ln>
                  <a:noFill/>
                </a:ln>
                <a:solidFill>
                  <a:schemeClr val="tx1"/>
                </a:solidFill>
                <a:effectLst/>
                <a:latin typeface="var(--jp-code-font-family)"/>
              </a:rPr>
              <a:t> life claim settlement ratio’,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ar(--jp-code-font-family)"/>
              </a:rPr>
              <a:t>'</a:t>
            </a:r>
            <a:r>
              <a:rPr kumimoji="0" lang="en-US" altLang="en-US" sz="2400" b="0" i="0" u="none" strike="noStrike" cap="none" normalizeH="0" baseline="0" dirty="0" err="1">
                <a:ln>
                  <a:noFill/>
                </a:ln>
                <a:solidFill>
                  <a:schemeClr val="tx1"/>
                </a:solidFill>
                <a:effectLst/>
                <a:latin typeface="var(--jp-code-font-family)"/>
              </a:rPr>
              <a:t>kotak</a:t>
            </a:r>
            <a:r>
              <a:rPr kumimoji="0" lang="en-US" altLang="en-US" sz="2400" b="0" i="0" u="none" strike="noStrike" cap="none" normalizeH="0" baseline="0" dirty="0">
                <a:ln>
                  <a:noFill/>
                </a:ln>
                <a:solidFill>
                  <a:schemeClr val="tx1"/>
                </a:solidFill>
                <a:effectLst/>
                <a:latin typeface="var(--jp-code-font-family)"/>
              </a:rPr>
              <a:t> life insurance 10 year plan’,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ar(--jp-code-font-family)"/>
              </a:rPr>
              <a:t> '</a:t>
            </a:r>
            <a:r>
              <a:rPr kumimoji="0" lang="en-US" altLang="en-US" sz="2400" b="0" i="0" u="none" strike="noStrike" cap="none" normalizeH="0" baseline="0" dirty="0" err="1">
                <a:ln>
                  <a:noFill/>
                </a:ln>
                <a:solidFill>
                  <a:schemeClr val="tx1"/>
                </a:solidFill>
                <a:effectLst/>
                <a:latin typeface="var(--jp-code-font-family)"/>
              </a:rPr>
              <a:t>kotak</a:t>
            </a:r>
            <a:r>
              <a:rPr kumimoji="0" lang="en-US" altLang="en-US" sz="2400" b="0" i="0" u="none" strike="noStrike" cap="none" normalizeH="0" baseline="0" dirty="0">
                <a:ln>
                  <a:noFill/>
                </a:ln>
                <a:solidFill>
                  <a:schemeClr val="tx1"/>
                </a:solidFill>
                <a:effectLst/>
                <a:latin typeface="var(--jp-code-font-family)"/>
              </a:rPr>
              <a:t> life insurance plans list'</a:t>
            </a:r>
            <a:r>
              <a:rPr kumimoji="0" lang="en-US" altLang="en-US" sz="2000" b="0" i="0" u="none" strike="noStrike" cap="none" normalizeH="0" baseline="0" dirty="0">
                <a:ln>
                  <a:noFill/>
                </a:ln>
                <a:solidFill>
                  <a:schemeClr val="tx1"/>
                </a:solidFill>
                <a:effectLst/>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4AD6CF41-55FD-4D77-FB51-769AFDDC7ED8}"/>
              </a:ext>
            </a:extLst>
          </p:cNvPr>
          <p:cNvGrpSpPr/>
          <p:nvPr/>
        </p:nvGrpSpPr>
        <p:grpSpPr>
          <a:xfrm>
            <a:off x="197853" y="837400"/>
            <a:ext cx="9735419" cy="770386"/>
            <a:chOff x="533687" y="2080707"/>
            <a:chExt cx="3024229" cy="891732"/>
          </a:xfrm>
        </p:grpSpPr>
        <p:sp>
          <p:nvSpPr>
            <p:cNvPr id="7" name="Rectangle: Rounded Corners 6">
              <a:extLst>
                <a:ext uri="{FF2B5EF4-FFF2-40B4-BE49-F238E27FC236}">
                  <a16:creationId xmlns:a16="http://schemas.microsoft.com/office/drawing/2014/main" id="{D10BA0EB-A04D-F832-71CE-3DFCF4AAA0AC}"/>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8" name="Rectangle: Rounded Corners 4">
              <a:extLst>
                <a:ext uri="{FF2B5EF4-FFF2-40B4-BE49-F238E27FC236}">
                  <a16:creationId xmlns:a16="http://schemas.microsoft.com/office/drawing/2014/main" id="{CAB99708-E9A5-1811-0C54-233765CB1BCB}"/>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rgbClr val="2F27C9"/>
                  </a:solidFill>
                </a:rPr>
                <a:t>KLI can focus on their top ranking ‘Informational Intent &amp; Long-tail’ keywords to rank for AIO.  Some examples are:</a:t>
              </a:r>
            </a:p>
          </p:txBody>
        </p:sp>
      </p:grpSp>
    </p:spTree>
    <p:extLst>
      <p:ext uri="{BB962C8B-B14F-4D97-AF65-F5344CB8AC3E}">
        <p14:creationId xmlns:p14="http://schemas.microsoft.com/office/powerpoint/2010/main" val="100742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0AD0-BFE6-12F7-97F8-5090ED824727}"/>
              </a:ext>
            </a:extLst>
          </p:cNvPr>
          <p:cNvSpPr>
            <a:spLocks noGrp="1"/>
          </p:cNvSpPr>
          <p:nvPr>
            <p:ph type="title"/>
          </p:nvPr>
        </p:nvSpPr>
        <p:spPr/>
        <p:txBody>
          <a:bodyPr>
            <a:normAutofit fontScale="90000"/>
          </a:bodyPr>
          <a:lstStyle/>
          <a:p>
            <a:r>
              <a:rPr lang="en-IN" dirty="0"/>
              <a:t>Tips to improvise ‘ULIP plans’ category page for keyword ‘</a:t>
            </a:r>
            <a:r>
              <a:rPr lang="en-US" b="0" i="0" dirty="0">
                <a:effectLst/>
                <a:latin typeface="system-ui"/>
              </a:rPr>
              <a:t>unit linked insurance plan example (Search Volume 390)</a:t>
            </a:r>
            <a:r>
              <a:rPr lang="en-US" dirty="0"/>
              <a:t>’ to rank in AI Overview</a:t>
            </a:r>
            <a:endParaRPr lang="en-IN" dirty="0"/>
          </a:p>
        </p:txBody>
      </p:sp>
      <p:sp>
        <p:nvSpPr>
          <p:cNvPr id="3" name="Content Placeholder 2">
            <a:extLst>
              <a:ext uri="{FF2B5EF4-FFF2-40B4-BE49-F238E27FC236}">
                <a16:creationId xmlns:a16="http://schemas.microsoft.com/office/drawing/2014/main" id="{2B6595B2-72F7-435A-EBF7-AA22FEA0A2AD}"/>
              </a:ext>
            </a:extLst>
          </p:cNvPr>
          <p:cNvSpPr>
            <a:spLocks noGrp="1"/>
          </p:cNvSpPr>
          <p:nvPr>
            <p:ph idx="1"/>
          </p:nvPr>
        </p:nvSpPr>
        <p:spPr>
          <a:xfrm>
            <a:off x="309600" y="1414914"/>
            <a:ext cx="11625726" cy="4762049"/>
          </a:xfrm>
        </p:spPr>
        <p:txBody>
          <a:bodyPr>
            <a:noAutofit/>
          </a:bodyPr>
          <a:lstStyle/>
          <a:p>
            <a:r>
              <a:rPr lang="en-US" sz="1400" dirty="0"/>
              <a:t>Google’s AI Overview prioritizes </a:t>
            </a:r>
            <a:r>
              <a:rPr lang="en-US" sz="1400" b="1" dirty="0"/>
              <a:t>direct, structured, and well-explained responses</a:t>
            </a:r>
            <a:r>
              <a:rPr lang="en-US" sz="1400" dirty="0"/>
              <a:t>.</a:t>
            </a:r>
          </a:p>
          <a:p>
            <a:pPr lvl="1"/>
            <a:r>
              <a:rPr lang="en-US" sz="1400" b="1" dirty="0"/>
              <a:t>H2:</a:t>
            </a:r>
            <a:r>
              <a:rPr lang="en-US" sz="1400" dirty="0"/>
              <a:t> </a:t>
            </a:r>
            <a:r>
              <a:rPr lang="en-US" sz="1400" i="1" dirty="0"/>
              <a:t>Unit Linked Insurance Plan Example</a:t>
            </a:r>
            <a:br>
              <a:rPr lang="en-US" sz="1400" dirty="0"/>
            </a:br>
            <a:r>
              <a:rPr lang="en-US" sz="1400" b="1" dirty="0"/>
              <a:t>Answer in the first paragraph:</a:t>
            </a:r>
            <a:br>
              <a:rPr lang="en-US" sz="1400" dirty="0"/>
            </a:br>
            <a:r>
              <a:rPr lang="en-US" sz="1400" i="1" dirty="0"/>
              <a:t>A Unit Linked Insurance Plan (ULIP) combines life insurance with investment. For example, if you invest ₹1,00,000 in a ULIP, a portion goes toward life insurance coverage, and the rest is invested in equity or debt funds based on your preference.</a:t>
            </a:r>
          </a:p>
          <a:p>
            <a:pPr lvl="1"/>
            <a:r>
              <a:rPr lang="en-US" sz="1400" b="1" dirty="0"/>
              <a:t>Bullet Format Example (AI Prefers Lists):</a:t>
            </a:r>
            <a:endParaRPr lang="en-US" sz="1400" dirty="0"/>
          </a:p>
          <a:p>
            <a:pPr lvl="2"/>
            <a:r>
              <a:rPr lang="en-US" sz="1400" i="1" dirty="0"/>
              <a:t>Person A buys a ULIP with ₹1,00,000 premium per year.</a:t>
            </a:r>
            <a:endParaRPr lang="en-US" sz="1400" dirty="0"/>
          </a:p>
          <a:p>
            <a:pPr lvl="2"/>
            <a:r>
              <a:rPr lang="en-US" sz="1400" i="1" dirty="0"/>
              <a:t>₹10,000 goes toward life insurance coverage.</a:t>
            </a:r>
            <a:endParaRPr lang="en-US" sz="1400" dirty="0"/>
          </a:p>
          <a:p>
            <a:pPr lvl="2"/>
            <a:r>
              <a:rPr lang="en-US" sz="1400" i="1" dirty="0"/>
              <a:t>₹90,000 is invested in market-linked funds.</a:t>
            </a:r>
            <a:endParaRPr lang="en-US" sz="1400" dirty="0"/>
          </a:p>
          <a:p>
            <a:pPr lvl="2"/>
            <a:r>
              <a:rPr lang="en-US" sz="1400" i="1" dirty="0"/>
              <a:t>Over time, returns vary based on market performance.</a:t>
            </a:r>
          </a:p>
          <a:p>
            <a:r>
              <a:rPr lang="en-US" sz="1400" dirty="0"/>
              <a:t>AI Overviews often pull from featured snippets. Improve your chances of getting a featured snippet, which can lead to inclusion in AI Overview.</a:t>
            </a:r>
          </a:p>
          <a:p>
            <a:pPr lvl="1"/>
            <a:r>
              <a:rPr lang="en-US" sz="1400" dirty="0"/>
              <a:t>Use an H2 or H3 heading: "A ULIP Plan is a Combination of Insurance and Investment“</a:t>
            </a:r>
          </a:p>
          <a:p>
            <a:pPr lvl="1"/>
            <a:r>
              <a:rPr lang="en-US" sz="1400" dirty="0"/>
              <a:t>Follow it with a short definition or list format</a:t>
            </a:r>
          </a:p>
          <a:p>
            <a:pPr lvl="1"/>
            <a:r>
              <a:rPr lang="en-US" sz="1400" dirty="0"/>
              <a:t>Add structured data (FAQ, </a:t>
            </a:r>
            <a:r>
              <a:rPr lang="en-US" sz="1400" dirty="0" err="1"/>
              <a:t>HowTo</a:t>
            </a:r>
            <a:r>
              <a:rPr lang="en-US" sz="1400" dirty="0"/>
              <a:t>, or Definition schema)</a:t>
            </a:r>
          </a:p>
          <a:p>
            <a:pPr lvl="1"/>
            <a:r>
              <a:rPr lang="en-US" sz="1400" dirty="0"/>
              <a:t>Example Snippet Format:</a:t>
            </a:r>
            <a:br>
              <a:rPr lang="en-US" sz="1400" dirty="0"/>
            </a:br>
            <a:r>
              <a:rPr lang="en-US" sz="1400" b="1" dirty="0"/>
              <a:t>H2:</a:t>
            </a:r>
            <a:r>
              <a:rPr lang="en-US" sz="1400" dirty="0"/>
              <a:t> </a:t>
            </a:r>
            <a:r>
              <a:rPr lang="en-US" sz="1400" i="1" dirty="0"/>
              <a:t>Example of a Unit Linked Insurance Plan (ULIP)</a:t>
            </a:r>
            <a:br>
              <a:rPr lang="en-US" sz="1400" dirty="0"/>
            </a:br>
            <a:r>
              <a:rPr lang="en-US" sz="1400" b="1" dirty="0"/>
              <a:t>Answer:</a:t>
            </a:r>
            <a:br>
              <a:rPr lang="en-US" sz="1400" dirty="0"/>
            </a:br>
            <a:r>
              <a:rPr lang="en-US" sz="1400" i="1" dirty="0"/>
              <a:t>"A ULIP allows policyholders to invest while securing life insurance. Here's an example:"</a:t>
            </a:r>
            <a:br>
              <a:rPr lang="en-US" sz="1400" dirty="0"/>
            </a:br>
            <a:r>
              <a:rPr lang="en-US" sz="1400" i="1" dirty="0"/>
              <a:t>Rahul buys a ULIP policy for ₹50,000 per year.</a:t>
            </a:r>
            <a:br>
              <a:rPr lang="en-US" sz="1400" dirty="0"/>
            </a:br>
            <a:r>
              <a:rPr lang="en-US" sz="1400" i="1" dirty="0"/>
              <a:t>₹5,000 is allocated to life insurance coverage.</a:t>
            </a:r>
            <a:br>
              <a:rPr lang="en-US" sz="1400" dirty="0"/>
            </a:br>
            <a:r>
              <a:rPr lang="en-US" sz="1400" i="1" dirty="0"/>
              <a:t>₹45,000 is invested in an equity-based ULIP fund.</a:t>
            </a:r>
          </a:p>
          <a:p>
            <a:endParaRPr lang="en-US" sz="1400" dirty="0"/>
          </a:p>
          <a:p>
            <a:endParaRPr lang="en-US" sz="1400" dirty="0"/>
          </a:p>
          <a:p>
            <a:pPr lvl="1"/>
            <a:endParaRPr lang="en-IN" sz="1400" dirty="0"/>
          </a:p>
        </p:txBody>
      </p:sp>
    </p:spTree>
    <p:extLst>
      <p:ext uri="{BB962C8B-B14F-4D97-AF65-F5344CB8AC3E}">
        <p14:creationId xmlns:p14="http://schemas.microsoft.com/office/powerpoint/2010/main" val="277180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62E9-4ABD-AFDE-58C1-FC01CC2F3068}"/>
              </a:ext>
            </a:extLst>
          </p:cNvPr>
          <p:cNvSpPr>
            <a:spLocks noGrp="1"/>
          </p:cNvSpPr>
          <p:nvPr>
            <p:ph type="title"/>
          </p:nvPr>
        </p:nvSpPr>
        <p:spPr/>
        <p:txBody>
          <a:bodyPr/>
          <a:lstStyle/>
          <a:p>
            <a:r>
              <a:rPr lang="en-IN" dirty="0" err="1"/>
              <a:t>Contd</a:t>
            </a:r>
            <a:r>
              <a:rPr lang="en-IN" dirty="0">
                <a:sym typeface="Wingdings" panose="05000000000000000000" pitchFamily="2" charset="2"/>
              </a:rPr>
              <a:t></a:t>
            </a:r>
            <a:endParaRPr lang="en-IN" dirty="0"/>
          </a:p>
        </p:txBody>
      </p:sp>
      <p:sp>
        <p:nvSpPr>
          <p:cNvPr id="3" name="Content Placeholder 2">
            <a:extLst>
              <a:ext uri="{FF2B5EF4-FFF2-40B4-BE49-F238E27FC236}">
                <a16:creationId xmlns:a16="http://schemas.microsoft.com/office/drawing/2014/main" id="{A2459E48-F41F-8B67-A215-77FEA6EAEAB9}"/>
              </a:ext>
            </a:extLst>
          </p:cNvPr>
          <p:cNvSpPr>
            <a:spLocks noGrp="1"/>
          </p:cNvSpPr>
          <p:nvPr>
            <p:ph idx="1"/>
          </p:nvPr>
        </p:nvSpPr>
        <p:spPr/>
        <p:txBody>
          <a:bodyPr/>
          <a:lstStyle/>
          <a:p>
            <a:r>
              <a:rPr lang="en-US" sz="1400" dirty="0"/>
              <a:t>AI Overviews favor content with </a:t>
            </a:r>
            <a:r>
              <a:rPr lang="en-US" sz="1400" b="1" dirty="0"/>
              <a:t>real-world credibility</a:t>
            </a:r>
            <a:r>
              <a:rPr lang="en-US" sz="1400" dirty="0"/>
              <a:t>. Enhance your content with:</a:t>
            </a:r>
            <a:br>
              <a:rPr lang="en-US" sz="1400" dirty="0"/>
            </a:br>
            <a:r>
              <a:rPr lang="en-US" sz="1400" b="1" dirty="0"/>
              <a:t>A short case study:</a:t>
            </a:r>
            <a:br>
              <a:rPr lang="en-US" sz="1400" dirty="0"/>
            </a:br>
            <a:r>
              <a:rPr lang="en-US" sz="1400" i="1" dirty="0"/>
              <a:t>"For example, if an investor chooses Kotak e-Invest ULIP, they can allocate funds in multiple equity and debt schemes. Over time, this creates a diversified investment while ensuring insurance protection."</a:t>
            </a:r>
            <a:endParaRPr lang="en-US" sz="1400" dirty="0"/>
          </a:p>
          <a:p>
            <a:pPr marL="0" indent="0">
              <a:buNone/>
            </a:pPr>
            <a:r>
              <a:rPr lang="en-US" sz="1400" b="1" dirty="0"/>
              <a:t>      Data-driven insights:</a:t>
            </a:r>
            <a:br>
              <a:rPr lang="en-US" sz="1400" dirty="0"/>
            </a:br>
            <a:r>
              <a:rPr lang="en-US" sz="1400" dirty="0"/>
              <a:t>     </a:t>
            </a:r>
            <a:r>
              <a:rPr lang="en-US" sz="1400" i="1" dirty="0"/>
              <a:t>"According to IRDAI, ULIPs provide tax benefits under Section 80C, making them a preferred investment for long-term financial planning.“</a:t>
            </a:r>
          </a:p>
          <a:p>
            <a:r>
              <a:rPr lang="en-US" sz="1400" dirty="0"/>
              <a:t>Google AI prioritizes </a:t>
            </a:r>
            <a:r>
              <a:rPr lang="en-US" sz="1400" b="1" dirty="0"/>
              <a:t>natural, conversational queries.</a:t>
            </a:r>
            <a:r>
              <a:rPr lang="en-US" sz="1400" dirty="0"/>
              <a:t> Optimize with:</a:t>
            </a:r>
          </a:p>
          <a:p>
            <a:pPr marL="0" indent="0">
              <a:buNone/>
            </a:pPr>
            <a:r>
              <a:rPr lang="en-US" sz="1400" b="1" dirty="0"/>
              <a:t>         Question-based content</a:t>
            </a:r>
            <a:r>
              <a:rPr lang="en-US" sz="1400" dirty="0"/>
              <a:t>:</a:t>
            </a:r>
          </a:p>
          <a:p>
            <a:pPr marL="742950" lvl="1" indent="-285750">
              <a:buFont typeface="Arial" panose="020B0604020202020204" pitchFamily="34" charset="0"/>
              <a:buChar char="•"/>
            </a:pPr>
            <a:r>
              <a:rPr lang="en-US" sz="1400" i="1" dirty="0"/>
              <a:t>"What is an example of a ULIP plan?"</a:t>
            </a:r>
            <a:endParaRPr lang="en-US" sz="1400" dirty="0"/>
          </a:p>
          <a:p>
            <a:pPr marL="742950" lvl="1" indent="-285750">
              <a:buFont typeface="Arial" panose="020B0604020202020204" pitchFamily="34" charset="0"/>
              <a:buChar char="•"/>
            </a:pPr>
            <a:r>
              <a:rPr lang="en-US" sz="1400" i="1" dirty="0"/>
              <a:t>"Can you give a real-world ULIP example?"</a:t>
            </a:r>
            <a:endParaRPr lang="en-US" sz="1400" dirty="0"/>
          </a:p>
          <a:p>
            <a:pPr marL="0" indent="0">
              <a:buNone/>
            </a:pPr>
            <a:r>
              <a:rPr lang="en-US" sz="1400" b="1" dirty="0"/>
              <a:t>         Conversational style:</a:t>
            </a:r>
            <a:endParaRPr lang="en-US" sz="1400" dirty="0"/>
          </a:p>
          <a:p>
            <a:pPr marL="742950" lvl="1" indent="-285750">
              <a:buFont typeface="Arial" panose="020B0604020202020204" pitchFamily="34" charset="0"/>
              <a:buChar char="•"/>
            </a:pPr>
            <a:r>
              <a:rPr lang="en-US" sz="1400" i="1" dirty="0"/>
              <a:t>"Let’s say you invest ₹1 lakh in a ULIP. Here’s how it works…“</a:t>
            </a:r>
          </a:p>
          <a:p>
            <a:pPr>
              <a:buFont typeface="Arial" panose="020B0604020202020204" pitchFamily="34" charset="0"/>
              <a:buChar char="•"/>
            </a:pPr>
            <a:r>
              <a:rPr lang="en-US" sz="1400" dirty="0"/>
              <a:t>Internally link with </a:t>
            </a:r>
            <a:r>
              <a:rPr lang="en-US" sz="1400" b="1" dirty="0"/>
              <a:t>contextual anchor text</a:t>
            </a:r>
            <a:r>
              <a:rPr lang="en-US" sz="1400" dirty="0"/>
              <a:t>:</a:t>
            </a:r>
          </a:p>
          <a:p>
            <a:pPr marL="0" indent="0">
              <a:buNone/>
            </a:pPr>
            <a:r>
              <a:rPr lang="en-US" sz="1400" dirty="0"/>
              <a:t>           </a:t>
            </a:r>
            <a:r>
              <a:rPr lang="en-US" sz="1400" i="1" dirty="0"/>
              <a:t>Explore more ULIP benefits here.</a:t>
            </a:r>
            <a:endParaRPr lang="en-US" sz="1400" dirty="0"/>
          </a:p>
          <a:p>
            <a:pPr marL="0" indent="0">
              <a:buNone/>
            </a:pPr>
            <a:r>
              <a:rPr lang="en-US" sz="1400" dirty="0"/>
              <a:t>           </a:t>
            </a:r>
            <a:r>
              <a:rPr lang="en-US" sz="1400" i="1" dirty="0"/>
              <a:t>Check how different ULIP examples work.</a:t>
            </a:r>
            <a:endParaRPr lang="en-US" sz="1400" dirty="0"/>
          </a:p>
          <a:p>
            <a:pPr marL="285750" indent="-285750"/>
            <a:endParaRPr lang="en-US" sz="1400" dirty="0"/>
          </a:p>
          <a:p>
            <a:endParaRPr lang="en-IN" dirty="0"/>
          </a:p>
        </p:txBody>
      </p:sp>
    </p:spTree>
    <p:extLst>
      <p:ext uri="{BB962C8B-B14F-4D97-AF65-F5344CB8AC3E}">
        <p14:creationId xmlns:p14="http://schemas.microsoft.com/office/powerpoint/2010/main" val="259725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20EC-DAFC-31FD-D174-F3624DEB50EA}"/>
              </a:ext>
            </a:extLst>
          </p:cNvPr>
          <p:cNvSpPr>
            <a:spLocks noGrp="1"/>
          </p:cNvSpPr>
          <p:nvPr>
            <p:ph type="title"/>
          </p:nvPr>
        </p:nvSpPr>
        <p:spPr>
          <a:xfrm>
            <a:off x="309600" y="133759"/>
            <a:ext cx="10515600" cy="1325563"/>
          </a:xfrm>
        </p:spPr>
        <p:txBody>
          <a:bodyPr>
            <a:normAutofit fontScale="90000"/>
          </a:bodyPr>
          <a:lstStyle/>
          <a:p>
            <a:r>
              <a:rPr lang="en-IN" dirty="0"/>
              <a:t>Tips to improvise ‘ULIP plans’ category page for keyword ‘</a:t>
            </a:r>
            <a:r>
              <a:rPr lang="en-US" b="0" dirty="0"/>
              <a:t>a </a:t>
            </a:r>
            <a:r>
              <a:rPr lang="en-US" b="0" dirty="0" err="1"/>
              <a:t>ulip</a:t>
            </a:r>
            <a:r>
              <a:rPr lang="en-US" b="0" dirty="0"/>
              <a:t> plan is a combination of</a:t>
            </a:r>
            <a:r>
              <a:rPr lang="en-US" b="0" i="0" dirty="0">
                <a:effectLst/>
                <a:latin typeface="system-ui"/>
              </a:rPr>
              <a:t>(Search Volume 170)</a:t>
            </a:r>
            <a:r>
              <a:rPr lang="en-US" dirty="0"/>
              <a:t>’ to rank in AI Overview</a:t>
            </a:r>
            <a:endParaRPr lang="en-IN" dirty="0"/>
          </a:p>
        </p:txBody>
      </p:sp>
      <p:sp>
        <p:nvSpPr>
          <p:cNvPr id="3" name="Content Placeholder 2">
            <a:extLst>
              <a:ext uri="{FF2B5EF4-FFF2-40B4-BE49-F238E27FC236}">
                <a16:creationId xmlns:a16="http://schemas.microsoft.com/office/drawing/2014/main" id="{7BB5A5BC-684E-8EFE-9024-2BC13A0E02F8}"/>
              </a:ext>
            </a:extLst>
          </p:cNvPr>
          <p:cNvSpPr>
            <a:spLocks noGrp="1"/>
          </p:cNvSpPr>
          <p:nvPr>
            <p:ph idx="1"/>
          </p:nvPr>
        </p:nvSpPr>
        <p:spPr>
          <a:xfrm>
            <a:off x="309600" y="1710121"/>
            <a:ext cx="11617693" cy="4351338"/>
          </a:xfrm>
        </p:spPr>
        <p:txBody>
          <a:bodyPr>
            <a:noAutofit/>
          </a:bodyPr>
          <a:lstStyle/>
          <a:p>
            <a:r>
              <a:rPr lang="en-US" sz="1400" dirty="0"/>
              <a:t>AI Overviews prioritize concise, well-structured, and authoritative content.</a:t>
            </a:r>
          </a:p>
          <a:p>
            <a:pPr lvl="1"/>
            <a:r>
              <a:rPr lang="en-US" sz="1400" dirty="0"/>
              <a:t>Include a direct answer in a clear, scannable format at the top of your content:</a:t>
            </a:r>
            <a:br>
              <a:rPr lang="en-US" sz="1400" dirty="0"/>
            </a:br>
            <a:r>
              <a:rPr lang="en-US" sz="1400" i="1" dirty="0"/>
              <a:t>A ULIP plan is a combination of insurance and investment that allows policyholders to grow their wealth while ensuring financial protection.</a:t>
            </a:r>
          </a:p>
          <a:p>
            <a:pPr lvl="1"/>
            <a:r>
              <a:rPr lang="en-US" sz="1400" dirty="0"/>
              <a:t>Ensure the first 2-3 sentences are concise, authoritative, and match user intent, which in this case is informational.</a:t>
            </a:r>
          </a:p>
          <a:p>
            <a:r>
              <a:rPr lang="en-US" sz="1400" dirty="0"/>
              <a:t>AI Overviews often pull from featured snippets. Improve your chances of getting a featured snippet, which can lead to inclusion in AI Overview.</a:t>
            </a:r>
          </a:p>
          <a:p>
            <a:pPr lvl="1"/>
            <a:r>
              <a:rPr lang="en-US" sz="1400" dirty="0"/>
              <a:t>Use an H2 or H3 heading: "A ULIP Plan is a Combination of Insurance and Investment“</a:t>
            </a:r>
          </a:p>
          <a:p>
            <a:pPr lvl="1"/>
            <a:r>
              <a:rPr lang="en-US" sz="1400" dirty="0"/>
              <a:t>Follow it with a short definition or list format</a:t>
            </a:r>
          </a:p>
          <a:p>
            <a:pPr lvl="1"/>
            <a:r>
              <a:rPr lang="en-US" sz="1400" dirty="0"/>
              <a:t>Add structured data (FAQ, </a:t>
            </a:r>
            <a:r>
              <a:rPr lang="en-US" sz="1400" dirty="0" err="1"/>
              <a:t>HowTo</a:t>
            </a:r>
            <a:r>
              <a:rPr lang="en-US" sz="1400" dirty="0"/>
              <a:t>, or Definition schema)</a:t>
            </a:r>
          </a:p>
          <a:p>
            <a:pPr lvl="1"/>
            <a:r>
              <a:rPr lang="en-US" sz="1400" dirty="0"/>
              <a:t>Example:</a:t>
            </a:r>
            <a:br>
              <a:rPr lang="en-US" sz="1400" dirty="0"/>
            </a:br>
            <a:r>
              <a:rPr lang="en-US" sz="1400" dirty="0"/>
              <a:t>H2: </a:t>
            </a:r>
            <a:r>
              <a:rPr lang="en-US" sz="1400" i="1" dirty="0"/>
              <a:t>A ULIP Plan is a Combination of Insurance and Investment</a:t>
            </a:r>
            <a:br>
              <a:rPr lang="en-US" sz="1400" dirty="0"/>
            </a:br>
            <a:r>
              <a:rPr lang="en-US" sz="1400" dirty="0"/>
              <a:t>Answer: </a:t>
            </a:r>
            <a:r>
              <a:rPr lang="en-US" sz="1400" i="1" dirty="0"/>
              <a:t>A ULIP (Unit Linked Insurance Plan) combines the benefits of insurance and investment. It offers life coverage while allowing policyholders to invest in equity, debt, or hybrid funds based on their risk appetite.</a:t>
            </a:r>
            <a:endParaRPr lang="en-US" sz="1400" dirty="0"/>
          </a:p>
          <a:p>
            <a:r>
              <a:rPr lang="en-US" sz="1400" dirty="0"/>
              <a:t>Include real-world data &amp; statistics: AI Overviews prefer data-backed content.</a:t>
            </a:r>
          </a:p>
          <a:p>
            <a:pPr lvl="1"/>
            <a:r>
              <a:rPr lang="en-US" sz="1400" dirty="0"/>
              <a:t>Example: </a:t>
            </a:r>
            <a:r>
              <a:rPr lang="en-US" sz="1400" i="1" dirty="0"/>
              <a:t>According to IRDAI, ULIPs provide tax benefits under Section 80C and 10(10D), making them a popular choice for wealth creation and financial security.</a:t>
            </a:r>
          </a:p>
          <a:p>
            <a:r>
              <a:rPr lang="en-US" sz="1400" dirty="0"/>
              <a:t>AI Overviews often answer questions. Include FAQs with direct answers.</a:t>
            </a:r>
          </a:p>
          <a:p>
            <a:pPr lvl="1"/>
            <a:r>
              <a:rPr lang="en-US" sz="1400" dirty="0"/>
              <a:t>Example: </a:t>
            </a:r>
            <a:r>
              <a:rPr lang="en-US" sz="1400" i="1" dirty="0"/>
              <a:t>What is a ULIP plan a combination of?</a:t>
            </a:r>
            <a:br>
              <a:rPr lang="en-US" sz="1400" dirty="0"/>
            </a:br>
            <a:r>
              <a:rPr lang="en-US" sz="1400" i="1" dirty="0"/>
              <a:t>A ULIP plan is a combination of life insurance and market-linked investments, helping policyholders secure their future while growing their wealth.</a:t>
            </a:r>
          </a:p>
          <a:p>
            <a:endParaRPr lang="en-US" sz="1400" dirty="0"/>
          </a:p>
          <a:p>
            <a:endParaRPr lang="en-IN" sz="1400" i="1" dirty="0"/>
          </a:p>
          <a:p>
            <a:pPr marL="457200" lvl="1" indent="0">
              <a:buNone/>
            </a:pPr>
            <a:endParaRPr lang="en-US" sz="1400" i="1" dirty="0"/>
          </a:p>
        </p:txBody>
      </p:sp>
    </p:spTree>
    <p:extLst>
      <p:ext uri="{BB962C8B-B14F-4D97-AF65-F5344CB8AC3E}">
        <p14:creationId xmlns:p14="http://schemas.microsoft.com/office/powerpoint/2010/main" val="408022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C3BD-5D8C-F79D-E6F5-C988F26D9C06}"/>
              </a:ext>
            </a:extLst>
          </p:cNvPr>
          <p:cNvSpPr>
            <a:spLocks noGrp="1"/>
          </p:cNvSpPr>
          <p:nvPr>
            <p:ph type="title"/>
          </p:nvPr>
        </p:nvSpPr>
        <p:spPr>
          <a:xfrm>
            <a:off x="192505" y="0"/>
            <a:ext cx="11848699" cy="529389"/>
          </a:xfrm>
        </p:spPr>
        <p:txBody>
          <a:bodyPr>
            <a:noAutofit/>
          </a:bodyPr>
          <a:lstStyle/>
          <a:p>
            <a:r>
              <a:rPr lang="en-IN" sz="1800" dirty="0"/>
              <a:t>Tips to rank for AIO or Featured Snippets</a:t>
            </a:r>
            <a:br>
              <a:rPr lang="en-IN" sz="1800" dirty="0"/>
            </a:br>
            <a:r>
              <a:rPr lang="en-IN" sz="1800" dirty="0">
                <a:hlinkClick r:id="rId2"/>
              </a:rPr>
              <a:t>‘</a:t>
            </a:r>
            <a:r>
              <a:rPr kumimoji="0" lang="en-US" altLang="en-US" sz="1800" b="0" i="0" u="none" strike="noStrike" cap="none" normalizeH="0" baseline="0" dirty="0">
                <a:ln>
                  <a:noFill/>
                </a:ln>
                <a:solidFill>
                  <a:schemeClr val="tx1"/>
                </a:solidFill>
                <a:effectLst/>
                <a:latin typeface="var(--jp-code-font-family)"/>
                <a:hlinkClick r:id="rId2"/>
              </a:rPr>
              <a:t>https://www.kotaklife.com/term-insurance</a:t>
            </a:r>
            <a:r>
              <a:rPr lang="en-US" altLang="en-US" sz="1800" b="0" dirty="0">
                <a:solidFill>
                  <a:schemeClr val="tx1"/>
                </a:solidFill>
                <a:latin typeface="var(--jp-code-font-family)"/>
              </a:rPr>
              <a:t>’</a:t>
            </a:r>
            <a:r>
              <a:rPr kumimoji="0" lang="en-US" altLang="en-US" sz="1800" b="0" i="0" u="none" strike="noStrike" cap="none" normalizeH="0" baseline="0" dirty="0">
                <a:ln>
                  <a:noFill/>
                </a:ln>
                <a:solidFill>
                  <a:schemeClr val="tx1"/>
                </a:solidFill>
                <a:effectLst/>
                <a:latin typeface="var(--jp-code-font-family)"/>
              </a:rPr>
              <a:t> vs  </a:t>
            </a:r>
            <a:r>
              <a:rPr kumimoji="0" lang="en-US" altLang="en-US" sz="1800" b="0" i="0" u="none" strike="noStrike" cap="none" normalizeH="0" baseline="0" dirty="0">
                <a:ln>
                  <a:noFill/>
                </a:ln>
                <a:solidFill>
                  <a:schemeClr val="tx1"/>
                </a:solidFill>
                <a:effectLst/>
                <a:latin typeface="var(--jp-code-font-family)"/>
                <a:hlinkClick r:id="rId3"/>
              </a:rPr>
              <a:t>‘https://www.iciciprulife.com/term-insurance.html</a:t>
            </a:r>
            <a:r>
              <a:rPr lang="en-US" altLang="en-US" sz="1800" b="0" dirty="0">
                <a:solidFill>
                  <a:schemeClr val="tx1"/>
                </a:solidFill>
                <a:latin typeface="var(--jp-code-font-family)"/>
              </a:rPr>
              <a:t>’</a:t>
            </a:r>
            <a:endParaRPr lang="en-IN" sz="1800" dirty="0"/>
          </a:p>
        </p:txBody>
      </p:sp>
      <p:graphicFrame>
        <p:nvGraphicFramePr>
          <p:cNvPr id="4" name="Table 3">
            <a:extLst>
              <a:ext uri="{FF2B5EF4-FFF2-40B4-BE49-F238E27FC236}">
                <a16:creationId xmlns:a16="http://schemas.microsoft.com/office/drawing/2014/main" id="{65877300-286D-09DA-5F93-88F417EA0713}"/>
              </a:ext>
            </a:extLst>
          </p:cNvPr>
          <p:cNvGraphicFramePr>
            <a:graphicFrameLocks noGrp="1"/>
          </p:cNvGraphicFramePr>
          <p:nvPr>
            <p:extLst>
              <p:ext uri="{D42A27DB-BD31-4B8C-83A1-F6EECF244321}">
                <p14:modId xmlns:p14="http://schemas.microsoft.com/office/powerpoint/2010/main" val="3172204605"/>
              </p:ext>
            </p:extLst>
          </p:nvPr>
        </p:nvGraphicFramePr>
        <p:xfrm>
          <a:off x="211755" y="667615"/>
          <a:ext cx="11848699" cy="5532967"/>
        </p:xfrm>
        <a:graphic>
          <a:graphicData uri="http://schemas.openxmlformats.org/drawingml/2006/table">
            <a:tbl>
              <a:tblPr firstRow="1" bandRow="1">
                <a:tableStyleId>{5C22544A-7EE6-4342-B048-85BDC9FD1C3A}</a:tableStyleId>
              </a:tblPr>
              <a:tblGrid>
                <a:gridCol w="2962176">
                  <a:extLst>
                    <a:ext uri="{9D8B030D-6E8A-4147-A177-3AD203B41FA5}">
                      <a16:colId xmlns:a16="http://schemas.microsoft.com/office/drawing/2014/main" val="462784007"/>
                    </a:ext>
                  </a:extLst>
                </a:gridCol>
                <a:gridCol w="1693396">
                  <a:extLst>
                    <a:ext uri="{9D8B030D-6E8A-4147-A177-3AD203B41FA5}">
                      <a16:colId xmlns:a16="http://schemas.microsoft.com/office/drawing/2014/main" val="2694920254"/>
                    </a:ext>
                  </a:extLst>
                </a:gridCol>
                <a:gridCol w="1691910">
                  <a:extLst>
                    <a:ext uri="{9D8B030D-6E8A-4147-A177-3AD203B41FA5}">
                      <a16:colId xmlns:a16="http://schemas.microsoft.com/office/drawing/2014/main" val="4075787606"/>
                    </a:ext>
                  </a:extLst>
                </a:gridCol>
                <a:gridCol w="5501217">
                  <a:extLst>
                    <a:ext uri="{9D8B030D-6E8A-4147-A177-3AD203B41FA5}">
                      <a16:colId xmlns:a16="http://schemas.microsoft.com/office/drawing/2014/main" val="3727540080"/>
                    </a:ext>
                  </a:extLst>
                </a:gridCol>
              </a:tblGrid>
              <a:tr h="656167">
                <a:tc>
                  <a:txBody>
                    <a:bodyPr/>
                    <a:lstStyle/>
                    <a:p>
                      <a:pPr algn="ctr"/>
                      <a:r>
                        <a:rPr lang="en-IN" dirty="0">
                          <a:solidFill>
                            <a:schemeClr val="bg1"/>
                          </a:solidFill>
                        </a:rPr>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a:t>ICICI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a:t>Kotak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a:t>Suggested actions for KLI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3926106010"/>
                  </a:ext>
                </a:extLst>
              </a:tr>
              <a:tr h="656167">
                <a:tc>
                  <a:txBody>
                    <a:bodyPr/>
                    <a:lstStyle/>
                    <a:p>
                      <a:r>
                        <a:rPr lang="en-IN" dirty="0">
                          <a:solidFill>
                            <a:schemeClr val="bg1"/>
                          </a:solidFill>
                        </a:rPr>
                        <a:t>Content Depth and Relevance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1. Add </a:t>
                      </a:r>
                      <a:r>
                        <a:rPr lang="en-US" sz="1000" b="1" dirty="0"/>
                        <a:t>detailed breakdowns</a:t>
                      </a:r>
                      <a:r>
                        <a:rPr lang="en-US" sz="1000" dirty="0"/>
                        <a:t> of term insurance plans, covering scenarios, claim processes, and customer benefits.</a:t>
                      </a:r>
                      <a:br>
                        <a:rPr lang="en-US" sz="1000" dirty="0"/>
                      </a:br>
                      <a:r>
                        <a:rPr lang="en-US" sz="1000" dirty="0"/>
                        <a:t>2. Include a </a:t>
                      </a:r>
                      <a:r>
                        <a:rPr lang="en-US" sz="1000" b="1" dirty="0"/>
                        <a:t>comparison table</a:t>
                      </a:r>
                      <a:r>
                        <a:rPr lang="en-US" sz="1000" dirty="0"/>
                        <a:t> to show the differences between various plans.</a:t>
                      </a:r>
                      <a:br>
                        <a:rPr lang="en-US" sz="1000" dirty="0"/>
                      </a:br>
                      <a:r>
                        <a:rPr lang="en-US" sz="1000" dirty="0"/>
                        <a:t>3. Expand </a:t>
                      </a:r>
                      <a:r>
                        <a:rPr lang="en-US" sz="1000" b="1" dirty="0"/>
                        <a:t>FAQs</a:t>
                      </a:r>
                      <a:r>
                        <a:rPr lang="en-US" sz="1000" dirty="0"/>
                        <a:t> to address specific customer concerns, like "Which plan is best for young professionals?" or "How to claim under Kotak term insurance?"</a:t>
                      </a:r>
                      <a:br>
                        <a:rPr lang="en-US" sz="1000" dirty="0"/>
                      </a:br>
                      <a:r>
                        <a:rPr lang="en-US" sz="1000" dirty="0"/>
                        <a:t>4. Use </a:t>
                      </a:r>
                      <a:r>
                        <a:rPr lang="en-US" sz="1000" b="1" dirty="0"/>
                        <a:t>case studies or real-life scenarios</a:t>
                      </a:r>
                      <a:r>
                        <a:rPr lang="en-US" sz="1000" dirty="0"/>
                        <a:t> to make the content more relatable.</a:t>
                      </a:r>
                      <a:endParaRPr lang="en-IN"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6279666"/>
                  </a:ext>
                </a:extLst>
              </a:tr>
              <a:tr h="656167">
                <a:tc>
                  <a:txBody>
                    <a:bodyPr/>
                    <a:lstStyle/>
                    <a:p>
                      <a:r>
                        <a:rPr lang="en-IN" dirty="0">
                          <a:solidFill>
                            <a:schemeClr val="bg1"/>
                          </a:solidFill>
                        </a:rPr>
                        <a:t>User Engagement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1. Improve </a:t>
                      </a:r>
                      <a:r>
                        <a:rPr lang="en-US" sz="1000" b="1" dirty="0"/>
                        <a:t>visibility of calculators</a:t>
                      </a:r>
                      <a:r>
                        <a:rPr lang="en-US" sz="1000" dirty="0"/>
                        <a:t> by placing them above the fold and making them more interactive.</a:t>
                      </a:r>
                      <a:br>
                        <a:rPr lang="en-US" sz="1000" dirty="0"/>
                      </a:br>
                      <a:r>
                        <a:rPr lang="en-US" sz="1000" dirty="0"/>
                        <a:t>2. Implement </a:t>
                      </a:r>
                      <a:r>
                        <a:rPr lang="en-US" sz="1000" b="1" dirty="0"/>
                        <a:t>personalized recommendation tools</a:t>
                      </a:r>
                      <a:r>
                        <a:rPr lang="en-US" sz="1000" dirty="0"/>
                        <a:t> where users can enter their details and receive tailored plan suggestions.</a:t>
                      </a:r>
                      <a:br>
                        <a:rPr lang="en-US" sz="1000" dirty="0"/>
                      </a:br>
                      <a:r>
                        <a:rPr lang="en-US" sz="1000" dirty="0"/>
                        <a:t>3. Create </a:t>
                      </a:r>
                      <a:r>
                        <a:rPr lang="en-US" sz="1000" b="1" dirty="0"/>
                        <a:t>engaging videos</a:t>
                      </a:r>
                      <a:r>
                        <a:rPr lang="en-US" sz="1000" dirty="0"/>
                        <a:t> explaining term insurance benefits, claim processes, and case studies.</a:t>
                      </a:r>
                      <a:endParaRPr lang="en-IN"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015214"/>
                  </a:ext>
                </a:extLst>
              </a:tr>
              <a:tr h="656167">
                <a:tc>
                  <a:txBody>
                    <a:bodyPr/>
                    <a:lstStyle/>
                    <a:p>
                      <a:r>
                        <a:rPr lang="en-US" dirty="0">
                          <a:solidFill>
                            <a:schemeClr val="bg1"/>
                          </a:solidFill>
                        </a:rPr>
                        <a:t>Search Engine Optimization (SEO) Factors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000" kern="1200" dirty="0">
                          <a:solidFill>
                            <a:schemeClr val="dk1"/>
                          </a:solidFill>
                          <a:latin typeface="+mn-lt"/>
                          <a:ea typeface="+mn-ea"/>
                          <a:cs typeface="+mn-cs"/>
                        </a:rPr>
                        <a:t>1. Optimize title tags and meta descriptions to include </a:t>
                      </a:r>
                      <a:r>
                        <a:rPr lang="en-US" sz="1000" b="1" kern="1200" dirty="0">
                          <a:solidFill>
                            <a:schemeClr val="dk1"/>
                          </a:solidFill>
                          <a:latin typeface="+mn-lt"/>
                          <a:ea typeface="+mn-ea"/>
                          <a:cs typeface="+mn-cs"/>
                        </a:rPr>
                        <a:t>high-volume keywords</a:t>
                      </a:r>
                      <a:r>
                        <a:rPr lang="en-US" sz="1000" kern="1200" dirty="0">
                          <a:solidFill>
                            <a:schemeClr val="dk1"/>
                          </a:solidFill>
                          <a:latin typeface="+mn-lt"/>
                          <a:ea typeface="+mn-ea"/>
                          <a:cs typeface="+mn-cs"/>
                        </a:rPr>
                        <a:t> like "best term insurance in India" or "affordable term insurance plans."</a:t>
                      </a:r>
                      <a:br>
                        <a:rPr lang="en-US" sz="1000" kern="1200" dirty="0">
                          <a:solidFill>
                            <a:schemeClr val="dk1"/>
                          </a:solidFill>
                          <a:latin typeface="+mn-lt"/>
                          <a:ea typeface="+mn-ea"/>
                          <a:cs typeface="+mn-cs"/>
                        </a:rPr>
                      </a:br>
                      <a:r>
                        <a:rPr lang="en-US" sz="1000" kern="1200" dirty="0">
                          <a:solidFill>
                            <a:schemeClr val="dk1"/>
                          </a:solidFill>
                          <a:latin typeface="+mn-lt"/>
                          <a:ea typeface="+mn-ea"/>
                          <a:cs typeface="+mn-cs"/>
                        </a:rPr>
                        <a:t>2. Use </a:t>
                      </a:r>
                      <a:r>
                        <a:rPr lang="en-US" sz="1000" b="1" kern="1200" dirty="0">
                          <a:solidFill>
                            <a:schemeClr val="dk1"/>
                          </a:solidFill>
                          <a:latin typeface="+mn-lt"/>
                          <a:ea typeface="+mn-ea"/>
                          <a:cs typeface="+mn-cs"/>
                        </a:rPr>
                        <a:t>structured data</a:t>
                      </a:r>
                      <a:r>
                        <a:rPr lang="en-US" sz="1000" kern="1200" dirty="0">
                          <a:solidFill>
                            <a:schemeClr val="dk1"/>
                          </a:solidFill>
                          <a:latin typeface="+mn-lt"/>
                          <a:ea typeface="+mn-ea"/>
                          <a:cs typeface="+mn-cs"/>
                        </a:rPr>
                        <a:t> (Schema Markup) to help search engines understand key elements like premium amounts, benefits, and eligibility.</a:t>
                      </a:r>
                      <a:br>
                        <a:rPr lang="en-US" sz="1000" kern="1200" dirty="0">
                          <a:solidFill>
                            <a:schemeClr val="dk1"/>
                          </a:solidFill>
                          <a:latin typeface="+mn-lt"/>
                          <a:ea typeface="+mn-ea"/>
                          <a:cs typeface="+mn-cs"/>
                        </a:rPr>
                      </a:br>
                      <a:r>
                        <a:rPr lang="en-US" sz="1000" kern="1200" dirty="0">
                          <a:solidFill>
                            <a:schemeClr val="dk1"/>
                          </a:solidFill>
                          <a:latin typeface="+mn-lt"/>
                          <a:ea typeface="+mn-ea"/>
                          <a:cs typeface="+mn-cs"/>
                        </a:rPr>
                        <a:t>3. Create </a:t>
                      </a:r>
                      <a:r>
                        <a:rPr lang="en-US" sz="1000" b="1" kern="1200" dirty="0">
                          <a:solidFill>
                            <a:schemeClr val="dk1"/>
                          </a:solidFill>
                          <a:latin typeface="+mn-lt"/>
                          <a:ea typeface="+mn-ea"/>
                          <a:cs typeface="+mn-cs"/>
                        </a:rPr>
                        <a:t>list-based or table-based</a:t>
                      </a:r>
                      <a:r>
                        <a:rPr lang="en-US" sz="1000" kern="1200" dirty="0">
                          <a:solidFill>
                            <a:schemeClr val="dk1"/>
                          </a:solidFill>
                          <a:latin typeface="+mn-lt"/>
                          <a:ea typeface="+mn-ea"/>
                          <a:cs typeface="+mn-cs"/>
                        </a:rPr>
                        <a:t> content for better chances of appearing in Featured Snippets.</a:t>
                      </a:r>
                      <a:br>
                        <a:rPr lang="en-US" sz="1000" kern="1200" dirty="0">
                          <a:solidFill>
                            <a:schemeClr val="dk1"/>
                          </a:solidFill>
                          <a:latin typeface="+mn-lt"/>
                          <a:ea typeface="+mn-ea"/>
                          <a:cs typeface="+mn-cs"/>
                        </a:rPr>
                      </a:br>
                      <a:r>
                        <a:rPr lang="en-US" sz="1000" kern="1200" dirty="0">
                          <a:solidFill>
                            <a:schemeClr val="dk1"/>
                          </a:solidFill>
                          <a:latin typeface="+mn-lt"/>
                          <a:ea typeface="+mn-ea"/>
                          <a:cs typeface="+mn-cs"/>
                        </a:rPr>
                        <a:t>4. Add </a:t>
                      </a:r>
                      <a:r>
                        <a:rPr lang="en-US" sz="1000" b="1" kern="1200" dirty="0">
                          <a:solidFill>
                            <a:schemeClr val="dk1"/>
                          </a:solidFill>
                          <a:latin typeface="+mn-lt"/>
                          <a:ea typeface="+mn-ea"/>
                          <a:cs typeface="+mn-cs"/>
                        </a:rPr>
                        <a:t>internal links</a:t>
                      </a:r>
                      <a:r>
                        <a:rPr lang="en-US" sz="1000" kern="1200" dirty="0">
                          <a:solidFill>
                            <a:schemeClr val="dk1"/>
                          </a:solidFill>
                          <a:latin typeface="+mn-lt"/>
                          <a:ea typeface="+mn-ea"/>
                          <a:cs typeface="+mn-cs"/>
                        </a:rPr>
                        <a:t> to relevant blog posts and policy-related pages to improve SEO.</a:t>
                      </a:r>
                      <a:endParaRPr lang="en-IN"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4468186"/>
                  </a:ext>
                </a:extLst>
              </a:tr>
              <a:tr h="656167">
                <a:tc>
                  <a:txBody>
                    <a:bodyPr/>
                    <a:lstStyle/>
                    <a:p>
                      <a:r>
                        <a:rPr lang="en-US" dirty="0">
                          <a:solidFill>
                            <a:schemeClr val="bg1"/>
                          </a:solidFill>
                        </a:rPr>
                        <a:t>Page Load Speed and Mobile Optimization</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IN" sz="1000" dirty="0"/>
                        <a:t>1. Optimize </a:t>
                      </a:r>
                      <a:r>
                        <a:rPr lang="en-IN" sz="1000" b="1" dirty="0"/>
                        <a:t>images and videos</a:t>
                      </a:r>
                      <a:r>
                        <a:rPr lang="en-IN" sz="1000" dirty="0"/>
                        <a:t> by compressing them for faster loading.</a:t>
                      </a:r>
                      <a:br>
                        <a:rPr lang="en-IN" sz="1000" dirty="0"/>
                      </a:br>
                      <a:r>
                        <a:rPr lang="en-IN" sz="1000" dirty="0"/>
                        <a:t>2. Minimize </a:t>
                      </a:r>
                      <a:r>
                        <a:rPr lang="en-IN" sz="1000" b="1" dirty="0"/>
                        <a:t>JavaScript and third-party scripts</a:t>
                      </a:r>
                      <a:r>
                        <a:rPr lang="en-IN" sz="1000" dirty="0"/>
                        <a:t> to enhance page speed.</a:t>
                      </a:r>
                      <a:br>
                        <a:rPr lang="en-IN" sz="1000" dirty="0"/>
                      </a:br>
                      <a:r>
                        <a:rPr lang="en-IN" sz="1000" dirty="0"/>
                        <a:t>3. Implement </a:t>
                      </a:r>
                      <a:r>
                        <a:rPr lang="en-IN" sz="1000" b="1" dirty="0"/>
                        <a:t>Accelerated Mobile Pages (AMP)</a:t>
                      </a:r>
                      <a:r>
                        <a:rPr lang="en-IN" sz="1000" dirty="0"/>
                        <a:t> for faster mobile performance.</a:t>
                      </a:r>
                      <a:br>
                        <a:rPr lang="en-IN" sz="1000" dirty="0"/>
                      </a:br>
                      <a:r>
                        <a:rPr lang="en-IN" sz="1000" dirty="0"/>
                        <a:t>4. Conduct </a:t>
                      </a:r>
                      <a:r>
                        <a:rPr lang="en-IN" sz="1000" b="1" dirty="0"/>
                        <a:t>regular performance audits</a:t>
                      </a:r>
                      <a:r>
                        <a:rPr lang="en-IN" sz="1000" dirty="0"/>
                        <a:t> using Google </a:t>
                      </a:r>
                      <a:r>
                        <a:rPr lang="en-IN" sz="1000" dirty="0" err="1"/>
                        <a:t>PageSpeed</a:t>
                      </a:r>
                      <a:r>
                        <a:rPr lang="en-IN" sz="1000" dirty="0"/>
                        <a:t> Insights.</a:t>
                      </a:r>
                      <a:endParaRPr lang="en-IN"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021863"/>
                  </a:ext>
                </a:extLst>
              </a:tr>
              <a:tr h="656167">
                <a:tc>
                  <a:txBody>
                    <a:bodyPr/>
                    <a:lstStyle/>
                    <a:p>
                      <a:r>
                        <a:rPr lang="en-IN" dirty="0">
                          <a:solidFill>
                            <a:schemeClr val="bg1"/>
                          </a:solidFill>
                        </a:rPr>
                        <a:t>Visual Design and Layout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000" dirty="0"/>
                        <a:t>1. Improve </a:t>
                      </a:r>
                      <a:r>
                        <a:rPr lang="en-US" sz="1000" b="1" dirty="0"/>
                        <a:t>section layout</a:t>
                      </a:r>
                      <a:r>
                        <a:rPr lang="en-US" sz="1000" dirty="0"/>
                        <a:t> by using more visual elements like icons, graphics, and infographics.</a:t>
                      </a:r>
                      <a:br>
                        <a:rPr lang="en-US" sz="1000" dirty="0"/>
                      </a:br>
                      <a:r>
                        <a:rPr lang="en-US" sz="1000" dirty="0"/>
                        <a:t>2. Redesign </a:t>
                      </a:r>
                      <a:r>
                        <a:rPr lang="en-US" sz="1000" b="1" dirty="0"/>
                        <a:t>CTA buttons</a:t>
                      </a:r>
                      <a:r>
                        <a:rPr lang="en-US" sz="1000" dirty="0"/>
                        <a:t> to stand out and drive conversions (e.g., “Get a Quote” in a more prominent color).</a:t>
                      </a:r>
                      <a:br>
                        <a:rPr lang="en-US" sz="1000" dirty="0"/>
                      </a:br>
                      <a:r>
                        <a:rPr lang="en-US" sz="1000" dirty="0"/>
                        <a:t>3. Introduce a </a:t>
                      </a:r>
                      <a:r>
                        <a:rPr lang="en-US" sz="1000" b="1" dirty="0"/>
                        <a:t>sticky navigation bar</a:t>
                      </a:r>
                      <a:r>
                        <a:rPr lang="en-US" sz="1000" dirty="0"/>
                        <a:t> with quick links to important sections (e.g., Plans, Benefits, Claims).</a:t>
                      </a:r>
                      <a:br>
                        <a:rPr lang="en-US" sz="1000" dirty="0"/>
                      </a:br>
                      <a:r>
                        <a:rPr lang="en-US" sz="1000" dirty="0"/>
                        <a:t>4. Add </a:t>
                      </a:r>
                      <a:r>
                        <a:rPr lang="en-US" sz="1000" b="1" dirty="0"/>
                        <a:t>customer testimonials and reviews</a:t>
                      </a:r>
                      <a:r>
                        <a:rPr lang="en-US" sz="1000" dirty="0"/>
                        <a:t> to increase credibility.</a:t>
                      </a:r>
                      <a:endParaRPr lang="en-IN" sz="1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1641615"/>
                  </a:ext>
                </a:extLst>
              </a:tr>
            </a:tbl>
          </a:graphicData>
        </a:graphic>
      </p:graphicFrame>
      <p:sp>
        <p:nvSpPr>
          <p:cNvPr id="6" name="Rectangle 2">
            <a:extLst>
              <a:ext uri="{FF2B5EF4-FFF2-40B4-BE49-F238E27FC236}">
                <a16:creationId xmlns:a16="http://schemas.microsoft.com/office/drawing/2014/main" id="{C8F4A167-D588-6548-B6A4-273D4B437CE8}"/>
              </a:ext>
            </a:extLst>
          </p:cNvPr>
          <p:cNvSpPr>
            <a:spLocks noChangeArrowheads="1"/>
          </p:cNvSpPr>
          <p:nvPr/>
        </p:nvSpPr>
        <p:spPr bwMode="auto">
          <a:xfrm>
            <a:off x="442762" y="66761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2713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6BEC-B2E7-A3D2-706F-4A58D26F99E1}"/>
              </a:ext>
            </a:extLst>
          </p:cNvPr>
          <p:cNvSpPr>
            <a:spLocks noGrp="1"/>
          </p:cNvSpPr>
          <p:nvPr>
            <p:ph type="title"/>
          </p:nvPr>
        </p:nvSpPr>
        <p:spPr/>
        <p:txBody>
          <a:bodyPr/>
          <a:lstStyle/>
          <a:p>
            <a:r>
              <a:rPr lang="en-IN" dirty="0"/>
              <a:t>Keyword Intent Focus Comparison</a:t>
            </a:r>
          </a:p>
        </p:txBody>
      </p:sp>
      <p:grpSp>
        <p:nvGrpSpPr>
          <p:cNvPr id="8" name="Group 7">
            <a:extLst>
              <a:ext uri="{FF2B5EF4-FFF2-40B4-BE49-F238E27FC236}">
                <a16:creationId xmlns:a16="http://schemas.microsoft.com/office/drawing/2014/main" id="{B36385B6-BAA8-6BBD-FEA8-CD8653F88974}"/>
              </a:ext>
            </a:extLst>
          </p:cNvPr>
          <p:cNvGrpSpPr/>
          <p:nvPr/>
        </p:nvGrpSpPr>
        <p:grpSpPr>
          <a:xfrm>
            <a:off x="7517330" y="4639376"/>
            <a:ext cx="4365069" cy="1568917"/>
            <a:chOff x="533687" y="2080707"/>
            <a:chExt cx="3024229" cy="891732"/>
          </a:xfrm>
        </p:grpSpPr>
        <p:sp>
          <p:nvSpPr>
            <p:cNvPr id="9" name="Rectangle: Rounded Corners 8">
              <a:extLst>
                <a:ext uri="{FF2B5EF4-FFF2-40B4-BE49-F238E27FC236}">
                  <a16:creationId xmlns:a16="http://schemas.microsoft.com/office/drawing/2014/main" id="{8B6CC3FB-679C-2F60-2C42-C8439C700DEE}"/>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0560D5B4-7FC4-10B4-CB1F-AE7463D014A2}"/>
                </a:ext>
              </a:extLst>
            </p:cNvPr>
            <p:cNvSpPr txBox="1"/>
            <p:nvPr/>
          </p:nvSpPr>
          <p:spPr>
            <a:xfrm>
              <a:off x="559804" y="2106825"/>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rgbClr val="2F27C8"/>
                  </a:solidFill>
                  <a:latin typeface="Avenir"/>
                </a:rPr>
                <a:t>ICICI </a:t>
              </a:r>
              <a:r>
                <a:rPr lang="en-IN" sz="1400" dirty="0" err="1">
                  <a:solidFill>
                    <a:srgbClr val="2F27C8"/>
                  </a:solidFill>
                  <a:latin typeface="Avenir"/>
                </a:rPr>
                <a:t>Pru</a:t>
              </a:r>
              <a:r>
                <a:rPr lang="en-IN" sz="1400" dirty="0">
                  <a:solidFill>
                    <a:srgbClr val="2F27C8"/>
                  </a:solidFill>
                  <a:latin typeface="Avenir"/>
                </a:rPr>
                <a:t> and </a:t>
              </a:r>
              <a:r>
                <a:rPr lang="en-IN" sz="1400" dirty="0" err="1">
                  <a:solidFill>
                    <a:srgbClr val="2F27C8"/>
                  </a:solidFill>
                  <a:latin typeface="Avenir"/>
                </a:rPr>
                <a:t>Maxlife</a:t>
              </a:r>
              <a:r>
                <a:rPr lang="en-IN" sz="1400" dirty="0">
                  <a:solidFill>
                    <a:srgbClr val="2F27C8"/>
                  </a:solidFill>
                  <a:latin typeface="Avenir"/>
                </a:rPr>
                <a:t> focuses most on Informational intent keywords. Other than ranking organically, Informational intent keywords also helps to rank for other position types, such as, AI Overview, Featured Snippets etc.</a:t>
              </a:r>
            </a:p>
            <a:p>
              <a:endParaRPr lang="en-IN" sz="1400" dirty="0">
                <a:solidFill>
                  <a:srgbClr val="2F27C8"/>
                </a:solidFill>
                <a:latin typeface="Avenir"/>
              </a:endParaRPr>
            </a:p>
          </p:txBody>
        </p:sp>
      </p:grpSp>
      <p:pic>
        <p:nvPicPr>
          <p:cNvPr id="4098" name="Picture 2">
            <a:extLst>
              <a:ext uri="{FF2B5EF4-FFF2-40B4-BE49-F238E27FC236}">
                <a16:creationId xmlns:a16="http://schemas.microsoft.com/office/drawing/2014/main" id="{A7A538B3-1265-1443-5FD9-10E292979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00" y="1470126"/>
            <a:ext cx="7136228" cy="18988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D5C4D80-8BAD-DACD-464B-0707A6847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00" y="4080416"/>
            <a:ext cx="7136228" cy="1898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4084E0-2203-2EEC-7A44-E219ED07C26B}"/>
              </a:ext>
            </a:extLst>
          </p:cNvPr>
          <p:cNvSpPr txBox="1"/>
          <p:nvPr/>
        </p:nvSpPr>
        <p:spPr>
          <a:xfrm>
            <a:off x="828354" y="1146960"/>
            <a:ext cx="6098720" cy="646331"/>
          </a:xfrm>
          <a:prstGeom prst="rect">
            <a:avLst/>
          </a:prstGeom>
          <a:noFill/>
        </p:spPr>
        <p:txBody>
          <a:bodyPr wrap="square">
            <a:spAutoFit/>
          </a:bodyPr>
          <a:lstStyle/>
          <a:p>
            <a:r>
              <a:rPr lang="en-IN" dirty="0"/>
              <a:t>Intent-wise no. of ranking keywords for </a:t>
            </a:r>
            <a:r>
              <a:rPr lang="en-IN" dirty="0" err="1"/>
              <a:t>Kotaklife</a:t>
            </a:r>
            <a:r>
              <a:rPr lang="en-IN" dirty="0"/>
              <a:t> and Competitors</a:t>
            </a:r>
          </a:p>
        </p:txBody>
      </p:sp>
      <p:sp>
        <p:nvSpPr>
          <p:cNvPr id="11" name="TextBox 10">
            <a:extLst>
              <a:ext uri="{FF2B5EF4-FFF2-40B4-BE49-F238E27FC236}">
                <a16:creationId xmlns:a16="http://schemas.microsoft.com/office/drawing/2014/main" id="{E7BB63D2-3F1F-42E7-466F-9A39C5564955}"/>
              </a:ext>
            </a:extLst>
          </p:cNvPr>
          <p:cNvSpPr txBox="1"/>
          <p:nvPr/>
        </p:nvSpPr>
        <p:spPr>
          <a:xfrm>
            <a:off x="828354" y="3629807"/>
            <a:ext cx="6098720" cy="646331"/>
          </a:xfrm>
          <a:prstGeom prst="rect">
            <a:avLst/>
          </a:prstGeom>
          <a:noFill/>
        </p:spPr>
        <p:txBody>
          <a:bodyPr wrap="square">
            <a:spAutoFit/>
          </a:bodyPr>
          <a:lstStyle/>
          <a:p>
            <a:r>
              <a:rPr lang="en-IN" dirty="0"/>
              <a:t>Intent-wise percentage of ranking keywords for </a:t>
            </a:r>
            <a:r>
              <a:rPr lang="en-IN" dirty="0" err="1"/>
              <a:t>Kotaklife</a:t>
            </a:r>
            <a:r>
              <a:rPr lang="en-IN" dirty="0"/>
              <a:t> and Competitors</a:t>
            </a:r>
          </a:p>
        </p:txBody>
      </p:sp>
      <p:graphicFrame>
        <p:nvGraphicFramePr>
          <p:cNvPr id="3" name="Content Placeholder 3">
            <a:extLst>
              <a:ext uri="{FF2B5EF4-FFF2-40B4-BE49-F238E27FC236}">
                <a16:creationId xmlns:a16="http://schemas.microsoft.com/office/drawing/2014/main" id="{1F4A8B70-B9E4-419C-DFFE-8C7896D3FDDE}"/>
              </a:ext>
            </a:extLst>
          </p:cNvPr>
          <p:cNvGraphicFramePr>
            <a:graphicFrameLocks noGrp="1"/>
          </p:cNvGraphicFramePr>
          <p:nvPr>
            <p:ph idx="1"/>
            <p:extLst>
              <p:ext uri="{D42A27DB-BD31-4B8C-83A1-F6EECF244321}">
                <p14:modId xmlns:p14="http://schemas.microsoft.com/office/powerpoint/2010/main" val="2741228707"/>
              </p:ext>
            </p:extLst>
          </p:nvPr>
        </p:nvGraphicFramePr>
        <p:xfrm>
          <a:off x="7517331" y="1368792"/>
          <a:ext cx="4365070" cy="2718464"/>
        </p:xfrm>
        <a:graphic>
          <a:graphicData uri="http://schemas.openxmlformats.org/drawingml/2006/table">
            <a:tbl>
              <a:tblPr firstRow="1" bandRow="1">
                <a:tableStyleId>{5C22544A-7EE6-4342-B048-85BDC9FD1C3A}</a:tableStyleId>
              </a:tblPr>
              <a:tblGrid>
                <a:gridCol w="1222408">
                  <a:extLst>
                    <a:ext uri="{9D8B030D-6E8A-4147-A177-3AD203B41FA5}">
                      <a16:colId xmlns:a16="http://schemas.microsoft.com/office/drawing/2014/main" val="83708761"/>
                    </a:ext>
                  </a:extLst>
                </a:gridCol>
                <a:gridCol w="800558">
                  <a:extLst>
                    <a:ext uri="{9D8B030D-6E8A-4147-A177-3AD203B41FA5}">
                      <a16:colId xmlns:a16="http://schemas.microsoft.com/office/drawing/2014/main" val="3589519041"/>
                    </a:ext>
                  </a:extLst>
                </a:gridCol>
                <a:gridCol w="750285">
                  <a:extLst>
                    <a:ext uri="{9D8B030D-6E8A-4147-A177-3AD203B41FA5}">
                      <a16:colId xmlns:a16="http://schemas.microsoft.com/office/drawing/2014/main" val="1092973451"/>
                    </a:ext>
                  </a:extLst>
                </a:gridCol>
                <a:gridCol w="718805">
                  <a:extLst>
                    <a:ext uri="{9D8B030D-6E8A-4147-A177-3AD203B41FA5}">
                      <a16:colId xmlns:a16="http://schemas.microsoft.com/office/drawing/2014/main" val="3224191325"/>
                    </a:ext>
                  </a:extLst>
                </a:gridCol>
                <a:gridCol w="873014">
                  <a:extLst>
                    <a:ext uri="{9D8B030D-6E8A-4147-A177-3AD203B41FA5}">
                      <a16:colId xmlns:a16="http://schemas.microsoft.com/office/drawing/2014/main" val="3668165716"/>
                    </a:ext>
                  </a:extLst>
                </a:gridCol>
              </a:tblGrid>
              <a:tr h="584395">
                <a:tc>
                  <a:txBody>
                    <a:bodyPr/>
                    <a:lstStyle/>
                    <a:p>
                      <a:pPr algn="ctr"/>
                      <a:r>
                        <a:rPr lang="en-IN" sz="1400" dirty="0">
                          <a:solidFill>
                            <a:schemeClr val="bg1"/>
                          </a:solidFill>
                        </a:rPr>
                        <a:t>Intent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sz="1400" dirty="0"/>
                        <a:t>Kotak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sz="1400" dirty="0"/>
                        <a:t>ICICI </a:t>
                      </a:r>
                      <a:r>
                        <a:rPr lang="en-IN" sz="1400" dirty="0" err="1"/>
                        <a:t>Pru</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sz="1400" dirty="0"/>
                        <a:t>Max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sz="1400" dirty="0"/>
                        <a:t>Canara HSBC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3494416785"/>
                  </a:ext>
                </a:extLst>
              </a:tr>
              <a:tr h="409077">
                <a:tc>
                  <a:txBody>
                    <a:bodyPr/>
                    <a:lstStyle/>
                    <a:p>
                      <a:pPr algn="ctr"/>
                      <a:r>
                        <a:rPr lang="en-IN" sz="1400" dirty="0">
                          <a:solidFill>
                            <a:schemeClr val="bg1"/>
                          </a:solidFill>
                        </a:rPr>
                        <a:t>Commercial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sz="1400" dirty="0">
                          <a:solidFill>
                            <a:schemeClr val="tx1"/>
                          </a:solidFill>
                        </a:rPr>
                        <a:t>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1009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1578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88273339"/>
                  </a:ext>
                </a:extLst>
              </a:tr>
              <a:tr h="584395">
                <a:tc>
                  <a:txBody>
                    <a:bodyPr/>
                    <a:lstStyle/>
                    <a:p>
                      <a:pPr algn="ctr"/>
                      <a:r>
                        <a:rPr lang="en-IN" sz="1400" dirty="0">
                          <a:solidFill>
                            <a:schemeClr val="bg1"/>
                          </a:solidFill>
                        </a:rPr>
                        <a:t>Transactional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sz="140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208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298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9621258"/>
                  </a:ext>
                </a:extLst>
              </a:tr>
              <a:tr h="409077">
                <a:tc>
                  <a:txBody>
                    <a:bodyPr/>
                    <a:lstStyle/>
                    <a:p>
                      <a:pPr algn="ctr"/>
                      <a:r>
                        <a:rPr lang="en-IN" sz="1400" dirty="0">
                          <a:solidFill>
                            <a:schemeClr val="bg1"/>
                          </a:solidFill>
                        </a:rPr>
                        <a:t>Navigational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sz="140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5805384"/>
                  </a:ext>
                </a:extLst>
              </a:tr>
              <a:tr h="584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solidFill>
                            <a:schemeClr val="bg1"/>
                          </a:solidFill>
                        </a:rPr>
                        <a:t>Informational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9"/>
                    </a:solidFill>
                  </a:tcPr>
                </a:tc>
                <a:tc>
                  <a:txBody>
                    <a:bodyPr/>
                    <a:lstStyle/>
                    <a:p>
                      <a:pPr algn="ctr"/>
                      <a:r>
                        <a:rPr lang="en-IN" sz="1400" dirty="0">
                          <a:solidFill>
                            <a:schemeClr val="tx1"/>
                          </a:solidFill>
                        </a:rPr>
                        <a:t>183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1085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2817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IN" sz="1400" dirty="0">
                          <a:solidFill>
                            <a:schemeClr val="tx1"/>
                          </a:solidFill>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92809826"/>
                  </a:ext>
                </a:extLst>
              </a:tr>
            </a:tbl>
          </a:graphicData>
        </a:graphic>
      </p:graphicFrame>
    </p:spTree>
    <p:extLst>
      <p:ext uri="{BB962C8B-B14F-4D97-AF65-F5344CB8AC3E}">
        <p14:creationId xmlns:p14="http://schemas.microsoft.com/office/powerpoint/2010/main" val="334702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E68F-2953-C9C6-23D3-C177EE37A44D}"/>
              </a:ext>
            </a:extLst>
          </p:cNvPr>
          <p:cNvSpPr>
            <a:spLocks noGrp="1"/>
          </p:cNvSpPr>
          <p:nvPr>
            <p:ph type="title"/>
          </p:nvPr>
        </p:nvSpPr>
        <p:spPr>
          <a:xfrm>
            <a:off x="309877" y="0"/>
            <a:ext cx="10515600" cy="1325563"/>
          </a:xfrm>
        </p:spPr>
        <p:txBody>
          <a:bodyPr>
            <a:normAutofit/>
          </a:bodyPr>
          <a:lstStyle/>
          <a:p>
            <a:r>
              <a:rPr lang="en-US" sz="3600" dirty="0">
                <a:latin typeface="Montserrat" panose="00000500000000000000" pitchFamily="2" charset="0"/>
              </a:rPr>
              <a:t>Table of Contents</a:t>
            </a:r>
            <a:endParaRPr lang="en-IN" sz="3600" dirty="0">
              <a:latin typeface="Montserrat" panose="00000500000000000000" pitchFamily="2" charset="0"/>
            </a:endParaRPr>
          </a:p>
        </p:txBody>
      </p:sp>
      <p:graphicFrame>
        <p:nvGraphicFramePr>
          <p:cNvPr id="4" name="Content Placeholder 3">
            <a:extLst>
              <a:ext uri="{FF2B5EF4-FFF2-40B4-BE49-F238E27FC236}">
                <a16:creationId xmlns:a16="http://schemas.microsoft.com/office/drawing/2014/main" id="{8B829A34-A7C8-8154-4A52-CCC5E04B1709}"/>
              </a:ext>
            </a:extLst>
          </p:cNvPr>
          <p:cNvGraphicFramePr>
            <a:graphicFrameLocks noGrp="1"/>
          </p:cNvGraphicFramePr>
          <p:nvPr>
            <p:ph idx="1"/>
            <p:extLst>
              <p:ext uri="{D42A27DB-BD31-4B8C-83A1-F6EECF244321}">
                <p14:modId xmlns:p14="http://schemas.microsoft.com/office/powerpoint/2010/main" val="2048358355"/>
              </p:ext>
            </p:extLst>
          </p:nvPr>
        </p:nvGraphicFramePr>
        <p:xfrm>
          <a:off x="889000" y="1205296"/>
          <a:ext cx="9936477" cy="5063162"/>
        </p:xfrm>
        <a:graphic>
          <a:graphicData uri="http://schemas.openxmlformats.org/drawingml/2006/table">
            <a:tbl>
              <a:tblPr firstRow="1" bandRow="1">
                <a:tableStyleId>{2D5ABB26-0587-4C30-8999-92F81FD0307C}</a:tableStyleId>
              </a:tblPr>
              <a:tblGrid>
                <a:gridCol w="1080862">
                  <a:extLst>
                    <a:ext uri="{9D8B030D-6E8A-4147-A177-3AD203B41FA5}">
                      <a16:colId xmlns:a16="http://schemas.microsoft.com/office/drawing/2014/main" val="3261742631"/>
                    </a:ext>
                  </a:extLst>
                </a:gridCol>
                <a:gridCol w="6806998">
                  <a:extLst>
                    <a:ext uri="{9D8B030D-6E8A-4147-A177-3AD203B41FA5}">
                      <a16:colId xmlns:a16="http://schemas.microsoft.com/office/drawing/2014/main" val="1892459541"/>
                    </a:ext>
                  </a:extLst>
                </a:gridCol>
                <a:gridCol w="2048617">
                  <a:extLst>
                    <a:ext uri="{9D8B030D-6E8A-4147-A177-3AD203B41FA5}">
                      <a16:colId xmlns:a16="http://schemas.microsoft.com/office/drawing/2014/main" val="4154078555"/>
                    </a:ext>
                  </a:extLst>
                </a:gridCol>
              </a:tblGrid>
              <a:tr h="479552">
                <a:tc>
                  <a:txBody>
                    <a:bodyPr/>
                    <a:lstStyle/>
                    <a:p>
                      <a:r>
                        <a:rPr lang="en-US" sz="1400" b="1" dirty="0">
                          <a:solidFill>
                            <a:schemeClr val="bg1"/>
                          </a:solidFill>
                          <a:latin typeface="Montserrat" panose="00000500000000000000" pitchFamily="2" charset="0"/>
                        </a:rPr>
                        <a:t>S. No.</a:t>
                      </a:r>
                      <a:endParaRPr lang="en-IN" sz="1400" b="1" dirty="0">
                        <a:solidFill>
                          <a:schemeClr val="bg1"/>
                        </a:solidFill>
                        <a:latin typeface="Montserrat" panose="00000500000000000000" pitchFamily="2" charset="0"/>
                      </a:endParaRPr>
                    </a:p>
                  </a:txBody>
                  <a:tcPr anchor="ctr">
                    <a:lnL w="3175" cap="flat" cmpd="sng" algn="ctr">
                      <a:solidFill>
                        <a:srgbClr val="0000CC"/>
                      </a:solidFill>
                      <a:prstDash val="solid"/>
                      <a:round/>
                      <a:headEnd type="none" w="med" len="med"/>
                      <a:tailEnd type="none" w="med" len="med"/>
                    </a:lnL>
                    <a:lnT w="3175" cap="flat" cmpd="sng" algn="ctr">
                      <a:solidFill>
                        <a:srgbClr val="0000CC"/>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US" sz="1400" b="1" dirty="0">
                          <a:solidFill>
                            <a:schemeClr val="bg1"/>
                          </a:solidFill>
                          <a:latin typeface="Montserrat" panose="00000500000000000000" pitchFamily="2" charset="0"/>
                        </a:rPr>
                        <a:t>Topic</a:t>
                      </a:r>
                      <a:endParaRPr lang="en-IN" sz="1400" b="1" dirty="0">
                        <a:solidFill>
                          <a:schemeClr val="bg1"/>
                        </a:solidFill>
                        <a:latin typeface="Montserrat" panose="00000500000000000000" pitchFamily="2" charset="0"/>
                      </a:endParaRPr>
                    </a:p>
                  </a:txBody>
                  <a:tcPr anchor="ctr">
                    <a:lnT w="3175" cap="flat" cmpd="sng" algn="ctr">
                      <a:solidFill>
                        <a:srgbClr val="0000CC"/>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US" sz="1400" b="1" dirty="0">
                          <a:solidFill>
                            <a:schemeClr val="bg1"/>
                          </a:solidFill>
                          <a:latin typeface="Montserrat" panose="00000500000000000000" pitchFamily="2" charset="0"/>
                        </a:rPr>
                        <a:t>Slide No.</a:t>
                      </a:r>
                      <a:endParaRPr lang="en-IN" sz="1400" b="1" dirty="0">
                        <a:solidFill>
                          <a:schemeClr val="bg1"/>
                        </a:solidFill>
                        <a:latin typeface="Montserrat" panose="00000500000000000000" pitchFamily="2" charset="0"/>
                      </a:endParaRPr>
                    </a:p>
                  </a:txBody>
                  <a:tcPr anchor="ctr">
                    <a:lnR w="3175" cap="flat" cmpd="sng" algn="ctr">
                      <a:solidFill>
                        <a:srgbClr val="0000CC"/>
                      </a:solidFill>
                      <a:prstDash val="solid"/>
                      <a:round/>
                      <a:headEnd type="none" w="med" len="med"/>
                      <a:tailEnd type="none" w="med" len="med"/>
                    </a:lnR>
                    <a:lnT w="3175" cap="flat" cmpd="sng" algn="ctr">
                      <a:solidFill>
                        <a:srgbClr val="0000CC"/>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extLst>
                  <a:ext uri="{0D108BD9-81ED-4DB2-BD59-A6C34878D82A}">
                    <a16:rowId xmlns:a16="http://schemas.microsoft.com/office/drawing/2014/main" val="1439808903"/>
                  </a:ext>
                </a:extLst>
              </a:tr>
              <a:tr h="458361">
                <a:tc>
                  <a:txBody>
                    <a:bodyPr/>
                    <a:lstStyle/>
                    <a:p>
                      <a:pPr algn="ctr"/>
                      <a:r>
                        <a:rPr lang="en-IN" sz="1400" b="0" dirty="0">
                          <a:solidFill>
                            <a:schemeClr val="bg1"/>
                          </a:solidFill>
                          <a:latin typeface="Montserrat" panose="00000500000000000000" pitchFamily="2" charset="0"/>
                        </a:rPr>
                        <a:t>1</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IN" sz="1400" b="0" dirty="0">
                          <a:latin typeface="Avenir"/>
                        </a:rPr>
                        <a:t>Objective &amp; Scope</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tc>
                  <a:txBody>
                    <a:bodyPr/>
                    <a:lstStyle/>
                    <a:p>
                      <a:r>
                        <a:rPr lang="en-IN" sz="1400" b="0" dirty="0">
                          <a:latin typeface="Avenir"/>
                        </a:rPr>
                        <a:t>3</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0959665"/>
                  </a:ext>
                </a:extLst>
              </a:tr>
              <a:tr h="458361">
                <a:tc>
                  <a:txBody>
                    <a:bodyPr/>
                    <a:lstStyle/>
                    <a:p>
                      <a:pPr algn="ctr"/>
                      <a:r>
                        <a:rPr lang="en-IN" sz="1400" b="0" dirty="0">
                          <a:solidFill>
                            <a:schemeClr val="bg1"/>
                          </a:solidFill>
                          <a:latin typeface="Montserrat" panose="00000500000000000000" pitchFamily="2" charset="0"/>
                        </a:rPr>
                        <a:t>2</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IN" sz="1400" b="0" dirty="0">
                          <a:latin typeface="Avenir"/>
                        </a:rPr>
                        <a:t>Product Category Pages</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tc>
                  <a:txBody>
                    <a:bodyPr/>
                    <a:lstStyle/>
                    <a:p>
                      <a:r>
                        <a:rPr lang="en-IN" sz="1400" b="0" dirty="0">
                          <a:latin typeface="Avenir"/>
                        </a:rPr>
                        <a:t>5</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extLst>
                  <a:ext uri="{0D108BD9-81ED-4DB2-BD59-A6C34878D82A}">
                    <a16:rowId xmlns:a16="http://schemas.microsoft.com/office/drawing/2014/main" val="849087679"/>
                  </a:ext>
                </a:extLst>
              </a:tr>
              <a:tr h="458361">
                <a:tc>
                  <a:txBody>
                    <a:bodyPr/>
                    <a:lstStyle/>
                    <a:p>
                      <a:pPr algn="ctr"/>
                      <a:r>
                        <a:rPr lang="en-IN" sz="1400" b="0" dirty="0">
                          <a:solidFill>
                            <a:schemeClr val="bg1"/>
                          </a:solidFill>
                          <a:latin typeface="Montserrat" panose="00000500000000000000" pitchFamily="2" charset="0"/>
                        </a:rPr>
                        <a:t>3</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latin typeface="Avenir"/>
                        </a:rPr>
                        <a:t>Competitor Analysis</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tc>
                  <a:txBody>
                    <a:bodyPr/>
                    <a:lstStyle/>
                    <a:p>
                      <a:r>
                        <a:rPr lang="en-IN" sz="1400" b="0" dirty="0">
                          <a:latin typeface="Avenir"/>
                        </a:rPr>
                        <a:t>7</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2743077"/>
                  </a:ext>
                </a:extLst>
              </a:tr>
              <a:tr h="458361">
                <a:tc>
                  <a:txBody>
                    <a:bodyPr/>
                    <a:lstStyle/>
                    <a:p>
                      <a:pPr algn="ctr"/>
                      <a:r>
                        <a:rPr lang="en-IN" sz="1400" b="0" dirty="0">
                          <a:solidFill>
                            <a:schemeClr val="bg1"/>
                          </a:solidFill>
                          <a:latin typeface="Montserrat" panose="00000500000000000000" pitchFamily="2" charset="0"/>
                        </a:rPr>
                        <a:t>4</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IN" sz="1400" b="0" dirty="0">
                          <a:latin typeface="Avenir"/>
                        </a:rPr>
                        <a:t>Savings Plan URLs Analysis</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tc>
                  <a:txBody>
                    <a:bodyPr/>
                    <a:lstStyle/>
                    <a:p>
                      <a:r>
                        <a:rPr lang="en-IN" sz="1400" b="0" dirty="0">
                          <a:latin typeface="Avenir"/>
                        </a:rPr>
                        <a:t>25</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extLst>
                  <a:ext uri="{0D108BD9-81ED-4DB2-BD59-A6C34878D82A}">
                    <a16:rowId xmlns:a16="http://schemas.microsoft.com/office/drawing/2014/main" val="3538396989"/>
                  </a:ext>
                </a:extLst>
              </a:tr>
              <a:tr h="458361">
                <a:tc>
                  <a:txBody>
                    <a:bodyPr/>
                    <a:lstStyle/>
                    <a:p>
                      <a:pPr algn="ctr"/>
                      <a:r>
                        <a:rPr lang="en-IN" sz="1400" b="0" dirty="0">
                          <a:solidFill>
                            <a:schemeClr val="bg1"/>
                          </a:solidFill>
                          <a:latin typeface="Montserrat" panose="00000500000000000000" pitchFamily="2" charset="0"/>
                        </a:rPr>
                        <a:t>5</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IN" sz="1400" b="0" dirty="0">
                          <a:latin typeface="Avenir"/>
                        </a:rPr>
                        <a:t>Retirement/Pension Plan URLs Analysis</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tc>
                  <a:txBody>
                    <a:bodyPr/>
                    <a:lstStyle/>
                    <a:p>
                      <a:r>
                        <a:rPr lang="en-IN" sz="1400" b="0" dirty="0">
                          <a:latin typeface="Avenir"/>
                        </a:rPr>
                        <a:t>32</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3143932"/>
                  </a:ext>
                </a:extLst>
              </a:tr>
              <a:tr h="458361">
                <a:tc>
                  <a:txBody>
                    <a:bodyPr/>
                    <a:lstStyle/>
                    <a:p>
                      <a:pPr algn="ctr"/>
                      <a:r>
                        <a:rPr lang="en-IN" sz="1400" b="0" dirty="0">
                          <a:solidFill>
                            <a:schemeClr val="bg1"/>
                          </a:solidFill>
                          <a:latin typeface="Montserrat" panose="00000500000000000000" pitchFamily="2" charset="0"/>
                        </a:rPr>
                        <a:t>6</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IN" sz="1400" b="0" dirty="0">
                          <a:latin typeface="Avenir"/>
                        </a:rPr>
                        <a:t>ULIP URLs Analysis</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tc>
                  <a:txBody>
                    <a:bodyPr/>
                    <a:lstStyle/>
                    <a:p>
                      <a:r>
                        <a:rPr lang="en-IN" sz="1400" b="0" dirty="0">
                          <a:latin typeface="Avenir"/>
                        </a:rPr>
                        <a:t>39</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extLst>
                  <a:ext uri="{0D108BD9-81ED-4DB2-BD59-A6C34878D82A}">
                    <a16:rowId xmlns:a16="http://schemas.microsoft.com/office/drawing/2014/main" val="1170909791"/>
                  </a:ext>
                </a:extLst>
              </a:tr>
              <a:tr h="458361">
                <a:tc>
                  <a:txBody>
                    <a:bodyPr/>
                    <a:lstStyle/>
                    <a:p>
                      <a:pPr algn="ctr"/>
                      <a:r>
                        <a:rPr lang="en-IN" sz="1400" b="0" dirty="0">
                          <a:solidFill>
                            <a:schemeClr val="bg1"/>
                          </a:solidFill>
                          <a:latin typeface="Montserrat" panose="00000500000000000000" pitchFamily="2" charset="0"/>
                        </a:rPr>
                        <a:t>7</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IN" sz="1400" b="0" dirty="0">
                          <a:latin typeface="Avenir"/>
                        </a:rPr>
                        <a:t>Group Insurance URLs Analysis</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tc>
                  <a:txBody>
                    <a:bodyPr/>
                    <a:lstStyle/>
                    <a:p>
                      <a:r>
                        <a:rPr lang="en-IN" sz="1400" b="0" dirty="0">
                          <a:latin typeface="Avenir"/>
                        </a:rPr>
                        <a:t>46</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86837215"/>
                  </a:ext>
                </a:extLst>
              </a:tr>
              <a:tr h="458361">
                <a:tc>
                  <a:txBody>
                    <a:bodyPr/>
                    <a:lstStyle/>
                    <a:p>
                      <a:pPr algn="ctr"/>
                      <a:r>
                        <a:rPr lang="en-IN" sz="1400" b="0" dirty="0">
                          <a:solidFill>
                            <a:schemeClr val="bg1"/>
                          </a:solidFill>
                          <a:latin typeface="Montserrat" panose="00000500000000000000" pitchFamily="2" charset="0"/>
                        </a:rPr>
                        <a:t>8</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IN" sz="1400" b="0" dirty="0" err="1">
                          <a:latin typeface="Avenir"/>
                        </a:rPr>
                        <a:t>Digitup</a:t>
                      </a:r>
                      <a:r>
                        <a:rPr lang="en-IN" sz="1400" b="0" dirty="0">
                          <a:latin typeface="Avenir"/>
                        </a:rPr>
                        <a:t> Content Score</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tc>
                  <a:txBody>
                    <a:bodyPr/>
                    <a:lstStyle/>
                    <a:p>
                      <a:r>
                        <a:rPr lang="en-IN" sz="1400" b="0" dirty="0">
                          <a:latin typeface="Avenir"/>
                        </a:rPr>
                        <a:t>53</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extLst>
                  <a:ext uri="{0D108BD9-81ED-4DB2-BD59-A6C34878D82A}">
                    <a16:rowId xmlns:a16="http://schemas.microsoft.com/office/drawing/2014/main" val="306679507"/>
                  </a:ext>
                </a:extLst>
              </a:tr>
              <a:tr h="458361">
                <a:tc>
                  <a:txBody>
                    <a:bodyPr/>
                    <a:lstStyle/>
                    <a:p>
                      <a:pPr algn="ctr"/>
                      <a:r>
                        <a:rPr lang="en-IN" sz="1400" b="0" dirty="0">
                          <a:solidFill>
                            <a:schemeClr val="bg1"/>
                          </a:solidFill>
                          <a:latin typeface="Montserrat" panose="00000500000000000000" pitchFamily="2" charset="0"/>
                        </a:rPr>
                        <a:t>9</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IN" sz="1400" b="0" dirty="0">
                          <a:latin typeface="Avenir"/>
                        </a:rPr>
                        <a:t>Statistical Case Studies</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tc>
                  <a:txBody>
                    <a:bodyPr/>
                    <a:lstStyle/>
                    <a:p>
                      <a:r>
                        <a:rPr lang="en-IN" sz="1400" b="0" dirty="0">
                          <a:latin typeface="Avenir"/>
                        </a:rPr>
                        <a:t>55</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5781981"/>
                  </a:ext>
                </a:extLst>
              </a:tr>
              <a:tr h="458361">
                <a:tc>
                  <a:txBody>
                    <a:bodyPr/>
                    <a:lstStyle/>
                    <a:p>
                      <a:pPr algn="ctr"/>
                      <a:r>
                        <a:rPr lang="en-IN" sz="1400" b="0" dirty="0">
                          <a:solidFill>
                            <a:schemeClr val="bg1"/>
                          </a:solidFill>
                          <a:latin typeface="Montserrat" panose="00000500000000000000" pitchFamily="2" charset="0"/>
                        </a:rPr>
                        <a:t>10</a:t>
                      </a:r>
                    </a:p>
                  </a:txBody>
                  <a:tcPr anchor="ctr">
                    <a:lnL w="3175" cap="flat" cmpd="sng" algn="ctr">
                      <a:solidFill>
                        <a:srgbClr val="0000CC"/>
                      </a:solidFill>
                      <a:prstDash val="solid"/>
                      <a:round/>
                      <a:headEnd type="none" w="med" len="med"/>
                      <a:tailEnd type="none" w="med" len="med"/>
                    </a:lnL>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2F27C9"/>
                    </a:solidFill>
                  </a:tcPr>
                </a:tc>
                <a:tc>
                  <a:txBody>
                    <a:bodyPr/>
                    <a:lstStyle/>
                    <a:p>
                      <a:r>
                        <a:rPr lang="en-IN" sz="1400" b="0" dirty="0">
                          <a:latin typeface="Avenir"/>
                        </a:rPr>
                        <a:t>Key Takeaways</a:t>
                      </a:r>
                    </a:p>
                  </a:txBody>
                  <a:tcPr anchor="ct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tc>
                  <a:txBody>
                    <a:bodyPr/>
                    <a:lstStyle/>
                    <a:p>
                      <a:r>
                        <a:rPr lang="en-IN" sz="1400" b="0" dirty="0">
                          <a:latin typeface="Avenir"/>
                        </a:rPr>
                        <a:t>65</a:t>
                      </a:r>
                    </a:p>
                  </a:txBody>
                  <a:tcPr anchor="ctr">
                    <a:lnR w="3175" cap="flat" cmpd="sng" algn="ctr">
                      <a:solidFill>
                        <a:srgbClr val="0000CC"/>
                      </a:solidFill>
                      <a:prstDash val="solid"/>
                      <a:round/>
                      <a:headEnd type="none" w="med" len="med"/>
                      <a:tailEnd type="none" w="med" len="med"/>
                    </a:lnR>
                    <a:lnT w="3175" cap="flat" cmpd="sng" algn="ctr">
                      <a:solidFill>
                        <a:schemeClr val="tx2">
                          <a:lumMod val="25000"/>
                          <a:lumOff val="75000"/>
                        </a:schemeClr>
                      </a:solidFill>
                      <a:prstDash val="solid"/>
                      <a:round/>
                      <a:headEnd type="none" w="med" len="med"/>
                      <a:tailEnd type="none" w="med" len="med"/>
                    </a:lnT>
                    <a:lnB w="3175" cap="flat" cmpd="sng" algn="ctr">
                      <a:solidFill>
                        <a:schemeClr val="tx2">
                          <a:lumMod val="25000"/>
                          <a:lumOff val="75000"/>
                        </a:schemeClr>
                      </a:solidFill>
                      <a:prstDash val="solid"/>
                      <a:round/>
                      <a:headEnd type="none" w="med" len="med"/>
                      <a:tailEnd type="none" w="med" len="med"/>
                    </a:lnB>
                    <a:solidFill>
                      <a:srgbClr val="FDDDFF"/>
                    </a:solidFill>
                  </a:tcPr>
                </a:tc>
                <a:extLst>
                  <a:ext uri="{0D108BD9-81ED-4DB2-BD59-A6C34878D82A}">
                    <a16:rowId xmlns:a16="http://schemas.microsoft.com/office/drawing/2014/main" val="2393299506"/>
                  </a:ext>
                </a:extLst>
              </a:tr>
            </a:tbl>
          </a:graphicData>
        </a:graphic>
      </p:graphicFrame>
    </p:spTree>
    <p:extLst>
      <p:ext uri="{BB962C8B-B14F-4D97-AF65-F5344CB8AC3E}">
        <p14:creationId xmlns:p14="http://schemas.microsoft.com/office/powerpoint/2010/main" val="279240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F20B-F24B-AAFC-4A81-F8AC4CD95BC3}"/>
              </a:ext>
            </a:extLst>
          </p:cNvPr>
          <p:cNvSpPr>
            <a:spLocks noGrp="1"/>
          </p:cNvSpPr>
          <p:nvPr>
            <p:ph type="title"/>
          </p:nvPr>
        </p:nvSpPr>
        <p:spPr>
          <a:xfrm>
            <a:off x="309600" y="1"/>
            <a:ext cx="11134838" cy="645778"/>
          </a:xfrm>
        </p:spPr>
        <p:txBody>
          <a:bodyPr>
            <a:normAutofit/>
          </a:bodyPr>
          <a:lstStyle/>
          <a:p>
            <a:r>
              <a:rPr lang="en-IN" sz="2800" dirty="0"/>
              <a:t>Top 20 Keywords Search Volumes/Difficulty Comparison</a:t>
            </a:r>
          </a:p>
        </p:txBody>
      </p:sp>
      <p:sp>
        <p:nvSpPr>
          <p:cNvPr id="4" name="Arrow: Right 3">
            <a:extLst>
              <a:ext uri="{FF2B5EF4-FFF2-40B4-BE49-F238E27FC236}">
                <a16:creationId xmlns:a16="http://schemas.microsoft.com/office/drawing/2014/main" id="{069844B2-1A9C-B574-3471-E9AAB94B2550}"/>
              </a:ext>
            </a:extLst>
          </p:cNvPr>
          <p:cNvSpPr/>
          <p:nvPr/>
        </p:nvSpPr>
        <p:spPr>
          <a:xfrm>
            <a:off x="203201" y="3018857"/>
            <a:ext cx="2212683" cy="726662"/>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1159</a:t>
            </a:r>
          </a:p>
          <a:p>
            <a:pPr algn="ctr"/>
            <a:r>
              <a:rPr lang="en-IN" sz="1050" dirty="0">
                <a:latin typeface="Avenir"/>
              </a:rPr>
              <a:t>Average Keyword Difficulty - 48</a:t>
            </a:r>
          </a:p>
        </p:txBody>
      </p:sp>
      <p:sp>
        <p:nvSpPr>
          <p:cNvPr id="9" name="Arrow: Right 8">
            <a:extLst>
              <a:ext uri="{FF2B5EF4-FFF2-40B4-BE49-F238E27FC236}">
                <a16:creationId xmlns:a16="http://schemas.microsoft.com/office/drawing/2014/main" id="{51564E41-301F-1D95-BD57-741EFB297EF2}"/>
              </a:ext>
            </a:extLst>
          </p:cNvPr>
          <p:cNvSpPr/>
          <p:nvPr/>
        </p:nvSpPr>
        <p:spPr>
          <a:xfrm>
            <a:off x="213814" y="2038856"/>
            <a:ext cx="2132163" cy="645777"/>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1984</a:t>
            </a:r>
          </a:p>
          <a:p>
            <a:pPr algn="ctr"/>
            <a:r>
              <a:rPr lang="en-IN" sz="1050" dirty="0">
                <a:latin typeface="Avenir"/>
              </a:rPr>
              <a:t>Average Keyword Difficulty - 56</a:t>
            </a:r>
          </a:p>
        </p:txBody>
      </p:sp>
      <p:sp>
        <p:nvSpPr>
          <p:cNvPr id="10" name="Arrow: Left 9">
            <a:extLst>
              <a:ext uri="{FF2B5EF4-FFF2-40B4-BE49-F238E27FC236}">
                <a16:creationId xmlns:a16="http://schemas.microsoft.com/office/drawing/2014/main" id="{200FB910-AD61-0E81-B530-501CCBB6E27A}"/>
              </a:ext>
            </a:extLst>
          </p:cNvPr>
          <p:cNvSpPr/>
          <p:nvPr/>
        </p:nvSpPr>
        <p:spPr>
          <a:xfrm>
            <a:off x="7726766" y="2015010"/>
            <a:ext cx="2364990"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1279</a:t>
            </a:r>
          </a:p>
          <a:p>
            <a:pPr algn="ctr"/>
            <a:r>
              <a:rPr lang="en-IN" sz="1050" dirty="0">
                <a:latin typeface="Avenir"/>
              </a:rPr>
              <a:t>Average Keyword Difficulty – 52</a:t>
            </a:r>
          </a:p>
        </p:txBody>
      </p:sp>
      <p:sp>
        <p:nvSpPr>
          <p:cNvPr id="11" name="Arrow: Left 10">
            <a:extLst>
              <a:ext uri="{FF2B5EF4-FFF2-40B4-BE49-F238E27FC236}">
                <a16:creationId xmlns:a16="http://schemas.microsoft.com/office/drawing/2014/main" id="{C6F7FF56-6750-E40F-DADE-010E9F7A558A}"/>
              </a:ext>
            </a:extLst>
          </p:cNvPr>
          <p:cNvSpPr/>
          <p:nvPr/>
        </p:nvSpPr>
        <p:spPr>
          <a:xfrm>
            <a:off x="7722761" y="3054974"/>
            <a:ext cx="2358211"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1870</a:t>
            </a:r>
          </a:p>
          <a:p>
            <a:pPr algn="ctr"/>
            <a:r>
              <a:rPr lang="en-IN" sz="1050" dirty="0">
                <a:latin typeface="Avenir"/>
              </a:rPr>
              <a:t>Average Keyword Difficulty - 43</a:t>
            </a:r>
          </a:p>
        </p:txBody>
      </p:sp>
      <p:sp>
        <p:nvSpPr>
          <p:cNvPr id="12" name="Callout: Left Arrow 11">
            <a:extLst>
              <a:ext uri="{FF2B5EF4-FFF2-40B4-BE49-F238E27FC236}">
                <a16:creationId xmlns:a16="http://schemas.microsoft.com/office/drawing/2014/main" id="{AA5AF2EF-85EC-9AD4-A80E-5F1F26B584D1}"/>
              </a:ext>
            </a:extLst>
          </p:cNvPr>
          <p:cNvSpPr/>
          <p:nvPr/>
        </p:nvSpPr>
        <p:spPr>
          <a:xfrm>
            <a:off x="2526890" y="4598270"/>
            <a:ext cx="2441767" cy="1586001"/>
          </a:xfrm>
          <a:prstGeom prst="leftArrowCallout">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dirty="0">
                <a:latin typeface="Avenir"/>
              </a:rPr>
              <a:t>Shows the Keywords present in all competitors but missing from KLI. These keywords also have an average search volume of 1276 and average keyword difficulty of 50.</a:t>
            </a:r>
          </a:p>
        </p:txBody>
      </p:sp>
      <p:grpSp>
        <p:nvGrpSpPr>
          <p:cNvPr id="14" name="Group 13">
            <a:extLst>
              <a:ext uri="{FF2B5EF4-FFF2-40B4-BE49-F238E27FC236}">
                <a16:creationId xmlns:a16="http://schemas.microsoft.com/office/drawing/2014/main" id="{4B472EB2-22FB-3820-C51E-9B2C89EED05A}"/>
              </a:ext>
            </a:extLst>
          </p:cNvPr>
          <p:cNvGrpSpPr/>
          <p:nvPr/>
        </p:nvGrpSpPr>
        <p:grpSpPr>
          <a:xfrm>
            <a:off x="8758989" y="563884"/>
            <a:ext cx="3359217" cy="1393077"/>
            <a:chOff x="533687" y="2080707"/>
            <a:chExt cx="3024229" cy="891732"/>
          </a:xfrm>
        </p:grpSpPr>
        <p:sp>
          <p:nvSpPr>
            <p:cNvPr id="15" name="Rectangle: Rounded Corners 14">
              <a:extLst>
                <a:ext uri="{FF2B5EF4-FFF2-40B4-BE49-F238E27FC236}">
                  <a16:creationId xmlns:a16="http://schemas.microsoft.com/office/drawing/2014/main" id="{0250615C-4F9B-39DA-D5EA-747BD5536CCB}"/>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6" name="Rectangle: Rounded Corners 4">
              <a:extLst>
                <a:ext uri="{FF2B5EF4-FFF2-40B4-BE49-F238E27FC236}">
                  <a16:creationId xmlns:a16="http://schemas.microsoft.com/office/drawing/2014/main" id="{A123FA4D-BA9D-167A-E125-EE8EEFCAE5AA}"/>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285750" indent="-285750" algn="just">
                <a:buFont typeface="Arial" panose="020B0604020202020204" pitchFamily="34" charset="0"/>
                <a:buChar char="•"/>
              </a:pPr>
              <a:r>
                <a:rPr lang="en-IN" sz="1200" b="1" dirty="0">
                  <a:solidFill>
                    <a:srgbClr val="2F27C9"/>
                  </a:solidFill>
                  <a:latin typeface="Avenir"/>
                </a:rPr>
                <a:t>Search Volume</a:t>
              </a:r>
              <a:r>
                <a:rPr lang="en-IN" sz="1200" dirty="0">
                  <a:solidFill>
                    <a:srgbClr val="2F27C9"/>
                  </a:solidFill>
                  <a:latin typeface="Avenir"/>
                </a:rPr>
                <a:t> – Average no. of times users have searched for a given keyword in past month.</a:t>
              </a:r>
            </a:p>
            <a:p>
              <a:pPr marL="285750" indent="-285750" algn="just">
                <a:buFont typeface="Arial" panose="020B0604020202020204" pitchFamily="34" charset="0"/>
                <a:buChar char="•"/>
              </a:pPr>
              <a:r>
                <a:rPr lang="en-IN" sz="1200" b="1" dirty="0">
                  <a:solidFill>
                    <a:srgbClr val="2F27C9"/>
                  </a:solidFill>
                  <a:latin typeface="Avenir"/>
                </a:rPr>
                <a:t>Keyword Difficulty</a:t>
              </a:r>
              <a:r>
                <a:rPr lang="en-IN" sz="1200" dirty="0">
                  <a:solidFill>
                    <a:srgbClr val="2F27C9"/>
                  </a:solidFill>
                  <a:latin typeface="Avenir"/>
                </a:rPr>
                <a:t> - </a:t>
              </a:r>
              <a:r>
                <a:rPr lang="en-US" sz="1200" b="0" i="0" dirty="0">
                  <a:solidFill>
                    <a:srgbClr val="2F27C9"/>
                  </a:solidFill>
                  <a:effectLst/>
                  <a:latin typeface="Avenir"/>
                </a:rPr>
                <a:t>Keyword Difficulty shows you how hard it would be for a website to rank organically in the Google top 10 for the analyzed keyword</a:t>
              </a:r>
              <a:endParaRPr lang="en-IN" sz="1200" dirty="0">
                <a:solidFill>
                  <a:srgbClr val="2F27C9"/>
                </a:solidFill>
                <a:latin typeface="Avenir"/>
              </a:endParaRPr>
            </a:p>
          </p:txBody>
        </p:sp>
      </p:grpSp>
      <p:grpSp>
        <p:nvGrpSpPr>
          <p:cNvPr id="6" name="Group 5">
            <a:extLst>
              <a:ext uri="{FF2B5EF4-FFF2-40B4-BE49-F238E27FC236}">
                <a16:creationId xmlns:a16="http://schemas.microsoft.com/office/drawing/2014/main" id="{8DB97321-5E5B-D13C-51C1-9D0A919E5BAF}"/>
              </a:ext>
            </a:extLst>
          </p:cNvPr>
          <p:cNvGrpSpPr/>
          <p:nvPr/>
        </p:nvGrpSpPr>
        <p:grpSpPr>
          <a:xfrm>
            <a:off x="9307629" y="4371943"/>
            <a:ext cx="2454443" cy="1663097"/>
            <a:chOff x="533687" y="2080707"/>
            <a:chExt cx="3024229" cy="891732"/>
          </a:xfrm>
        </p:grpSpPr>
        <p:sp>
          <p:nvSpPr>
            <p:cNvPr id="8" name="Rectangle: Rounded Corners 7">
              <a:extLst>
                <a:ext uri="{FF2B5EF4-FFF2-40B4-BE49-F238E27FC236}">
                  <a16:creationId xmlns:a16="http://schemas.microsoft.com/office/drawing/2014/main" id="{254C2931-90AE-072E-61F6-E06F5E094FE2}"/>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7" name="Rectangle: Rounded Corners 4">
              <a:extLst>
                <a:ext uri="{FF2B5EF4-FFF2-40B4-BE49-F238E27FC236}">
                  <a16:creationId xmlns:a16="http://schemas.microsoft.com/office/drawing/2014/main" id="{98EA1CDB-AACA-82D7-CF4C-166C057CDFEB}"/>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IN" sz="1200" b="1" dirty="0">
                  <a:solidFill>
                    <a:srgbClr val="2F27C9"/>
                  </a:solidFill>
                  <a:latin typeface="Avenir"/>
                </a:rPr>
                <a:t>No. of Top 20 Ranking Non-branded keywords</a:t>
              </a:r>
            </a:p>
            <a:p>
              <a:pPr marL="285750" indent="-285750" algn="just">
                <a:buFont typeface="Arial" panose="020B0604020202020204" pitchFamily="34" charset="0"/>
                <a:buChar char="•"/>
              </a:pPr>
              <a:r>
                <a:rPr lang="en-IN" sz="1200" b="1" dirty="0" err="1">
                  <a:solidFill>
                    <a:srgbClr val="2F27C9"/>
                  </a:solidFill>
                  <a:latin typeface="Avenir"/>
                </a:rPr>
                <a:t>Kotaklife</a:t>
              </a:r>
              <a:r>
                <a:rPr lang="en-IN" sz="1200" b="1" dirty="0">
                  <a:solidFill>
                    <a:srgbClr val="2F27C9"/>
                  </a:solidFill>
                  <a:latin typeface="Avenir"/>
                </a:rPr>
                <a:t> – 190</a:t>
              </a:r>
            </a:p>
            <a:p>
              <a:pPr marL="285750" indent="-285750" algn="just">
                <a:buFont typeface="Arial" panose="020B0604020202020204" pitchFamily="34" charset="0"/>
                <a:buChar char="•"/>
              </a:pPr>
              <a:r>
                <a:rPr lang="en-IN" sz="1200" b="1" dirty="0">
                  <a:solidFill>
                    <a:srgbClr val="2F27C9"/>
                  </a:solidFill>
                  <a:latin typeface="Avenir"/>
                </a:rPr>
                <a:t>ICICI </a:t>
              </a:r>
              <a:r>
                <a:rPr lang="en-IN" sz="1200" b="1" dirty="0" err="1">
                  <a:solidFill>
                    <a:srgbClr val="2F27C9"/>
                  </a:solidFill>
                  <a:latin typeface="Avenir"/>
                </a:rPr>
                <a:t>Prulife</a:t>
              </a:r>
              <a:r>
                <a:rPr lang="en-IN" sz="1200" b="1" dirty="0">
                  <a:solidFill>
                    <a:srgbClr val="2F27C9"/>
                  </a:solidFill>
                  <a:latin typeface="Avenir"/>
                </a:rPr>
                <a:t> – 779</a:t>
              </a:r>
            </a:p>
            <a:p>
              <a:pPr marL="285750" indent="-285750" algn="just">
                <a:buFont typeface="Arial" panose="020B0604020202020204" pitchFamily="34" charset="0"/>
                <a:buChar char="•"/>
              </a:pPr>
              <a:r>
                <a:rPr lang="en-IN" sz="1200" b="1" dirty="0" err="1">
                  <a:solidFill>
                    <a:srgbClr val="2F27C9"/>
                  </a:solidFill>
                  <a:latin typeface="Avenir"/>
                </a:rPr>
                <a:t>Maxlife</a:t>
              </a:r>
              <a:r>
                <a:rPr lang="en-IN" sz="1200" b="1" dirty="0">
                  <a:solidFill>
                    <a:srgbClr val="2F27C9"/>
                  </a:solidFill>
                  <a:latin typeface="Avenir"/>
                </a:rPr>
                <a:t> – 832</a:t>
              </a:r>
            </a:p>
            <a:p>
              <a:pPr marL="285750" indent="-285750" algn="just">
                <a:buFont typeface="Arial" panose="020B0604020202020204" pitchFamily="34" charset="0"/>
                <a:buChar char="•"/>
              </a:pPr>
              <a:r>
                <a:rPr lang="en-IN" sz="1200" b="1" dirty="0">
                  <a:solidFill>
                    <a:srgbClr val="2F27C9"/>
                  </a:solidFill>
                  <a:latin typeface="Avenir"/>
                </a:rPr>
                <a:t>Canara </a:t>
              </a:r>
              <a:r>
                <a:rPr lang="en-IN" sz="1200" b="1" dirty="0" err="1">
                  <a:solidFill>
                    <a:srgbClr val="2F27C9"/>
                  </a:solidFill>
                  <a:latin typeface="Avenir"/>
                </a:rPr>
                <a:t>HSBCLife</a:t>
              </a:r>
              <a:r>
                <a:rPr lang="en-IN" sz="1200" b="1" dirty="0">
                  <a:solidFill>
                    <a:srgbClr val="2F27C9"/>
                  </a:solidFill>
                  <a:latin typeface="Avenir"/>
                </a:rPr>
                <a:t> - 91 </a:t>
              </a:r>
              <a:endParaRPr lang="en-IN" sz="1200" dirty="0">
                <a:solidFill>
                  <a:srgbClr val="2F27C9"/>
                </a:solidFill>
                <a:latin typeface="Avenir"/>
              </a:endParaRPr>
            </a:p>
          </p:txBody>
        </p:sp>
      </p:grpSp>
      <p:sp>
        <p:nvSpPr>
          <p:cNvPr id="19" name="Rectangle: Rounded Corners 18">
            <a:extLst>
              <a:ext uri="{FF2B5EF4-FFF2-40B4-BE49-F238E27FC236}">
                <a16:creationId xmlns:a16="http://schemas.microsoft.com/office/drawing/2014/main" id="{5339E905-B1CF-3F4E-8497-A9AC2CA80C6B}"/>
              </a:ext>
            </a:extLst>
          </p:cNvPr>
          <p:cNvSpPr/>
          <p:nvPr/>
        </p:nvSpPr>
        <p:spPr>
          <a:xfrm>
            <a:off x="6096000" y="6450245"/>
            <a:ext cx="4851126" cy="28743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 (Non-branded keywords)</a:t>
            </a:r>
          </a:p>
        </p:txBody>
      </p:sp>
      <p:pic>
        <p:nvPicPr>
          <p:cNvPr id="7" name="Picture 6">
            <a:extLst>
              <a:ext uri="{FF2B5EF4-FFF2-40B4-BE49-F238E27FC236}">
                <a16:creationId xmlns:a16="http://schemas.microsoft.com/office/drawing/2014/main" id="{55E7B209-A83F-6F94-0A72-5B6CDE927494}"/>
              </a:ext>
            </a:extLst>
          </p:cNvPr>
          <p:cNvPicPr>
            <a:picLocks noChangeAspect="1"/>
          </p:cNvPicPr>
          <p:nvPr/>
        </p:nvPicPr>
        <p:blipFill>
          <a:blip r:embed="rId2"/>
          <a:stretch>
            <a:fillRect/>
          </a:stretch>
        </p:blipFill>
        <p:spPr>
          <a:xfrm>
            <a:off x="6304088" y="4503229"/>
            <a:ext cx="2641678" cy="1809793"/>
          </a:xfrm>
          <a:prstGeom prst="rect">
            <a:avLst/>
          </a:prstGeom>
        </p:spPr>
      </p:pic>
      <p:pic>
        <p:nvPicPr>
          <p:cNvPr id="5122" name="Picture 2">
            <a:extLst>
              <a:ext uri="{FF2B5EF4-FFF2-40B4-BE49-F238E27FC236}">
                <a16:creationId xmlns:a16="http://schemas.microsoft.com/office/drawing/2014/main" id="{074478CF-F103-BF94-93E3-668F99DE9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78" y="4393486"/>
            <a:ext cx="2358211" cy="19867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8A937EE-EE5D-A1BF-648C-2F3653C2E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940" y="2677777"/>
            <a:ext cx="2641679" cy="16775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2D3210D6-70DE-F683-8907-D519792DD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872" y="2692973"/>
            <a:ext cx="2819802" cy="166233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9A604F4A-AE70-5631-D823-C28E40D70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5376" y="992044"/>
            <a:ext cx="2668244" cy="171096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C76ADCDE-3FAB-5248-DED4-F8A9030A80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5977" y="992044"/>
            <a:ext cx="2804068" cy="169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36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F20B-F24B-AAFC-4A81-F8AC4CD95BC3}"/>
              </a:ext>
            </a:extLst>
          </p:cNvPr>
          <p:cNvSpPr>
            <a:spLocks noGrp="1"/>
          </p:cNvSpPr>
          <p:nvPr>
            <p:ph type="title"/>
          </p:nvPr>
        </p:nvSpPr>
        <p:spPr/>
        <p:txBody>
          <a:bodyPr/>
          <a:lstStyle/>
          <a:p>
            <a:r>
              <a:rPr lang="en-US" sz="3600" dirty="0"/>
              <a:t>Finding right keyword is important!!</a:t>
            </a:r>
            <a:endParaRPr lang="en-IN" dirty="0"/>
          </a:p>
        </p:txBody>
      </p:sp>
      <p:grpSp>
        <p:nvGrpSpPr>
          <p:cNvPr id="8" name="Group 7">
            <a:extLst>
              <a:ext uri="{FF2B5EF4-FFF2-40B4-BE49-F238E27FC236}">
                <a16:creationId xmlns:a16="http://schemas.microsoft.com/office/drawing/2014/main" id="{33A54C33-DCDB-3145-0A96-C6294E324FF2}"/>
              </a:ext>
            </a:extLst>
          </p:cNvPr>
          <p:cNvGrpSpPr/>
          <p:nvPr/>
        </p:nvGrpSpPr>
        <p:grpSpPr>
          <a:xfrm>
            <a:off x="1104092" y="3763959"/>
            <a:ext cx="1742720" cy="416618"/>
            <a:chOff x="0" y="0"/>
            <a:chExt cx="3024229" cy="891732"/>
          </a:xfrm>
        </p:grpSpPr>
        <p:sp>
          <p:nvSpPr>
            <p:cNvPr id="9" name="Rectangle: Rounded Corners 8">
              <a:extLst>
                <a:ext uri="{FF2B5EF4-FFF2-40B4-BE49-F238E27FC236}">
                  <a16:creationId xmlns:a16="http://schemas.microsoft.com/office/drawing/2014/main" id="{5943D3E5-A5A3-CC27-B927-F7D5B5D1C2AC}"/>
                </a:ext>
              </a:extLst>
            </p:cNvPr>
            <p:cNvSpPr/>
            <p:nvPr/>
          </p:nvSpPr>
          <p:spPr>
            <a:xfrm>
              <a:off x="0" y="0"/>
              <a:ext cx="3024229" cy="891732"/>
            </a:xfrm>
            <a:prstGeom prst="roundRect">
              <a:avLst>
                <a:gd name="adj" fmla="val 10000"/>
              </a:avLst>
            </a:prstGeom>
            <a:solidFill>
              <a:srgbClr val="2F27C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91F7681D-6D2C-1010-2789-62BADBAFB494}"/>
                </a:ext>
              </a:extLst>
            </p:cNvPr>
            <p:cNvSpPr txBox="1"/>
            <p:nvPr/>
          </p:nvSpPr>
          <p:spPr>
            <a:xfrm>
              <a:off x="26117" y="26118"/>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US" sz="1200" dirty="0">
                  <a:solidFill>
                    <a:schemeClr val="bg1"/>
                  </a:solidFill>
                </a:rPr>
                <a:t>Kotak Life Insurance</a:t>
              </a:r>
            </a:p>
          </p:txBody>
        </p:sp>
      </p:grpSp>
      <p:grpSp>
        <p:nvGrpSpPr>
          <p:cNvPr id="11" name="Group 10">
            <a:extLst>
              <a:ext uri="{FF2B5EF4-FFF2-40B4-BE49-F238E27FC236}">
                <a16:creationId xmlns:a16="http://schemas.microsoft.com/office/drawing/2014/main" id="{64DDA1B3-3990-0CA8-E699-94144BD2E6DC}"/>
              </a:ext>
            </a:extLst>
          </p:cNvPr>
          <p:cNvGrpSpPr/>
          <p:nvPr/>
        </p:nvGrpSpPr>
        <p:grpSpPr>
          <a:xfrm>
            <a:off x="3872752" y="5088349"/>
            <a:ext cx="1742720" cy="416618"/>
            <a:chOff x="0" y="0"/>
            <a:chExt cx="3024229" cy="891732"/>
          </a:xfrm>
        </p:grpSpPr>
        <p:sp>
          <p:nvSpPr>
            <p:cNvPr id="12" name="Rectangle: Rounded Corners 11">
              <a:extLst>
                <a:ext uri="{FF2B5EF4-FFF2-40B4-BE49-F238E27FC236}">
                  <a16:creationId xmlns:a16="http://schemas.microsoft.com/office/drawing/2014/main" id="{EA10469E-8640-D254-5D85-8C33F449AB77}"/>
                </a:ext>
              </a:extLst>
            </p:cNvPr>
            <p:cNvSpPr/>
            <p:nvPr/>
          </p:nvSpPr>
          <p:spPr>
            <a:xfrm>
              <a:off x="0" y="0"/>
              <a:ext cx="3024229" cy="891732"/>
            </a:xfrm>
            <a:prstGeom prst="roundRect">
              <a:avLst>
                <a:gd name="adj" fmla="val 10000"/>
              </a:avLst>
            </a:prstGeom>
            <a:solidFill>
              <a:srgbClr val="2F27C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3" name="Rectangle: Rounded Corners 4">
              <a:extLst>
                <a:ext uri="{FF2B5EF4-FFF2-40B4-BE49-F238E27FC236}">
                  <a16:creationId xmlns:a16="http://schemas.microsoft.com/office/drawing/2014/main" id="{0C8665E4-FE27-18B3-3D63-264E1E761CAE}"/>
                </a:ext>
              </a:extLst>
            </p:cNvPr>
            <p:cNvSpPr txBox="1"/>
            <p:nvPr/>
          </p:nvSpPr>
          <p:spPr>
            <a:xfrm>
              <a:off x="26117" y="26118"/>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US" sz="1200" dirty="0">
                  <a:solidFill>
                    <a:schemeClr val="bg1"/>
                  </a:solidFill>
                </a:rPr>
                <a:t>ICICI Prudential Life Insurance</a:t>
              </a:r>
            </a:p>
          </p:txBody>
        </p:sp>
      </p:grpSp>
      <p:grpSp>
        <p:nvGrpSpPr>
          <p:cNvPr id="14" name="Group 13">
            <a:extLst>
              <a:ext uri="{FF2B5EF4-FFF2-40B4-BE49-F238E27FC236}">
                <a16:creationId xmlns:a16="http://schemas.microsoft.com/office/drawing/2014/main" id="{DD4C9793-6733-1B10-176B-06E727B280F2}"/>
              </a:ext>
            </a:extLst>
          </p:cNvPr>
          <p:cNvGrpSpPr/>
          <p:nvPr/>
        </p:nvGrpSpPr>
        <p:grpSpPr>
          <a:xfrm>
            <a:off x="8099206" y="3776161"/>
            <a:ext cx="1742720" cy="416618"/>
            <a:chOff x="0" y="0"/>
            <a:chExt cx="3024229" cy="891732"/>
          </a:xfrm>
        </p:grpSpPr>
        <p:sp>
          <p:nvSpPr>
            <p:cNvPr id="15" name="Rectangle: Rounded Corners 14">
              <a:extLst>
                <a:ext uri="{FF2B5EF4-FFF2-40B4-BE49-F238E27FC236}">
                  <a16:creationId xmlns:a16="http://schemas.microsoft.com/office/drawing/2014/main" id="{C95CB473-FFC1-F60E-F1E5-7244B807A218}"/>
                </a:ext>
              </a:extLst>
            </p:cNvPr>
            <p:cNvSpPr/>
            <p:nvPr/>
          </p:nvSpPr>
          <p:spPr>
            <a:xfrm>
              <a:off x="0" y="0"/>
              <a:ext cx="3024229" cy="891732"/>
            </a:xfrm>
            <a:prstGeom prst="roundRect">
              <a:avLst>
                <a:gd name="adj" fmla="val 10000"/>
              </a:avLst>
            </a:prstGeom>
            <a:solidFill>
              <a:srgbClr val="2F27C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6" name="Rectangle: Rounded Corners 4">
              <a:extLst>
                <a:ext uri="{FF2B5EF4-FFF2-40B4-BE49-F238E27FC236}">
                  <a16:creationId xmlns:a16="http://schemas.microsoft.com/office/drawing/2014/main" id="{5D2D5259-87C8-12FF-325A-D2A1587225A4}"/>
                </a:ext>
              </a:extLst>
            </p:cNvPr>
            <p:cNvSpPr txBox="1"/>
            <p:nvPr/>
          </p:nvSpPr>
          <p:spPr>
            <a:xfrm>
              <a:off x="26117" y="26118"/>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US" sz="1200" dirty="0">
                  <a:solidFill>
                    <a:schemeClr val="bg1"/>
                  </a:solidFill>
                </a:rPr>
                <a:t>Canara HSBC Life Insurance</a:t>
              </a:r>
            </a:p>
          </p:txBody>
        </p:sp>
      </p:grpSp>
      <p:grpSp>
        <p:nvGrpSpPr>
          <p:cNvPr id="17" name="Group 16">
            <a:extLst>
              <a:ext uri="{FF2B5EF4-FFF2-40B4-BE49-F238E27FC236}">
                <a16:creationId xmlns:a16="http://schemas.microsoft.com/office/drawing/2014/main" id="{F40588A0-8F47-6BCE-9DFE-FFA74630F41A}"/>
              </a:ext>
            </a:extLst>
          </p:cNvPr>
          <p:cNvGrpSpPr/>
          <p:nvPr/>
        </p:nvGrpSpPr>
        <p:grpSpPr>
          <a:xfrm>
            <a:off x="4696040" y="3763959"/>
            <a:ext cx="1742720" cy="416618"/>
            <a:chOff x="0" y="0"/>
            <a:chExt cx="3024229" cy="891732"/>
          </a:xfrm>
        </p:grpSpPr>
        <p:sp>
          <p:nvSpPr>
            <p:cNvPr id="18" name="Rectangle: Rounded Corners 17">
              <a:extLst>
                <a:ext uri="{FF2B5EF4-FFF2-40B4-BE49-F238E27FC236}">
                  <a16:creationId xmlns:a16="http://schemas.microsoft.com/office/drawing/2014/main" id="{DD885333-8DDE-A3BC-A207-B1330D387BCA}"/>
                </a:ext>
              </a:extLst>
            </p:cNvPr>
            <p:cNvSpPr/>
            <p:nvPr/>
          </p:nvSpPr>
          <p:spPr>
            <a:xfrm>
              <a:off x="0" y="0"/>
              <a:ext cx="3024229" cy="891732"/>
            </a:xfrm>
            <a:prstGeom prst="roundRect">
              <a:avLst>
                <a:gd name="adj" fmla="val 10000"/>
              </a:avLst>
            </a:prstGeom>
            <a:solidFill>
              <a:srgbClr val="2F27C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9" name="Rectangle: Rounded Corners 4">
              <a:extLst>
                <a:ext uri="{FF2B5EF4-FFF2-40B4-BE49-F238E27FC236}">
                  <a16:creationId xmlns:a16="http://schemas.microsoft.com/office/drawing/2014/main" id="{9743F6BD-6452-89FC-34D4-170BD1C4DDF2}"/>
                </a:ext>
              </a:extLst>
            </p:cNvPr>
            <p:cNvSpPr txBox="1"/>
            <p:nvPr/>
          </p:nvSpPr>
          <p:spPr>
            <a:xfrm>
              <a:off x="26117" y="26118"/>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US" sz="1200" dirty="0">
                  <a:solidFill>
                    <a:schemeClr val="bg1"/>
                  </a:solidFill>
                </a:rPr>
                <a:t>Max Life Insurance</a:t>
              </a:r>
            </a:p>
          </p:txBody>
        </p:sp>
      </p:grpSp>
      <p:grpSp>
        <p:nvGrpSpPr>
          <p:cNvPr id="20" name="Group 19">
            <a:extLst>
              <a:ext uri="{FF2B5EF4-FFF2-40B4-BE49-F238E27FC236}">
                <a16:creationId xmlns:a16="http://schemas.microsoft.com/office/drawing/2014/main" id="{445A4583-7873-5D37-94C0-A6C4E28D7A85}"/>
              </a:ext>
            </a:extLst>
          </p:cNvPr>
          <p:cNvGrpSpPr/>
          <p:nvPr/>
        </p:nvGrpSpPr>
        <p:grpSpPr>
          <a:xfrm>
            <a:off x="7637878" y="4463372"/>
            <a:ext cx="2966116" cy="1073023"/>
            <a:chOff x="533687" y="2080707"/>
            <a:chExt cx="3024229" cy="891732"/>
          </a:xfrm>
        </p:grpSpPr>
        <p:sp>
          <p:nvSpPr>
            <p:cNvPr id="21" name="Rectangle: Rounded Corners 20">
              <a:extLst>
                <a:ext uri="{FF2B5EF4-FFF2-40B4-BE49-F238E27FC236}">
                  <a16:creationId xmlns:a16="http://schemas.microsoft.com/office/drawing/2014/main" id="{DB12B133-42B2-2B14-F16A-5ECDEC87F868}"/>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22" name="Rectangle: Rounded Corners 4">
              <a:extLst>
                <a:ext uri="{FF2B5EF4-FFF2-40B4-BE49-F238E27FC236}">
                  <a16:creationId xmlns:a16="http://schemas.microsoft.com/office/drawing/2014/main" id="{7A6E4991-BE69-2456-DDFF-6C8FEA2287BC}"/>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285750" indent="-285750">
                <a:buFont typeface="Arial" panose="020B0604020202020204" pitchFamily="34" charset="0"/>
                <a:buChar char="•"/>
              </a:pPr>
              <a:r>
                <a:rPr lang="en-US" sz="1200" dirty="0">
                  <a:solidFill>
                    <a:srgbClr val="2F27C8"/>
                  </a:solidFill>
                  <a:latin typeface="Avenir"/>
                </a:rPr>
                <a:t>These graphs study the relation between a webpage’s SERP position and keywords-content relevance.</a:t>
              </a:r>
            </a:p>
            <a:p>
              <a:pPr marL="285750" indent="-285750">
                <a:buFont typeface="Arial" panose="020B0604020202020204" pitchFamily="34" charset="0"/>
                <a:buChar char="•"/>
              </a:pPr>
              <a:r>
                <a:rPr lang="en-US" sz="1200" dirty="0">
                  <a:solidFill>
                    <a:srgbClr val="2F27C8"/>
                  </a:solidFill>
                  <a:latin typeface="Avenir"/>
                </a:rPr>
                <a:t>Higher content relevance to keywords leads to higher SERP positions.</a:t>
              </a:r>
              <a:endParaRPr lang="en-IN" sz="1200" dirty="0">
                <a:solidFill>
                  <a:srgbClr val="2F27C8"/>
                </a:solidFill>
                <a:latin typeface="Avenir"/>
              </a:endParaRPr>
            </a:p>
          </p:txBody>
        </p:sp>
      </p:grpSp>
      <p:pic>
        <p:nvPicPr>
          <p:cNvPr id="6146" name="Picture 2">
            <a:extLst>
              <a:ext uri="{FF2B5EF4-FFF2-40B4-BE49-F238E27FC236}">
                <a16:creationId xmlns:a16="http://schemas.microsoft.com/office/drawing/2014/main" id="{397A6A89-13C9-096F-C461-0152BC15E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55" y="1242770"/>
            <a:ext cx="3244063" cy="25272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D6070EE-8C01-B427-52C8-151F1F9E5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124" y="1259382"/>
            <a:ext cx="3246234" cy="252898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BB98BD6-2339-B4DC-94C4-21D00FCFF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752" y="1259382"/>
            <a:ext cx="3244063" cy="24708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8677B169-E5F9-2396-3CC9-9B8BD46E2B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55" y="4331698"/>
            <a:ext cx="3244063" cy="20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7E4D-84BA-A247-995A-DC5D21C24667}"/>
              </a:ext>
            </a:extLst>
          </p:cNvPr>
          <p:cNvSpPr>
            <a:spLocks noGrp="1"/>
          </p:cNvSpPr>
          <p:nvPr>
            <p:ph type="title"/>
          </p:nvPr>
        </p:nvSpPr>
        <p:spPr/>
        <p:txBody>
          <a:bodyPr/>
          <a:lstStyle/>
          <a:p>
            <a:r>
              <a:rPr lang="en-IN" dirty="0"/>
              <a:t>Shared keywords Analysis (Top 3 ICICI </a:t>
            </a:r>
            <a:r>
              <a:rPr lang="en-IN" dirty="0" err="1"/>
              <a:t>Pru</a:t>
            </a:r>
            <a:r>
              <a:rPr lang="en-IN" dirty="0"/>
              <a:t> keywords)</a:t>
            </a:r>
          </a:p>
        </p:txBody>
      </p:sp>
      <p:sp>
        <p:nvSpPr>
          <p:cNvPr id="3" name="Content Placeholder 2">
            <a:extLst>
              <a:ext uri="{FF2B5EF4-FFF2-40B4-BE49-F238E27FC236}">
                <a16:creationId xmlns:a16="http://schemas.microsoft.com/office/drawing/2014/main" id="{D0237E5F-56E0-419D-975F-53C700AFE616}"/>
              </a:ext>
            </a:extLst>
          </p:cNvPr>
          <p:cNvSpPr>
            <a:spLocks noGrp="1"/>
          </p:cNvSpPr>
          <p:nvPr>
            <p:ph idx="1"/>
          </p:nvPr>
        </p:nvSpPr>
        <p:spPr>
          <a:xfrm>
            <a:off x="501048" y="2023979"/>
            <a:ext cx="8348312" cy="4935304"/>
          </a:xfrm>
        </p:spPr>
        <p:txBody>
          <a:bodyPr/>
          <a:lstStyle/>
          <a:p>
            <a:pPr algn="just"/>
            <a:r>
              <a:rPr lang="en-IN" sz="1400" dirty="0"/>
              <a:t>The aim of this analysis is to study similarity between Product URLs Content and their ranking keywords, for Top 3 SERP positions, for shared keywords of ICICI </a:t>
            </a:r>
            <a:r>
              <a:rPr lang="en-IN" sz="1400" dirty="0" err="1"/>
              <a:t>Pru</a:t>
            </a:r>
            <a:r>
              <a:rPr lang="en-IN" sz="1400" dirty="0"/>
              <a:t> and KLI.</a:t>
            </a:r>
          </a:p>
          <a:p>
            <a:pPr algn="just"/>
            <a:r>
              <a:rPr lang="en-IN" sz="1400" dirty="0"/>
              <a:t>Shared keywords are the keywords used by both websites and the intention is to study what is being done better by ICICI </a:t>
            </a:r>
            <a:r>
              <a:rPr lang="en-IN" sz="1400" dirty="0" err="1"/>
              <a:t>Pru</a:t>
            </a:r>
            <a:r>
              <a:rPr lang="en-IN" sz="1400" dirty="0"/>
              <a:t> than KLI, which makes it rank better in Search Engine Rankings for same set of keywords.</a:t>
            </a:r>
          </a:p>
          <a:p>
            <a:pPr algn="just"/>
            <a:r>
              <a:rPr lang="en-IN" sz="1400" dirty="0"/>
              <a:t>We will also see the distribution of these shared keywords in KLI URL rankings in the upcoming slide.</a:t>
            </a:r>
          </a:p>
          <a:p>
            <a:pPr marL="0" indent="0" algn="just">
              <a:buNone/>
            </a:pPr>
            <a:endParaRPr lang="en-IN" dirty="0"/>
          </a:p>
        </p:txBody>
      </p:sp>
    </p:spTree>
    <p:extLst>
      <p:ext uri="{BB962C8B-B14F-4D97-AF65-F5344CB8AC3E}">
        <p14:creationId xmlns:p14="http://schemas.microsoft.com/office/powerpoint/2010/main" val="798246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9FC0327-1DBD-79A0-1CF3-8A78A9E44A64}"/>
              </a:ext>
            </a:extLst>
          </p:cNvPr>
          <p:cNvGrpSpPr/>
          <p:nvPr/>
        </p:nvGrpSpPr>
        <p:grpSpPr>
          <a:xfrm>
            <a:off x="430910" y="4193320"/>
            <a:ext cx="4719713" cy="1899756"/>
            <a:chOff x="533687" y="2080707"/>
            <a:chExt cx="3024229" cy="891732"/>
          </a:xfrm>
        </p:grpSpPr>
        <p:sp>
          <p:nvSpPr>
            <p:cNvPr id="7" name="Rectangle: Rounded Corners 6">
              <a:extLst>
                <a:ext uri="{FF2B5EF4-FFF2-40B4-BE49-F238E27FC236}">
                  <a16:creationId xmlns:a16="http://schemas.microsoft.com/office/drawing/2014/main" id="{8D6FC50A-5D45-479C-69A6-914AF4069E79}"/>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8" name="Rectangle: Rounded Corners 4">
              <a:extLst>
                <a:ext uri="{FF2B5EF4-FFF2-40B4-BE49-F238E27FC236}">
                  <a16:creationId xmlns:a16="http://schemas.microsoft.com/office/drawing/2014/main" id="{A5B971E6-D23F-0348-4588-D16FE8643FD5}"/>
                </a:ext>
              </a:extLst>
            </p:cNvPr>
            <p:cNvSpPr txBox="1"/>
            <p:nvPr/>
          </p:nvSpPr>
          <p:spPr>
            <a:xfrm>
              <a:off x="559805" y="2106826"/>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200" b="1" dirty="0">
                  <a:solidFill>
                    <a:srgbClr val="2F27C9"/>
                  </a:solidFill>
                  <a:latin typeface="Avenir"/>
                </a:rPr>
                <a:t>Similarity scoring between URLs content and its keywords is the judge of content relevance and proper keyword usage in the content.</a:t>
              </a:r>
            </a:p>
            <a:p>
              <a:r>
                <a:rPr lang="en-IN" sz="1200" dirty="0">
                  <a:solidFill>
                    <a:srgbClr val="2F27C9"/>
                  </a:solidFill>
                  <a:latin typeface="Avenir"/>
                </a:rPr>
                <a:t>Graph above shows CONSIDERABLY LOW similarity between KLI Product URLs content and shared keywords. Here ICICI </a:t>
              </a:r>
              <a:r>
                <a:rPr lang="en-IN" sz="1200" dirty="0" err="1">
                  <a:solidFill>
                    <a:srgbClr val="2F27C9"/>
                  </a:solidFill>
                  <a:latin typeface="Avenir"/>
                </a:rPr>
                <a:t>Pru</a:t>
              </a:r>
              <a:r>
                <a:rPr lang="en-IN" sz="1200" dirty="0">
                  <a:solidFill>
                    <a:srgbClr val="2F27C9"/>
                  </a:solidFill>
                  <a:latin typeface="Avenir"/>
                </a:rPr>
                <a:t> Top 3 rank Shared keywords* are compared with ICICI </a:t>
              </a:r>
              <a:r>
                <a:rPr lang="en-IN" sz="1200" dirty="0" err="1">
                  <a:solidFill>
                    <a:srgbClr val="2F27C9"/>
                  </a:solidFill>
                  <a:latin typeface="Avenir"/>
                </a:rPr>
                <a:t>Pru</a:t>
              </a:r>
              <a:r>
                <a:rPr lang="en-IN" sz="1200" dirty="0">
                  <a:solidFill>
                    <a:srgbClr val="2F27C9"/>
                  </a:solidFill>
                  <a:latin typeface="Avenir"/>
                </a:rPr>
                <a:t> and KLI URL content. </a:t>
              </a:r>
              <a:r>
                <a:rPr lang="en-IN" sz="1200" b="1" dirty="0">
                  <a:solidFill>
                    <a:srgbClr val="2F27C9"/>
                  </a:solidFill>
                  <a:latin typeface="Avenir"/>
                </a:rPr>
                <a:t>There are 73 keywords at Rank 1, 91 keywords at Rank 2 and 90 keywords at Rank 3 for ICICI </a:t>
              </a:r>
              <a:r>
                <a:rPr lang="en-IN" sz="1200" b="1" dirty="0" err="1">
                  <a:solidFill>
                    <a:srgbClr val="2F27C9"/>
                  </a:solidFill>
                  <a:latin typeface="Avenir"/>
                </a:rPr>
                <a:t>Pru</a:t>
              </a:r>
              <a:r>
                <a:rPr lang="en-IN" sz="1200" b="1" dirty="0">
                  <a:solidFill>
                    <a:srgbClr val="2F27C9"/>
                  </a:solidFill>
                  <a:latin typeface="Avenir"/>
                </a:rPr>
                <a:t> Life Insurance Product URLs.</a:t>
              </a:r>
            </a:p>
          </p:txBody>
        </p:sp>
      </p:grpSp>
      <p:sp>
        <p:nvSpPr>
          <p:cNvPr id="15" name="Wave 14">
            <a:extLst>
              <a:ext uri="{FF2B5EF4-FFF2-40B4-BE49-F238E27FC236}">
                <a16:creationId xmlns:a16="http://schemas.microsoft.com/office/drawing/2014/main" id="{97F2CC2B-C1ED-96E4-CFD2-CF55896D2325}"/>
              </a:ext>
            </a:extLst>
          </p:cNvPr>
          <p:cNvSpPr/>
          <p:nvPr/>
        </p:nvSpPr>
        <p:spPr>
          <a:xfrm>
            <a:off x="5845996" y="4968561"/>
            <a:ext cx="5937832" cy="1344628"/>
          </a:xfrm>
          <a:prstGeom prst="wave">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dirty="0">
                <a:latin typeface="Avenir"/>
              </a:rPr>
              <a:t>Above graphs shows KLI Product Category URLs rank distribution for the top 3 keywords group of ICICI </a:t>
            </a:r>
            <a:r>
              <a:rPr lang="en-IN" sz="1200" dirty="0" err="1">
                <a:latin typeface="Avenir"/>
              </a:rPr>
              <a:t>Pru</a:t>
            </a:r>
            <a:r>
              <a:rPr lang="en-IN" sz="1200" dirty="0">
                <a:latin typeface="Avenir"/>
              </a:rPr>
              <a:t>. We can clearly see that for top 3 keywords group of ICICI </a:t>
            </a:r>
            <a:r>
              <a:rPr lang="en-IN" sz="1200" dirty="0" err="1">
                <a:latin typeface="Avenir"/>
              </a:rPr>
              <a:t>Pru</a:t>
            </a:r>
            <a:r>
              <a:rPr lang="en-IN" sz="1200" dirty="0">
                <a:latin typeface="Avenir"/>
              </a:rPr>
              <a:t>,  KLI Product URLs are rarely ranking at top 3. Most of the ranks are beyond 10.</a:t>
            </a:r>
          </a:p>
        </p:txBody>
      </p:sp>
      <p:sp>
        <p:nvSpPr>
          <p:cNvPr id="5" name="TextBox 4">
            <a:extLst>
              <a:ext uri="{FF2B5EF4-FFF2-40B4-BE49-F238E27FC236}">
                <a16:creationId xmlns:a16="http://schemas.microsoft.com/office/drawing/2014/main" id="{2E7358DE-8217-D45A-6561-5BB77AB4B1C5}"/>
              </a:ext>
            </a:extLst>
          </p:cNvPr>
          <p:cNvSpPr txBox="1"/>
          <p:nvPr/>
        </p:nvSpPr>
        <p:spPr>
          <a:xfrm>
            <a:off x="904775" y="6150543"/>
            <a:ext cx="5650029" cy="307777"/>
          </a:xfrm>
          <a:prstGeom prst="rect">
            <a:avLst/>
          </a:prstGeom>
          <a:noFill/>
        </p:spPr>
        <p:txBody>
          <a:bodyPr wrap="square" rtlCol="0">
            <a:spAutoFit/>
          </a:bodyPr>
          <a:lstStyle/>
          <a:p>
            <a:r>
              <a:rPr lang="en-IN" sz="1400" b="1" dirty="0">
                <a:solidFill>
                  <a:srgbClr val="2F27C9"/>
                </a:solidFill>
              </a:rPr>
              <a:t>* Shared keywords – shared between ICICI </a:t>
            </a:r>
            <a:r>
              <a:rPr lang="en-IN" sz="1400" b="1" dirty="0" err="1">
                <a:solidFill>
                  <a:srgbClr val="2F27C9"/>
                </a:solidFill>
              </a:rPr>
              <a:t>Pru</a:t>
            </a:r>
            <a:r>
              <a:rPr lang="en-IN" sz="1400" b="1" dirty="0">
                <a:solidFill>
                  <a:srgbClr val="2F27C9"/>
                </a:solidFill>
              </a:rPr>
              <a:t> and KLI</a:t>
            </a:r>
          </a:p>
        </p:txBody>
      </p:sp>
      <p:sp>
        <p:nvSpPr>
          <p:cNvPr id="2" name="Rectangle: Rounded Corners 1">
            <a:extLst>
              <a:ext uri="{FF2B5EF4-FFF2-40B4-BE49-F238E27FC236}">
                <a16:creationId xmlns:a16="http://schemas.microsoft.com/office/drawing/2014/main" id="{0430A4E7-E490-F6DF-D80F-E2C536C426B0}"/>
              </a:ext>
            </a:extLst>
          </p:cNvPr>
          <p:cNvSpPr/>
          <p:nvPr/>
        </p:nvSpPr>
        <p:spPr>
          <a:xfrm>
            <a:off x="7555832" y="6458319"/>
            <a:ext cx="3407803" cy="3077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pic>
        <p:nvPicPr>
          <p:cNvPr id="7170" name="Picture 2">
            <a:extLst>
              <a:ext uri="{FF2B5EF4-FFF2-40B4-BE49-F238E27FC236}">
                <a16:creationId xmlns:a16="http://schemas.microsoft.com/office/drawing/2014/main" id="{5353BC35-D040-2EDE-1889-BA4605A9B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996" y="293621"/>
            <a:ext cx="2817657" cy="22811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67C60C5-4D85-0684-5022-11598D6F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653" y="293621"/>
            <a:ext cx="2817657" cy="230085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433B33C8-A497-5825-6011-781B6F439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259" y="2671764"/>
            <a:ext cx="2817658" cy="228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AB39865B-0C47-9C35-A973-D9E2F14BB359}"/>
              </a:ext>
            </a:extLst>
          </p:cNvPr>
          <p:cNvGraphicFramePr>
            <a:graphicFrameLocks/>
          </p:cNvGraphicFramePr>
          <p:nvPr>
            <p:extLst>
              <p:ext uri="{D42A27DB-BD31-4B8C-83A1-F6EECF244321}">
                <p14:modId xmlns:p14="http://schemas.microsoft.com/office/powerpoint/2010/main" val="1061236958"/>
              </p:ext>
            </p:extLst>
          </p:nvPr>
        </p:nvGraphicFramePr>
        <p:xfrm>
          <a:off x="471671" y="481263"/>
          <a:ext cx="4316170" cy="31767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43674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702E-00D2-E47C-590D-D75BBF64591D}"/>
              </a:ext>
            </a:extLst>
          </p:cNvPr>
          <p:cNvSpPr>
            <a:spLocks noGrp="1"/>
          </p:cNvSpPr>
          <p:nvPr>
            <p:ph type="title"/>
          </p:nvPr>
        </p:nvSpPr>
        <p:spPr>
          <a:xfrm>
            <a:off x="309599" y="1"/>
            <a:ext cx="11327343" cy="673768"/>
          </a:xfrm>
        </p:spPr>
        <p:txBody>
          <a:bodyPr/>
          <a:lstStyle/>
          <a:p>
            <a:r>
              <a:rPr lang="en-IN" dirty="0"/>
              <a:t>Category Page Content Structure Comparison</a:t>
            </a:r>
          </a:p>
        </p:txBody>
      </p:sp>
      <p:grpSp>
        <p:nvGrpSpPr>
          <p:cNvPr id="6" name="Group 5">
            <a:extLst>
              <a:ext uri="{FF2B5EF4-FFF2-40B4-BE49-F238E27FC236}">
                <a16:creationId xmlns:a16="http://schemas.microsoft.com/office/drawing/2014/main" id="{1B81ABD6-8624-5870-8CF7-958B5E6540C4}"/>
              </a:ext>
            </a:extLst>
          </p:cNvPr>
          <p:cNvGrpSpPr/>
          <p:nvPr/>
        </p:nvGrpSpPr>
        <p:grpSpPr>
          <a:xfrm>
            <a:off x="299771" y="696421"/>
            <a:ext cx="11206643" cy="815369"/>
            <a:chOff x="533687" y="2080707"/>
            <a:chExt cx="3024229" cy="891732"/>
          </a:xfrm>
        </p:grpSpPr>
        <p:sp>
          <p:nvSpPr>
            <p:cNvPr id="7" name="Rectangle: Rounded Corners 6">
              <a:extLst>
                <a:ext uri="{FF2B5EF4-FFF2-40B4-BE49-F238E27FC236}">
                  <a16:creationId xmlns:a16="http://schemas.microsoft.com/office/drawing/2014/main" id="{F8F54C16-F411-4EAF-0C42-DD4C65CF61AA}"/>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8" name="Rectangle: Rounded Corners 4">
              <a:extLst>
                <a:ext uri="{FF2B5EF4-FFF2-40B4-BE49-F238E27FC236}">
                  <a16:creationId xmlns:a16="http://schemas.microsoft.com/office/drawing/2014/main" id="{D5D0FB47-4A5D-7115-358A-B3EECD2E7E5C}"/>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endParaRPr lang="en-US" sz="1400" dirty="0">
                <a:solidFill>
                  <a:srgbClr val="2F27C9"/>
                </a:solidFill>
                <a:latin typeface="Avenir"/>
              </a:endParaRPr>
            </a:p>
            <a:p>
              <a:pPr algn="just"/>
              <a:r>
                <a:rPr lang="en-IN" sz="1400" dirty="0">
                  <a:solidFill>
                    <a:srgbClr val="2F27C9"/>
                  </a:solidFill>
                  <a:latin typeface="Avenir"/>
                </a:rPr>
                <a:t>Below table compares structural elements on few Product pages of KLI, ICICI </a:t>
              </a:r>
              <a:r>
                <a:rPr lang="en-IN" sz="1400" dirty="0" err="1">
                  <a:solidFill>
                    <a:srgbClr val="2F27C9"/>
                  </a:solidFill>
                  <a:latin typeface="Avenir"/>
                </a:rPr>
                <a:t>Pru</a:t>
              </a:r>
              <a:r>
                <a:rPr lang="en-IN" sz="1400" dirty="0">
                  <a:solidFill>
                    <a:srgbClr val="2F27C9"/>
                  </a:solidFill>
                  <a:latin typeface="Avenir"/>
                </a:rPr>
                <a:t> and </a:t>
              </a:r>
              <a:r>
                <a:rPr lang="en-IN" sz="1400" dirty="0" err="1">
                  <a:solidFill>
                    <a:srgbClr val="2F27C9"/>
                  </a:solidFill>
                  <a:latin typeface="Avenir"/>
                </a:rPr>
                <a:t>Maxlife</a:t>
              </a:r>
              <a:r>
                <a:rPr lang="en-IN" sz="1400" dirty="0">
                  <a:solidFill>
                    <a:srgbClr val="2F27C9"/>
                  </a:solidFill>
                  <a:latin typeface="Avenir"/>
                </a:rPr>
                <a:t>. As clearly visible, KLI is missing some key elements, such as, Accessibility features and recommendations while being present on its competitors. </a:t>
              </a:r>
            </a:p>
            <a:p>
              <a:pPr algn="just"/>
              <a:endParaRPr lang="en-IN" sz="1400" dirty="0">
                <a:solidFill>
                  <a:srgbClr val="2F27C9"/>
                </a:solidFill>
                <a:latin typeface="Avenir"/>
              </a:endParaRPr>
            </a:p>
          </p:txBody>
        </p:sp>
      </p:grpSp>
      <p:sp>
        <p:nvSpPr>
          <p:cNvPr id="4" name="Content Placeholder 3">
            <a:extLst>
              <a:ext uri="{FF2B5EF4-FFF2-40B4-BE49-F238E27FC236}">
                <a16:creationId xmlns:a16="http://schemas.microsoft.com/office/drawing/2014/main" id="{C5BBE12B-070F-8506-92EF-C5B9DDD389CD}"/>
              </a:ext>
            </a:extLst>
          </p:cNvPr>
          <p:cNvSpPr>
            <a:spLocks noGrp="1"/>
          </p:cNvSpPr>
          <p:nvPr>
            <p:ph idx="1"/>
          </p:nvPr>
        </p:nvSpPr>
        <p:spPr/>
        <p:txBody>
          <a:bodyPr/>
          <a:lstStyle/>
          <a:p>
            <a:endParaRPr lang="en-IN"/>
          </a:p>
        </p:txBody>
      </p:sp>
      <p:pic>
        <p:nvPicPr>
          <p:cNvPr id="10" name="Picture 9">
            <a:extLst>
              <a:ext uri="{FF2B5EF4-FFF2-40B4-BE49-F238E27FC236}">
                <a16:creationId xmlns:a16="http://schemas.microsoft.com/office/drawing/2014/main" id="{B6A76979-9EA9-3019-82E1-4163D094180C}"/>
              </a:ext>
            </a:extLst>
          </p:cNvPr>
          <p:cNvPicPr>
            <a:picLocks noChangeAspect="1"/>
          </p:cNvPicPr>
          <p:nvPr/>
        </p:nvPicPr>
        <p:blipFill>
          <a:blip r:embed="rId2"/>
          <a:stretch>
            <a:fillRect/>
          </a:stretch>
        </p:blipFill>
        <p:spPr>
          <a:xfrm>
            <a:off x="299770" y="1677737"/>
            <a:ext cx="11206643" cy="4499225"/>
          </a:xfrm>
          <a:prstGeom prst="rect">
            <a:avLst/>
          </a:prstGeom>
        </p:spPr>
      </p:pic>
    </p:spTree>
    <p:extLst>
      <p:ext uri="{BB962C8B-B14F-4D97-AF65-F5344CB8AC3E}">
        <p14:creationId xmlns:p14="http://schemas.microsoft.com/office/powerpoint/2010/main" val="320822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F7F68-EDDD-68CB-04C6-3D749E68F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E3B51-70DF-B58D-6884-15D15FF01165}"/>
              </a:ext>
            </a:extLst>
          </p:cNvPr>
          <p:cNvSpPr>
            <a:spLocks noGrp="1"/>
          </p:cNvSpPr>
          <p:nvPr>
            <p:ph type="title"/>
          </p:nvPr>
        </p:nvSpPr>
        <p:spPr>
          <a:xfrm>
            <a:off x="303530" y="1770699"/>
            <a:ext cx="8856512" cy="1719262"/>
          </a:xfrm>
        </p:spPr>
        <p:txBody>
          <a:bodyPr anchor="b"/>
          <a:lstStyle/>
          <a:p>
            <a:r>
              <a:rPr lang="en-US" dirty="0"/>
              <a:t>Savings</a:t>
            </a:r>
            <a:r>
              <a:rPr lang="en-IN" dirty="0"/>
              <a:t> Plans URLs Analysis</a:t>
            </a:r>
            <a:endParaRPr lang="en-IN" dirty="0">
              <a:latin typeface="Montserrat" panose="00000500000000000000" pitchFamily="2" charset="0"/>
            </a:endParaRPr>
          </a:p>
        </p:txBody>
      </p:sp>
    </p:spTree>
    <p:extLst>
      <p:ext uri="{BB962C8B-B14F-4D97-AF65-F5344CB8AC3E}">
        <p14:creationId xmlns:p14="http://schemas.microsoft.com/office/powerpoint/2010/main" val="42344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31CD-CA31-9237-CA80-E74982792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7934B-64BA-09BB-DDCA-B63A680E8C27}"/>
              </a:ext>
            </a:extLst>
          </p:cNvPr>
          <p:cNvSpPr>
            <a:spLocks noGrp="1"/>
          </p:cNvSpPr>
          <p:nvPr>
            <p:ph type="title"/>
          </p:nvPr>
        </p:nvSpPr>
        <p:spPr>
          <a:xfrm>
            <a:off x="309600" y="0"/>
            <a:ext cx="11594710" cy="1325563"/>
          </a:xfrm>
        </p:spPr>
        <p:txBody>
          <a:bodyPr/>
          <a:lstStyle/>
          <a:p>
            <a:r>
              <a:rPr lang="en-IN" dirty="0"/>
              <a:t>Savings Plans Branded vs Non-Branded Keywords</a:t>
            </a:r>
          </a:p>
        </p:txBody>
      </p:sp>
      <p:graphicFrame>
        <p:nvGraphicFramePr>
          <p:cNvPr id="4" name="Table 3">
            <a:extLst>
              <a:ext uri="{FF2B5EF4-FFF2-40B4-BE49-F238E27FC236}">
                <a16:creationId xmlns:a16="http://schemas.microsoft.com/office/drawing/2014/main" id="{92CF6574-D0DE-14FB-6AA5-A26EF1AF4B56}"/>
              </a:ext>
            </a:extLst>
          </p:cNvPr>
          <p:cNvGraphicFramePr>
            <a:graphicFrameLocks noGrp="1"/>
          </p:cNvGraphicFramePr>
          <p:nvPr>
            <p:extLst>
              <p:ext uri="{D42A27DB-BD31-4B8C-83A1-F6EECF244321}">
                <p14:modId xmlns:p14="http://schemas.microsoft.com/office/powerpoint/2010/main" val="268039308"/>
              </p:ext>
            </p:extLst>
          </p:nvPr>
        </p:nvGraphicFramePr>
        <p:xfrm>
          <a:off x="287690" y="1121526"/>
          <a:ext cx="9435045" cy="4960972"/>
        </p:xfrm>
        <a:graphic>
          <a:graphicData uri="http://schemas.openxmlformats.org/drawingml/2006/table">
            <a:tbl>
              <a:tblPr firstRow="1" bandRow="1">
                <a:tableStyleId>{5C22544A-7EE6-4342-B048-85BDC9FD1C3A}</a:tableStyleId>
              </a:tblPr>
              <a:tblGrid>
                <a:gridCol w="1279242">
                  <a:extLst>
                    <a:ext uri="{9D8B030D-6E8A-4147-A177-3AD203B41FA5}">
                      <a16:colId xmlns:a16="http://schemas.microsoft.com/office/drawing/2014/main" val="1823426149"/>
                    </a:ext>
                  </a:extLst>
                </a:gridCol>
                <a:gridCol w="815168">
                  <a:extLst>
                    <a:ext uri="{9D8B030D-6E8A-4147-A177-3AD203B41FA5}">
                      <a16:colId xmlns:a16="http://schemas.microsoft.com/office/drawing/2014/main" val="3863943678"/>
                    </a:ext>
                  </a:extLst>
                </a:gridCol>
                <a:gridCol w="928277">
                  <a:extLst>
                    <a:ext uri="{9D8B030D-6E8A-4147-A177-3AD203B41FA5}">
                      <a16:colId xmlns:a16="http://schemas.microsoft.com/office/drawing/2014/main" val="167242338"/>
                    </a:ext>
                  </a:extLst>
                </a:gridCol>
                <a:gridCol w="865001">
                  <a:extLst>
                    <a:ext uri="{9D8B030D-6E8A-4147-A177-3AD203B41FA5}">
                      <a16:colId xmlns:a16="http://schemas.microsoft.com/office/drawing/2014/main" val="1392877080"/>
                    </a:ext>
                  </a:extLst>
                </a:gridCol>
                <a:gridCol w="938506">
                  <a:extLst>
                    <a:ext uri="{9D8B030D-6E8A-4147-A177-3AD203B41FA5}">
                      <a16:colId xmlns:a16="http://schemas.microsoft.com/office/drawing/2014/main" val="3095779221"/>
                    </a:ext>
                  </a:extLst>
                </a:gridCol>
                <a:gridCol w="987158">
                  <a:extLst>
                    <a:ext uri="{9D8B030D-6E8A-4147-A177-3AD203B41FA5}">
                      <a16:colId xmlns:a16="http://schemas.microsoft.com/office/drawing/2014/main" val="778718153"/>
                    </a:ext>
                  </a:extLst>
                </a:gridCol>
                <a:gridCol w="813105">
                  <a:extLst>
                    <a:ext uri="{9D8B030D-6E8A-4147-A177-3AD203B41FA5}">
                      <a16:colId xmlns:a16="http://schemas.microsoft.com/office/drawing/2014/main" val="1547525121"/>
                    </a:ext>
                  </a:extLst>
                </a:gridCol>
                <a:gridCol w="1010831">
                  <a:extLst>
                    <a:ext uri="{9D8B030D-6E8A-4147-A177-3AD203B41FA5}">
                      <a16:colId xmlns:a16="http://schemas.microsoft.com/office/drawing/2014/main" val="2938407538"/>
                    </a:ext>
                  </a:extLst>
                </a:gridCol>
                <a:gridCol w="874786">
                  <a:extLst>
                    <a:ext uri="{9D8B030D-6E8A-4147-A177-3AD203B41FA5}">
                      <a16:colId xmlns:a16="http://schemas.microsoft.com/office/drawing/2014/main" val="661349686"/>
                    </a:ext>
                  </a:extLst>
                </a:gridCol>
                <a:gridCol w="922971">
                  <a:extLst>
                    <a:ext uri="{9D8B030D-6E8A-4147-A177-3AD203B41FA5}">
                      <a16:colId xmlns:a16="http://schemas.microsoft.com/office/drawing/2014/main" val="3180632571"/>
                    </a:ext>
                  </a:extLst>
                </a:gridCol>
              </a:tblGrid>
              <a:tr h="1372961">
                <a:tc>
                  <a:txBody>
                    <a:bodyPr/>
                    <a:lstStyle/>
                    <a:p>
                      <a:pPr algn="ct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Total No. of URLs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sz="1200" dirty="0">
                          <a:solidFill>
                            <a:schemeClr val="bg1"/>
                          </a:solidFill>
                        </a:rPr>
                        <a:t>Total No. of Savings Plan Keywords</a:t>
                      </a: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 of 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 of Non-Branded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Non-branded in Top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chemeClr val="bg1"/>
                          </a:solidFill>
                        </a:rPr>
                        <a:t>Non-branded in Top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chemeClr val="bg1"/>
                          </a:solidFill>
                        </a:rPr>
                        <a:t>%age of keywords that are  Branded</a:t>
                      </a:r>
                    </a:p>
                    <a:p>
                      <a:pPr algn="ct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Traffic from 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Traffic from Non-Branded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extLst>
                  <a:ext uri="{0D108BD9-81ED-4DB2-BD59-A6C34878D82A}">
                    <a16:rowId xmlns:a16="http://schemas.microsoft.com/office/drawing/2014/main" val="758449278"/>
                  </a:ext>
                </a:extLst>
              </a:tr>
              <a:tr h="683914">
                <a:tc>
                  <a:txBody>
                    <a:bodyPr/>
                    <a:lstStyle/>
                    <a:p>
                      <a:pPr algn="ctr"/>
                      <a:r>
                        <a:rPr lang="en-IN" dirty="0">
                          <a:solidFill>
                            <a:schemeClr val="bg1"/>
                          </a:solidFill>
                        </a:rPr>
                        <a:t>Kotak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6</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214</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2782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5523766"/>
                  </a:ext>
                </a:extLst>
              </a:tr>
              <a:tr h="1254886">
                <a:tc>
                  <a:txBody>
                    <a:bodyPr/>
                    <a:lstStyle/>
                    <a:p>
                      <a:pPr algn="ctr"/>
                      <a:r>
                        <a:rPr lang="en-IN" dirty="0">
                          <a:solidFill>
                            <a:schemeClr val="bg1"/>
                          </a:solidFill>
                        </a:rPr>
                        <a:t>ICICI Prudential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16</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613</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246621"/>
                  </a:ext>
                </a:extLst>
              </a:tr>
              <a:tr h="683914">
                <a:tc>
                  <a:txBody>
                    <a:bodyPr/>
                    <a:lstStyle/>
                    <a:p>
                      <a:pPr algn="ctr"/>
                      <a:r>
                        <a:rPr lang="en-IN" dirty="0">
                          <a:solidFill>
                            <a:schemeClr val="bg1"/>
                          </a:solidFill>
                        </a:rPr>
                        <a:t>Max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19</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857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2616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01765"/>
                  </a:ext>
                </a:extLst>
              </a:tr>
              <a:tr h="965297">
                <a:tc>
                  <a:txBody>
                    <a:bodyPr/>
                    <a:lstStyle/>
                    <a:p>
                      <a:pPr algn="ctr"/>
                      <a:r>
                        <a:rPr lang="en-IN" dirty="0">
                          <a:solidFill>
                            <a:schemeClr val="bg1"/>
                          </a:solidFill>
                        </a:rPr>
                        <a:t>Canara HSBC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6</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3889165"/>
                  </a:ext>
                </a:extLst>
              </a:tr>
            </a:tbl>
          </a:graphicData>
        </a:graphic>
      </p:graphicFrame>
      <p:sp>
        <p:nvSpPr>
          <p:cNvPr id="6" name="Wave 5">
            <a:extLst>
              <a:ext uri="{FF2B5EF4-FFF2-40B4-BE49-F238E27FC236}">
                <a16:creationId xmlns:a16="http://schemas.microsoft.com/office/drawing/2014/main" id="{C2E016C5-9CD6-7E81-FCC3-01DDE3793E1A}"/>
              </a:ext>
            </a:extLst>
          </p:cNvPr>
          <p:cNvSpPr/>
          <p:nvPr/>
        </p:nvSpPr>
        <p:spPr>
          <a:xfrm>
            <a:off x="2239766" y="6154220"/>
            <a:ext cx="5239820" cy="544531"/>
          </a:xfrm>
          <a:prstGeom prst="wave">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t>KLI has high dependency on branded keywords for ranking and traffic.</a:t>
            </a:r>
          </a:p>
        </p:txBody>
      </p:sp>
      <p:grpSp>
        <p:nvGrpSpPr>
          <p:cNvPr id="8" name="Group 7">
            <a:extLst>
              <a:ext uri="{FF2B5EF4-FFF2-40B4-BE49-F238E27FC236}">
                <a16:creationId xmlns:a16="http://schemas.microsoft.com/office/drawing/2014/main" id="{8B808F68-3899-EE3A-8A2A-46740B3B3A80}"/>
              </a:ext>
            </a:extLst>
          </p:cNvPr>
          <p:cNvGrpSpPr/>
          <p:nvPr/>
        </p:nvGrpSpPr>
        <p:grpSpPr>
          <a:xfrm>
            <a:off x="9769641" y="1049397"/>
            <a:ext cx="2134669" cy="4513243"/>
            <a:chOff x="533687" y="2080707"/>
            <a:chExt cx="3024229" cy="891732"/>
          </a:xfrm>
        </p:grpSpPr>
        <p:sp>
          <p:nvSpPr>
            <p:cNvPr id="9" name="Rectangle: Rounded Corners 8">
              <a:extLst>
                <a:ext uri="{FF2B5EF4-FFF2-40B4-BE49-F238E27FC236}">
                  <a16:creationId xmlns:a16="http://schemas.microsoft.com/office/drawing/2014/main" id="{214FC6FF-2145-507A-77F5-D9EB0A8E3E0A}"/>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7F580050-C4EB-AFF1-B26F-211837F980D1}"/>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Branded keywords help build and reinforce brand identity. When users search for your brand specifically, it shows they are familiar with it. Optimum number of branded keywords means:</a:t>
              </a:r>
            </a:p>
            <a:p>
              <a:pPr marL="285750" indent="-285750" algn="just">
                <a:buFont typeface="Arial" panose="020B0604020202020204" pitchFamily="34" charset="0"/>
                <a:buChar char="•"/>
              </a:pPr>
              <a:r>
                <a:rPr lang="en-IN" sz="1200" dirty="0">
                  <a:solidFill>
                    <a:srgbClr val="2F27C9"/>
                  </a:solidFill>
                  <a:latin typeface="Avenir"/>
                </a:rPr>
                <a:t>Higher Click-Through Rates (CTR)</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Improved Trust and Credibility</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Competitive Advantage</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Better Conversion Rates</a:t>
              </a:r>
            </a:p>
            <a:p>
              <a:pPr marL="285750" indent="-285750" algn="just">
                <a:buFont typeface="Arial" panose="020B0604020202020204" pitchFamily="34" charset="0"/>
                <a:buChar char="•"/>
              </a:pPr>
              <a:endParaRPr lang="en-IN" sz="1200" dirty="0">
                <a:solidFill>
                  <a:srgbClr val="2F27C9"/>
                </a:solidFill>
                <a:latin typeface="Avenir"/>
              </a:endParaRPr>
            </a:p>
            <a:p>
              <a:pPr algn="just"/>
              <a:r>
                <a:rPr lang="en-IN" sz="1200" dirty="0">
                  <a:solidFill>
                    <a:srgbClr val="2F27C9"/>
                  </a:solidFill>
                  <a:latin typeface="Avenir"/>
                </a:rPr>
                <a:t>Although, a proper balance between branded and non-branded is needed, as overreliance on Brand Traffic limits SEO scope.</a:t>
              </a:r>
            </a:p>
          </p:txBody>
        </p:sp>
      </p:grpSp>
      <p:sp>
        <p:nvSpPr>
          <p:cNvPr id="5" name="Rectangle: Rounded Corners 4">
            <a:extLst>
              <a:ext uri="{FF2B5EF4-FFF2-40B4-BE49-F238E27FC236}">
                <a16:creationId xmlns:a16="http://schemas.microsoft.com/office/drawing/2014/main" id="{6FA6E91A-47C5-9B13-D17F-C4332C989B2E}"/>
              </a:ext>
            </a:extLst>
          </p:cNvPr>
          <p:cNvSpPr/>
          <p:nvPr/>
        </p:nvSpPr>
        <p:spPr>
          <a:xfrm>
            <a:off x="7844590" y="6060798"/>
            <a:ext cx="3407803" cy="3077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spTree>
    <p:extLst>
      <p:ext uri="{BB962C8B-B14F-4D97-AF65-F5344CB8AC3E}">
        <p14:creationId xmlns:p14="http://schemas.microsoft.com/office/powerpoint/2010/main" val="3835664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9A262-46BC-5E7A-D562-3AC0E69EB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10880-2760-3DD4-13AD-F9473C5987C5}"/>
              </a:ext>
            </a:extLst>
          </p:cNvPr>
          <p:cNvSpPr>
            <a:spLocks noGrp="1"/>
          </p:cNvSpPr>
          <p:nvPr>
            <p:ph type="title"/>
          </p:nvPr>
        </p:nvSpPr>
        <p:spPr>
          <a:xfrm>
            <a:off x="309600" y="0"/>
            <a:ext cx="11134838" cy="1325563"/>
          </a:xfrm>
        </p:spPr>
        <p:txBody>
          <a:bodyPr>
            <a:normAutofit/>
          </a:bodyPr>
          <a:lstStyle/>
          <a:p>
            <a:r>
              <a:rPr lang="en-IN" sz="2800" dirty="0"/>
              <a:t>Top 20 Savings Plans Keywords Search Volumes/Difficulty Comparison</a:t>
            </a:r>
          </a:p>
        </p:txBody>
      </p:sp>
      <p:sp>
        <p:nvSpPr>
          <p:cNvPr id="4" name="Arrow: Right 3">
            <a:extLst>
              <a:ext uri="{FF2B5EF4-FFF2-40B4-BE49-F238E27FC236}">
                <a16:creationId xmlns:a16="http://schemas.microsoft.com/office/drawing/2014/main" id="{F88C36F4-5844-2CEC-828D-D1095BA40523}"/>
              </a:ext>
            </a:extLst>
          </p:cNvPr>
          <p:cNvSpPr/>
          <p:nvPr/>
        </p:nvSpPr>
        <p:spPr>
          <a:xfrm>
            <a:off x="423382" y="3261463"/>
            <a:ext cx="2212683" cy="726662"/>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787</a:t>
            </a:r>
          </a:p>
          <a:p>
            <a:pPr algn="ctr"/>
            <a:r>
              <a:rPr lang="en-IN" sz="1050" dirty="0">
                <a:latin typeface="Avenir"/>
              </a:rPr>
              <a:t>Average Keyword Difficulty - 33</a:t>
            </a:r>
          </a:p>
        </p:txBody>
      </p:sp>
      <p:sp>
        <p:nvSpPr>
          <p:cNvPr id="9" name="Arrow: Right 8">
            <a:extLst>
              <a:ext uri="{FF2B5EF4-FFF2-40B4-BE49-F238E27FC236}">
                <a16:creationId xmlns:a16="http://schemas.microsoft.com/office/drawing/2014/main" id="{177C27E5-4A2E-D0F5-B059-12AC82EE147D}"/>
              </a:ext>
            </a:extLst>
          </p:cNvPr>
          <p:cNvSpPr/>
          <p:nvPr/>
        </p:nvSpPr>
        <p:spPr>
          <a:xfrm>
            <a:off x="525012" y="1763941"/>
            <a:ext cx="2132163" cy="645777"/>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573</a:t>
            </a:r>
          </a:p>
          <a:p>
            <a:pPr algn="ctr"/>
            <a:r>
              <a:rPr lang="en-IN" sz="1050" dirty="0">
                <a:latin typeface="Avenir"/>
              </a:rPr>
              <a:t>Average Keyword Difficulty - 22</a:t>
            </a:r>
          </a:p>
        </p:txBody>
      </p:sp>
      <p:sp>
        <p:nvSpPr>
          <p:cNvPr id="10" name="Arrow: Left 9">
            <a:extLst>
              <a:ext uri="{FF2B5EF4-FFF2-40B4-BE49-F238E27FC236}">
                <a16:creationId xmlns:a16="http://schemas.microsoft.com/office/drawing/2014/main" id="{EB751A33-105A-72B2-A6CA-75D4AA1605A4}"/>
              </a:ext>
            </a:extLst>
          </p:cNvPr>
          <p:cNvSpPr/>
          <p:nvPr/>
        </p:nvSpPr>
        <p:spPr>
          <a:xfrm>
            <a:off x="7124060" y="1805470"/>
            <a:ext cx="2364990"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333</a:t>
            </a:r>
          </a:p>
          <a:p>
            <a:pPr algn="ctr"/>
            <a:r>
              <a:rPr lang="en-IN" sz="1050" dirty="0">
                <a:latin typeface="Avenir"/>
              </a:rPr>
              <a:t>Average Keyword Difficulty - 23</a:t>
            </a:r>
          </a:p>
        </p:txBody>
      </p:sp>
      <p:sp>
        <p:nvSpPr>
          <p:cNvPr id="11" name="Arrow: Left 10">
            <a:extLst>
              <a:ext uri="{FF2B5EF4-FFF2-40B4-BE49-F238E27FC236}">
                <a16:creationId xmlns:a16="http://schemas.microsoft.com/office/drawing/2014/main" id="{5FD1FFDA-5874-B40A-B891-8D686B230D67}"/>
              </a:ext>
            </a:extLst>
          </p:cNvPr>
          <p:cNvSpPr/>
          <p:nvPr/>
        </p:nvSpPr>
        <p:spPr>
          <a:xfrm>
            <a:off x="7117281" y="3221142"/>
            <a:ext cx="2358211"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647</a:t>
            </a:r>
          </a:p>
          <a:p>
            <a:pPr algn="ctr"/>
            <a:r>
              <a:rPr lang="en-IN" sz="1050" dirty="0">
                <a:latin typeface="Avenir"/>
              </a:rPr>
              <a:t>Average Keyword Difficulty - 29</a:t>
            </a:r>
          </a:p>
        </p:txBody>
      </p:sp>
      <p:sp>
        <p:nvSpPr>
          <p:cNvPr id="12" name="Callout: Left Arrow 11">
            <a:extLst>
              <a:ext uri="{FF2B5EF4-FFF2-40B4-BE49-F238E27FC236}">
                <a16:creationId xmlns:a16="http://schemas.microsoft.com/office/drawing/2014/main" id="{4AD15F9A-1234-5439-2FC8-44AEABA780AB}"/>
              </a:ext>
            </a:extLst>
          </p:cNvPr>
          <p:cNvSpPr/>
          <p:nvPr/>
        </p:nvSpPr>
        <p:spPr>
          <a:xfrm>
            <a:off x="4597405" y="5046161"/>
            <a:ext cx="2441767" cy="1586001"/>
          </a:xfrm>
          <a:prstGeom prst="leftArrowCallout">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dirty="0">
                <a:latin typeface="Avenir"/>
              </a:rPr>
              <a:t>Shows the Keywords present in all competitors but missing from KLI. These keywords also have an average search volume of 833 and average keyword difficulty of 32</a:t>
            </a:r>
          </a:p>
        </p:txBody>
      </p:sp>
      <p:grpSp>
        <p:nvGrpSpPr>
          <p:cNvPr id="14" name="Group 13">
            <a:extLst>
              <a:ext uri="{FF2B5EF4-FFF2-40B4-BE49-F238E27FC236}">
                <a16:creationId xmlns:a16="http://schemas.microsoft.com/office/drawing/2014/main" id="{EF5CD6A6-5461-01E7-5C79-9C2B9D799496}"/>
              </a:ext>
            </a:extLst>
          </p:cNvPr>
          <p:cNvGrpSpPr/>
          <p:nvPr/>
        </p:nvGrpSpPr>
        <p:grpSpPr>
          <a:xfrm>
            <a:off x="9098585" y="4002766"/>
            <a:ext cx="2755495" cy="1768382"/>
            <a:chOff x="533687" y="2080707"/>
            <a:chExt cx="3024229" cy="891732"/>
          </a:xfrm>
        </p:grpSpPr>
        <p:sp>
          <p:nvSpPr>
            <p:cNvPr id="15" name="Rectangle: Rounded Corners 14">
              <a:extLst>
                <a:ext uri="{FF2B5EF4-FFF2-40B4-BE49-F238E27FC236}">
                  <a16:creationId xmlns:a16="http://schemas.microsoft.com/office/drawing/2014/main" id="{356416C1-6200-38DE-ED30-86C054D53BDC}"/>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6" name="Rectangle: Rounded Corners 4">
              <a:extLst>
                <a:ext uri="{FF2B5EF4-FFF2-40B4-BE49-F238E27FC236}">
                  <a16:creationId xmlns:a16="http://schemas.microsoft.com/office/drawing/2014/main" id="{048B80A4-0D60-B31A-B40B-E14C51FBD74D}"/>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285750" indent="-285750" algn="just">
                <a:buFont typeface="Arial" panose="020B0604020202020204" pitchFamily="34" charset="0"/>
                <a:buChar char="•"/>
              </a:pPr>
              <a:r>
                <a:rPr lang="en-IN" sz="1200" b="1" dirty="0">
                  <a:solidFill>
                    <a:srgbClr val="2F27C9"/>
                  </a:solidFill>
                  <a:latin typeface="Avenir"/>
                </a:rPr>
                <a:t>Search Volume</a:t>
              </a:r>
              <a:r>
                <a:rPr lang="en-IN" sz="1200" dirty="0">
                  <a:solidFill>
                    <a:srgbClr val="2F27C9"/>
                  </a:solidFill>
                  <a:latin typeface="Avenir"/>
                </a:rPr>
                <a:t> – Average no. of times users have searched for a given keyword in past month.</a:t>
              </a:r>
            </a:p>
            <a:p>
              <a:pPr marL="285750" indent="-285750" algn="just">
                <a:buFont typeface="Arial" panose="020B0604020202020204" pitchFamily="34" charset="0"/>
                <a:buChar char="•"/>
              </a:pPr>
              <a:r>
                <a:rPr lang="en-IN" sz="1200" b="1" dirty="0">
                  <a:solidFill>
                    <a:srgbClr val="2F27C9"/>
                  </a:solidFill>
                  <a:latin typeface="Avenir"/>
                </a:rPr>
                <a:t>Keyword Difficulty</a:t>
              </a:r>
              <a:r>
                <a:rPr lang="en-IN" sz="1200" dirty="0">
                  <a:solidFill>
                    <a:srgbClr val="2F27C9"/>
                  </a:solidFill>
                  <a:latin typeface="Avenir"/>
                </a:rPr>
                <a:t> - </a:t>
              </a:r>
              <a:r>
                <a:rPr lang="en-US" sz="1200" b="0" i="0" dirty="0">
                  <a:solidFill>
                    <a:srgbClr val="2F27C9"/>
                  </a:solidFill>
                  <a:effectLst/>
                  <a:latin typeface="Avenir"/>
                </a:rPr>
                <a:t>Keyword Difficulty shows you how hard it would be for a website to rank organically in the Google top 10 for the analyzed keyword</a:t>
              </a:r>
              <a:endParaRPr lang="en-IN" sz="1200" dirty="0">
                <a:solidFill>
                  <a:srgbClr val="2F27C9"/>
                </a:solidFill>
                <a:latin typeface="Avenir"/>
              </a:endParaRPr>
            </a:p>
          </p:txBody>
        </p:sp>
      </p:grpSp>
      <p:sp>
        <p:nvSpPr>
          <p:cNvPr id="3" name="Rectangle: Rounded Corners 2">
            <a:extLst>
              <a:ext uri="{FF2B5EF4-FFF2-40B4-BE49-F238E27FC236}">
                <a16:creationId xmlns:a16="http://schemas.microsoft.com/office/drawing/2014/main" id="{F67F7451-4797-BBA5-B9D1-3F38C00175ED}"/>
              </a:ext>
            </a:extLst>
          </p:cNvPr>
          <p:cNvSpPr/>
          <p:nvPr/>
        </p:nvSpPr>
        <p:spPr>
          <a:xfrm>
            <a:off x="7652084" y="5898345"/>
            <a:ext cx="4201996" cy="41582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 (Non-branded keywords)</a:t>
            </a:r>
          </a:p>
        </p:txBody>
      </p:sp>
      <p:pic>
        <p:nvPicPr>
          <p:cNvPr id="10242" name="Picture 2">
            <a:extLst>
              <a:ext uri="{FF2B5EF4-FFF2-40B4-BE49-F238E27FC236}">
                <a16:creationId xmlns:a16="http://schemas.microsoft.com/office/drawing/2014/main" id="{A76EFDEA-BDBF-BE49-9231-AD445E17B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340" y="1013948"/>
            <a:ext cx="2119814" cy="184985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209FF25-9BFA-DF4B-41E0-0339EDE1A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154" y="1013169"/>
            <a:ext cx="2288460" cy="186893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B217DB33-16C4-5BA8-F9B8-A687119B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340" y="2864582"/>
            <a:ext cx="2159023" cy="186893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0DD0C05A-4D1D-54FD-03C4-D142029F36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9480" y="2892995"/>
            <a:ext cx="2258134" cy="184052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a:extLst>
              <a:ext uri="{FF2B5EF4-FFF2-40B4-BE49-F238E27FC236}">
                <a16:creationId xmlns:a16="http://schemas.microsoft.com/office/drawing/2014/main" id="{44931A71-54FF-9A7A-EAA8-96870400E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8412" y="4971012"/>
            <a:ext cx="2098993" cy="176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8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CAB55-97A8-0114-F46E-BC52D8067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C6B3C5-DF64-077A-FB40-D958FDF04939}"/>
              </a:ext>
            </a:extLst>
          </p:cNvPr>
          <p:cNvSpPr>
            <a:spLocks noGrp="1"/>
          </p:cNvSpPr>
          <p:nvPr>
            <p:ph type="title"/>
          </p:nvPr>
        </p:nvSpPr>
        <p:spPr>
          <a:xfrm>
            <a:off x="309600" y="0"/>
            <a:ext cx="11304884" cy="1325563"/>
          </a:xfrm>
        </p:spPr>
        <p:txBody>
          <a:bodyPr/>
          <a:lstStyle/>
          <a:p>
            <a:r>
              <a:rPr lang="en-IN" dirty="0"/>
              <a:t>Savings Plans URLs for Kotak Life</a:t>
            </a:r>
          </a:p>
        </p:txBody>
      </p:sp>
      <p:sp>
        <p:nvSpPr>
          <p:cNvPr id="3" name="TextBox 2">
            <a:extLst>
              <a:ext uri="{FF2B5EF4-FFF2-40B4-BE49-F238E27FC236}">
                <a16:creationId xmlns:a16="http://schemas.microsoft.com/office/drawing/2014/main" id="{1FDA240E-9CC5-6391-1FCD-DD3CA255CD58}"/>
              </a:ext>
            </a:extLst>
          </p:cNvPr>
          <p:cNvSpPr txBox="1"/>
          <p:nvPr/>
        </p:nvSpPr>
        <p:spPr>
          <a:xfrm>
            <a:off x="309600" y="991402"/>
            <a:ext cx="11572800" cy="369332"/>
          </a:xfrm>
          <a:prstGeom prst="rect">
            <a:avLst/>
          </a:prstGeom>
          <a:noFill/>
        </p:spPr>
        <p:txBody>
          <a:bodyPr wrap="square" rtlCol="0">
            <a:spAutoFit/>
          </a:bodyPr>
          <a:lstStyle/>
          <a:p>
            <a:r>
              <a:rPr lang="en-US" b="1" dirty="0"/>
              <a:t>The slide depicts the URL wise ranking performance of Savings Plan Product URLs.</a:t>
            </a:r>
            <a:endParaRPr lang="en-IN" b="1" dirty="0"/>
          </a:p>
        </p:txBody>
      </p:sp>
      <p:grpSp>
        <p:nvGrpSpPr>
          <p:cNvPr id="4" name="Group 3">
            <a:extLst>
              <a:ext uri="{FF2B5EF4-FFF2-40B4-BE49-F238E27FC236}">
                <a16:creationId xmlns:a16="http://schemas.microsoft.com/office/drawing/2014/main" id="{897166E0-5208-9C4D-2A0F-276984DBF595}"/>
              </a:ext>
            </a:extLst>
          </p:cNvPr>
          <p:cNvGrpSpPr/>
          <p:nvPr/>
        </p:nvGrpSpPr>
        <p:grpSpPr>
          <a:xfrm>
            <a:off x="8850429" y="1563662"/>
            <a:ext cx="2377440" cy="2286443"/>
            <a:chOff x="533687" y="2080707"/>
            <a:chExt cx="3024229" cy="891732"/>
          </a:xfrm>
        </p:grpSpPr>
        <p:sp>
          <p:nvSpPr>
            <p:cNvPr id="5" name="Rectangle: Rounded Corners 4">
              <a:extLst>
                <a:ext uri="{FF2B5EF4-FFF2-40B4-BE49-F238E27FC236}">
                  <a16:creationId xmlns:a16="http://schemas.microsoft.com/office/drawing/2014/main" id="{1D6FAB84-74B7-6B72-768B-A064E436837C}"/>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6" name="Rectangle: Rounded Corners 4">
              <a:extLst>
                <a:ext uri="{FF2B5EF4-FFF2-40B4-BE49-F238E27FC236}">
                  <a16:creationId xmlns:a16="http://schemas.microsoft.com/office/drawing/2014/main" id="{D9798829-67B6-0737-44C1-F830553D5EFA}"/>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E1D5F52D-30DE-F44A-2426-C6753542090A}"/>
              </a:ext>
            </a:extLst>
          </p:cNvPr>
          <p:cNvGrpSpPr/>
          <p:nvPr/>
        </p:nvGrpSpPr>
        <p:grpSpPr>
          <a:xfrm>
            <a:off x="176464" y="4938169"/>
            <a:ext cx="8091638" cy="985227"/>
            <a:chOff x="266843" y="1040353"/>
            <a:chExt cx="3024229" cy="891732"/>
          </a:xfrm>
        </p:grpSpPr>
        <p:sp>
          <p:nvSpPr>
            <p:cNvPr id="9" name="Rectangle: Rounded Corners 8">
              <a:extLst>
                <a:ext uri="{FF2B5EF4-FFF2-40B4-BE49-F238E27FC236}">
                  <a16:creationId xmlns:a16="http://schemas.microsoft.com/office/drawing/2014/main" id="{571FCC76-8C90-61F3-DE5D-1CA0F91EC5EF}"/>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AF3E8F1D-9ABB-EC9D-56DC-E6DCFECD206C}"/>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latin typeface="Avenir"/>
                </a:rPr>
                <a:t> Kotak Life shows very high dependency on its Branded Keywords for bringing in the traffic.</a:t>
              </a:r>
            </a:p>
          </p:txBody>
        </p:sp>
      </p:grpSp>
      <p:sp>
        <p:nvSpPr>
          <p:cNvPr id="15" name="Rectangle: Rounded Corners 14">
            <a:extLst>
              <a:ext uri="{FF2B5EF4-FFF2-40B4-BE49-F238E27FC236}">
                <a16:creationId xmlns:a16="http://schemas.microsoft.com/office/drawing/2014/main" id="{836725B2-0118-8084-8B40-1B52F6AD91E5}"/>
              </a:ext>
            </a:extLst>
          </p:cNvPr>
          <p:cNvSpPr/>
          <p:nvPr/>
        </p:nvSpPr>
        <p:spPr>
          <a:xfrm>
            <a:off x="8019474" y="6412800"/>
            <a:ext cx="2805726" cy="29933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Dec month </a:t>
            </a:r>
            <a:r>
              <a:rPr lang="en-IN" sz="1200" dirty="0" err="1"/>
              <a:t>Semrush</a:t>
            </a:r>
            <a:r>
              <a:rPr lang="en-IN" sz="1200" dirty="0"/>
              <a:t> data</a:t>
            </a:r>
          </a:p>
        </p:txBody>
      </p:sp>
      <p:pic>
        <p:nvPicPr>
          <p:cNvPr id="12" name="Picture 11">
            <a:extLst>
              <a:ext uri="{FF2B5EF4-FFF2-40B4-BE49-F238E27FC236}">
                <a16:creationId xmlns:a16="http://schemas.microsoft.com/office/drawing/2014/main" id="{4793CB1A-81A5-F544-FE46-F156099DDECD}"/>
              </a:ext>
            </a:extLst>
          </p:cNvPr>
          <p:cNvPicPr>
            <a:picLocks noChangeAspect="1"/>
          </p:cNvPicPr>
          <p:nvPr/>
        </p:nvPicPr>
        <p:blipFill>
          <a:blip r:embed="rId2"/>
          <a:stretch>
            <a:fillRect/>
          </a:stretch>
        </p:blipFill>
        <p:spPr>
          <a:xfrm>
            <a:off x="176464" y="1563662"/>
            <a:ext cx="8091638" cy="3075177"/>
          </a:xfrm>
          <a:prstGeom prst="rect">
            <a:avLst/>
          </a:prstGeom>
        </p:spPr>
      </p:pic>
    </p:spTree>
    <p:extLst>
      <p:ext uri="{BB962C8B-B14F-4D97-AF65-F5344CB8AC3E}">
        <p14:creationId xmlns:p14="http://schemas.microsoft.com/office/powerpoint/2010/main" val="131416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0876-057B-2316-12F1-6C45CDEA84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3B494-D397-01F2-6E7C-D66A1DA7342E}"/>
              </a:ext>
            </a:extLst>
          </p:cNvPr>
          <p:cNvSpPr>
            <a:spLocks noGrp="1"/>
          </p:cNvSpPr>
          <p:nvPr>
            <p:ph type="title"/>
          </p:nvPr>
        </p:nvSpPr>
        <p:spPr>
          <a:xfrm>
            <a:off x="309599" y="0"/>
            <a:ext cx="11738022" cy="1325563"/>
          </a:xfrm>
        </p:spPr>
        <p:txBody>
          <a:bodyPr/>
          <a:lstStyle/>
          <a:p>
            <a:r>
              <a:rPr lang="en-IN" dirty="0"/>
              <a:t>Savings Plans URLs for </a:t>
            </a:r>
            <a:r>
              <a:rPr lang="en-IN" dirty="0" err="1"/>
              <a:t>ICICIPruLife</a:t>
            </a:r>
            <a:endParaRPr lang="en-IN" dirty="0"/>
          </a:p>
        </p:txBody>
      </p:sp>
      <p:grpSp>
        <p:nvGrpSpPr>
          <p:cNvPr id="5" name="Group 4">
            <a:extLst>
              <a:ext uri="{FF2B5EF4-FFF2-40B4-BE49-F238E27FC236}">
                <a16:creationId xmlns:a16="http://schemas.microsoft.com/office/drawing/2014/main" id="{99E51A78-D1FD-E79D-0A7F-F51C65958BB8}"/>
              </a:ext>
            </a:extLst>
          </p:cNvPr>
          <p:cNvGrpSpPr/>
          <p:nvPr/>
        </p:nvGrpSpPr>
        <p:grpSpPr>
          <a:xfrm>
            <a:off x="8171111" y="1416895"/>
            <a:ext cx="3398455" cy="1804295"/>
            <a:chOff x="533687" y="2080707"/>
            <a:chExt cx="3024229" cy="891732"/>
          </a:xfrm>
        </p:grpSpPr>
        <p:sp>
          <p:nvSpPr>
            <p:cNvPr id="6" name="Rectangle: Rounded Corners 5">
              <a:extLst>
                <a:ext uri="{FF2B5EF4-FFF2-40B4-BE49-F238E27FC236}">
                  <a16:creationId xmlns:a16="http://schemas.microsoft.com/office/drawing/2014/main" id="{AD985566-BC03-B226-0EE7-110CD09A0B87}"/>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Rectangle: Rounded Corners 4">
              <a:extLst>
                <a:ext uri="{FF2B5EF4-FFF2-40B4-BE49-F238E27FC236}">
                  <a16:creationId xmlns:a16="http://schemas.microsoft.com/office/drawing/2014/main" id="{21CF330B-1A30-47C4-05B8-776214B4FA2E}"/>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66A97894-7426-604F-ACF4-6078044F8D22}"/>
              </a:ext>
            </a:extLst>
          </p:cNvPr>
          <p:cNvGrpSpPr/>
          <p:nvPr/>
        </p:nvGrpSpPr>
        <p:grpSpPr>
          <a:xfrm>
            <a:off x="7950468" y="3686476"/>
            <a:ext cx="4013733" cy="1249550"/>
            <a:chOff x="266843" y="1040353"/>
            <a:chExt cx="3024229" cy="891732"/>
          </a:xfrm>
        </p:grpSpPr>
        <p:sp>
          <p:nvSpPr>
            <p:cNvPr id="9" name="Rectangle: Rounded Corners 8">
              <a:extLst>
                <a:ext uri="{FF2B5EF4-FFF2-40B4-BE49-F238E27FC236}">
                  <a16:creationId xmlns:a16="http://schemas.microsoft.com/office/drawing/2014/main" id="{3FB88090-EFD7-D51E-056D-5866A0785A78}"/>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1F4B3858-ADD6-3592-5F90-E1904345D29D}"/>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latin typeface="Avenir"/>
                </a:rPr>
                <a:t>ICICI’s dependency on its Branded Keywords is low compared to Kotak Life for Traffic.</a:t>
              </a:r>
            </a:p>
          </p:txBody>
        </p:sp>
      </p:grpSp>
      <p:pic>
        <p:nvPicPr>
          <p:cNvPr id="11" name="Picture 10">
            <a:extLst>
              <a:ext uri="{FF2B5EF4-FFF2-40B4-BE49-F238E27FC236}">
                <a16:creationId xmlns:a16="http://schemas.microsoft.com/office/drawing/2014/main" id="{ECD6B35D-889E-3703-7E05-10622891185C}"/>
              </a:ext>
            </a:extLst>
          </p:cNvPr>
          <p:cNvPicPr>
            <a:picLocks noChangeAspect="1"/>
          </p:cNvPicPr>
          <p:nvPr/>
        </p:nvPicPr>
        <p:blipFill>
          <a:blip r:embed="rId2"/>
          <a:stretch>
            <a:fillRect/>
          </a:stretch>
        </p:blipFill>
        <p:spPr>
          <a:xfrm>
            <a:off x="374258" y="1453265"/>
            <a:ext cx="7294937" cy="2710524"/>
          </a:xfrm>
          <a:prstGeom prst="rect">
            <a:avLst/>
          </a:prstGeom>
        </p:spPr>
      </p:pic>
      <p:pic>
        <p:nvPicPr>
          <p:cNvPr id="15" name="Picture 14">
            <a:extLst>
              <a:ext uri="{FF2B5EF4-FFF2-40B4-BE49-F238E27FC236}">
                <a16:creationId xmlns:a16="http://schemas.microsoft.com/office/drawing/2014/main" id="{015F241A-C47A-BD57-9F63-D6020FE7F627}"/>
              </a:ext>
            </a:extLst>
          </p:cNvPr>
          <p:cNvPicPr>
            <a:picLocks noChangeAspect="1"/>
          </p:cNvPicPr>
          <p:nvPr/>
        </p:nvPicPr>
        <p:blipFill>
          <a:blip r:embed="rId3"/>
          <a:stretch>
            <a:fillRect/>
          </a:stretch>
        </p:blipFill>
        <p:spPr>
          <a:xfrm>
            <a:off x="374258" y="4163789"/>
            <a:ext cx="7294937" cy="1945449"/>
          </a:xfrm>
          <a:prstGeom prst="rect">
            <a:avLst/>
          </a:prstGeom>
        </p:spPr>
      </p:pic>
      <p:sp>
        <p:nvSpPr>
          <p:cNvPr id="4" name="Rectangle: Rounded Corners 3">
            <a:extLst>
              <a:ext uri="{FF2B5EF4-FFF2-40B4-BE49-F238E27FC236}">
                <a16:creationId xmlns:a16="http://schemas.microsoft.com/office/drawing/2014/main" id="{991383F7-498A-DC02-6597-41BB0BE46A40}"/>
              </a:ext>
            </a:extLst>
          </p:cNvPr>
          <p:cNvSpPr/>
          <p:nvPr/>
        </p:nvSpPr>
        <p:spPr>
          <a:xfrm>
            <a:off x="8253432" y="5866598"/>
            <a:ext cx="3407803" cy="3077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sp>
        <p:nvSpPr>
          <p:cNvPr id="12" name="TextBox 11">
            <a:extLst>
              <a:ext uri="{FF2B5EF4-FFF2-40B4-BE49-F238E27FC236}">
                <a16:creationId xmlns:a16="http://schemas.microsoft.com/office/drawing/2014/main" id="{E04ADF63-4D5A-7EFF-DAE7-3D3A343D1F76}"/>
              </a:ext>
            </a:extLst>
          </p:cNvPr>
          <p:cNvSpPr txBox="1"/>
          <p:nvPr/>
        </p:nvSpPr>
        <p:spPr>
          <a:xfrm>
            <a:off x="144379" y="914749"/>
            <a:ext cx="11572800" cy="369332"/>
          </a:xfrm>
          <a:prstGeom prst="rect">
            <a:avLst/>
          </a:prstGeom>
          <a:noFill/>
        </p:spPr>
        <p:txBody>
          <a:bodyPr wrap="square" rtlCol="0">
            <a:spAutoFit/>
          </a:bodyPr>
          <a:lstStyle/>
          <a:p>
            <a:r>
              <a:rPr lang="en-US" b="1" dirty="0"/>
              <a:t>The slide depicts the URL wise ranking performance of Savings Plan Product URLs.</a:t>
            </a:r>
            <a:endParaRPr lang="en-IN" b="1" dirty="0"/>
          </a:p>
        </p:txBody>
      </p:sp>
    </p:spTree>
    <p:extLst>
      <p:ext uri="{BB962C8B-B14F-4D97-AF65-F5344CB8AC3E}">
        <p14:creationId xmlns:p14="http://schemas.microsoft.com/office/powerpoint/2010/main" val="244640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462DA-0CED-16DB-0996-B4BCF76FDA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F74D41-1388-A9A0-F5B1-D83B69641565}"/>
              </a:ext>
            </a:extLst>
          </p:cNvPr>
          <p:cNvSpPr>
            <a:spLocks noGrp="1"/>
          </p:cNvSpPr>
          <p:nvPr>
            <p:ph type="title"/>
          </p:nvPr>
        </p:nvSpPr>
        <p:spPr/>
        <p:txBody>
          <a:bodyPr/>
          <a:lstStyle/>
          <a:p>
            <a:r>
              <a:rPr lang="en-US" dirty="0"/>
              <a:t>Objective &amp; Scope</a:t>
            </a:r>
            <a:endParaRPr lang="en-IN" dirty="0"/>
          </a:p>
        </p:txBody>
      </p:sp>
      <p:sp>
        <p:nvSpPr>
          <p:cNvPr id="4" name="Title 1">
            <a:extLst>
              <a:ext uri="{FF2B5EF4-FFF2-40B4-BE49-F238E27FC236}">
                <a16:creationId xmlns:a16="http://schemas.microsoft.com/office/drawing/2014/main" id="{5D1FC473-E4CE-5737-3CEB-F0D205964963}"/>
              </a:ext>
            </a:extLst>
          </p:cNvPr>
          <p:cNvSpPr txBox="1">
            <a:spLocks/>
          </p:cNvSpPr>
          <p:nvPr/>
        </p:nvSpPr>
        <p:spPr>
          <a:xfrm>
            <a:off x="462000" y="12606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2F27C9"/>
                </a:solidFill>
                <a:latin typeface="Montserrat" panose="00000500000000000000" pitchFamily="2" charset="0"/>
                <a:ea typeface="+mj-ea"/>
                <a:cs typeface="+mj-cs"/>
              </a:defRPr>
            </a:lvl1pPr>
          </a:lstStyle>
          <a:p>
            <a:r>
              <a:rPr lang="en-IN" sz="2800" dirty="0"/>
              <a:t>Objective</a:t>
            </a:r>
          </a:p>
        </p:txBody>
      </p:sp>
      <p:sp>
        <p:nvSpPr>
          <p:cNvPr id="5" name="Title 1">
            <a:extLst>
              <a:ext uri="{FF2B5EF4-FFF2-40B4-BE49-F238E27FC236}">
                <a16:creationId xmlns:a16="http://schemas.microsoft.com/office/drawing/2014/main" id="{640EDE84-166D-DE62-1357-A647ED8772BA}"/>
              </a:ext>
            </a:extLst>
          </p:cNvPr>
          <p:cNvSpPr txBox="1">
            <a:spLocks/>
          </p:cNvSpPr>
          <p:nvPr/>
        </p:nvSpPr>
        <p:spPr>
          <a:xfrm>
            <a:off x="462000" y="3544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2F27C9"/>
                </a:solidFill>
                <a:latin typeface="Montserrat" panose="00000500000000000000" pitchFamily="2" charset="0"/>
                <a:ea typeface="+mj-ea"/>
                <a:cs typeface="+mj-cs"/>
              </a:defRPr>
            </a:lvl1pPr>
          </a:lstStyle>
          <a:p>
            <a:r>
              <a:rPr lang="en-IN" sz="2800" dirty="0"/>
              <a:t>Scope</a:t>
            </a:r>
          </a:p>
        </p:txBody>
      </p:sp>
      <p:sp>
        <p:nvSpPr>
          <p:cNvPr id="6" name="Content Placeholder 2">
            <a:extLst>
              <a:ext uri="{FF2B5EF4-FFF2-40B4-BE49-F238E27FC236}">
                <a16:creationId xmlns:a16="http://schemas.microsoft.com/office/drawing/2014/main" id="{F29C3785-364E-6D31-3DA2-9232C7E55256}"/>
              </a:ext>
            </a:extLst>
          </p:cNvPr>
          <p:cNvSpPr txBox="1">
            <a:spLocks/>
          </p:cNvSpPr>
          <p:nvPr/>
        </p:nvSpPr>
        <p:spPr>
          <a:xfrm>
            <a:off x="838200" y="4807902"/>
            <a:ext cx="10515600" cy="9582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veni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veni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veni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veni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veni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IN" sz="1400" dirty="0"/>
          </a:p>
        </p:txBody>
      </p:sp>
      <p:sp>
        <p:nvSpPr>
          <p:cNvPr id="7" name="Google Shape;486;p75">
            <a:extLst>
              <a:ext uri="{FF2B5EF4-FFF2-40B4-BE49-F238E27FC236}">
                <a16:creationId xmlns:a16="http://schemas.microsoft.com/office/drawing/2014/main" id="{A96CF84F-2A4A-F681-BB5B-E26A604B47DC}"/>
              </a:ext>
            </a:extLst>
          </p:cNvPr>
          <p:cNvSpPr/>
          <p:nvPr/>
        </p:nvSpPr>
        <p:spPr>
          <a:xfrm>
            <a:off x="838200" y="2215038"/>
            <a:ext cx="10002520" cy="1560664"/>
          </a:xfrm>
          <a:prstGeom prst="roundRect">
            <a:avLst>
              <a:gd name="adj" fmla="val 5405"/>
            </a:avLst>
          </a:prstGeom>
          <a:solidFill>
            <a:schemeClr val="lt1">
              <a:alpha val="11764"/>
            </a:schemeClr>
          </a:solidFill>
          <a:ln w="9525" cap="flat" cmpd="sng">
            <a:solidFill>
              <a:srgbClr val="0000CC"/>
            </a:solidFill>
            <a:prstDash val="solid"/>
            <a:miter lim="800000"/>
            <a:headEnd type="none" w="sm" len="sm"/>
            <a:tailEnd type="none" w="sm" len="sm"/>
          </a:ln>
        </p:spPr>
        <p:txBody>
          <a:bodyPr spcFirstLastPara="1" wrap="square" lIns="91433" tIns="45700" rIns="91433" bIns="45700" anchor="ctr" anchorCtr="0">
            <a:noAutofit/>
          </a:bodyPr>
          <a:lstStyle/>
          <a:p>
            <a:pPr marL="171450" indent="-171450" fontAlgn="base">
              <a:spcBef>
                <a:spcPts val="800"/>
              </a:spcBef>
              <a:spcAft>
                <a:spcPts val="0"/>
              </a:spcAft>
              <a:buFont typeface="Arial" panose="020B0604020202020204" pitchFamily="34" charset="0"/>
              <a:buChar char="•"/>
            </a:pPr>
            <a:r>
              <a:rPr lang="en-IN" sz="1400" dirty="0">
                <a:latin typeface="Avenir"/>
              </a:rPr>
              <a:t>Perform Content Audit for </a:t>
            </a:r>
            <a:r>
              <a:rPr lang="en-IN" sz="1400" dirty="0" err="1">
                <a:latin typeface="Avenir"/>
              </a:rPr>
              <a:t>Kotaklife</a:t>
            </a:r>
            <a:r>
              <a:rPr lang="en-IN" sz="1400" dirty="0">
                <a:latin typeface="Avenir"/>
              </a:rPr>
              <a:t> Product Category </a:t>
            </a:r>
            <a:r>
              <a:rPr lang="en-IN" sz="1400" dirty="0" err="1">
                <a:latin typeface="Avenir"/>
              </a:rPr>
              <a:t>Urls</a:t>
            </a:r>
            <a:r>
              <a:rPr lang="en-IN" sz="1400" dirty="0">
                <a:latin typeface="Avenir"/>
              </a:rPr>
              <a:t>. Understand </a:t>
            </a:r>
            <a:r>
              <a:rPr lang="en-IN" sz="1400" dirty="0" err="1">
                <a:latin typeface="Avenir"/>
              </a:rPr>
              <a:t>Kotaklife</a:t>
            </a:r>
            <a:r>
              <a:rPr lang="en-IN" sz="1400" dirty="0">
                <a:latin typeface="Avenir"/>
              </a:rPr>
              <a:t> Product Category URLs’ content gap with competitors.</a:t>
            </a:r>
          </a:p>
          <a:p>
            <a:pPr marL="171450" indent="-171450" fontAlgn="base">
              <a:spcBef>
                <a:spcPts val="800"/>
              </a:spcBef>
              <a:spcAft>
                <a:spcPts val="0"/>
              </a:spcAft>
              <a:buFont typeface="Arial" panose="020B0604020202020204" pitchFamily="34" charset="0"/>
              <a:buChar char="•"/>
            </a:pPr>
            <a:endParaRPr lang="en-IN" sz="1400" dirty="0">
              <a:solidFill>
                <a:schemeClr val="tx1">
                  <a:lumMod val="75000"/>
                  <a:lumOff val="25000"/>
                </a:schemeClr>
              </a:solidFill>
              <a:latin typeface="Avenir"/>
            </a:endParaRPr>
          </a:p>
          <a:p>
            <a:pPr marL="171450" indent="-171450" fontAlgn="base">
              <a:spcBef>
                <a:spcPts val="800"/>
              </a:spcBef>
              <a:buFont typeface="Arial" panose="020B0604020202020204" pitchFamily="34" charset="0"/>
              <a:buChar char="•"/>
            </a:pPr>
            <a:r>
              <a:rPr lang="en-IN" sz="1400" dirty="0">
                <a:latin typeface="Avenir"/>
              </a:rPr>
              <a:t>Perform Content Audit for </a:t>
            </a:r>
            <a:r>
              <a:rPr lang="en-IN" sz="1400" dirty="0" err="1">
                <a:latin typeface="Avenir"/>
              </a:rPr>
              <a:t>Kotaklife</a:t>
            </a:r>
            <a:r>
              <a:rPr lang="en-IN" sz="1400" dirty="0">
                <a:latin typeface="Avenir"/>
              </a:rPr>
              <a:t> Product </a:t>
            </a:r>
            <a:r>
              <a:rPr lang="en-IN" sz="1400" dirty="0" err="1">
                <a:latin typeface="Avenir"/>
              </a:rPr>
              <a:t>Urls</a:t>
            </a:r>
            <a:r>
              <a:rPr lang="en-IN" sz="1400" dirty="0">
                <a:latin typeface="Avenir"/>
              </a:rPr>
              <a:t> (Retirement Plans, ULIP Plans, Group Plans, Savings Plans) along with understanding these URLs’ content gap with competitors.</a:t>
            </a:r>
            <a:endParaRPr lang="en-IN" sz="1400" dirty="0">
              <a:solidFill>
                <a:schemeClr val="tx1">
                  <a:lumMod val="75000"/>
                  <a:lumOff val="25000"/>
                </a:schemeClr>
              </a:solidFill>
              <a:latin typeface="Avenir"/>
            </a:endParaRPr>
          </a:p>
        </p:txBody>
      </p:sp>
      <p:sp>
        <p:nvSpPr>
          <p:cNvPr id="8" name="Google Shape;486;p75">
            <a:extLst>
              <a:ext uri="{FF2B5EF4-FFF2-40B4-BE49-F238E27FC236}">
                <a16:creationId xmlns:a16="http://schemas.microsoft.com/office/drawing/2014/main" id="{552B713F-8868-98A8-62AB-5C75DAB1FB0C}"/>
              </a:ext>
            </a:extLst>
          </p:cNvPr>
          <p:cNvSpPr/>
          <p:nvPr/>
        </p:nvSpPr>
        <p:spPr>
          <a:xfrm>
            <a:off x="838200" y="4503184"/>
            <a:ext cx="10002520" cy="1398672"/>
          </a:xfrm>
          <a:prstGeom prst="roundRect">
            <a:avLst>
              <a:gd name="adj" fmla="val 5405"/>
            </a:avLst>
          </a:prstGeom>
          <a:solidFill>
            <a:schemeClr val="lt1">
              <a:alpha val="11764"/>
            </a:schemeClr>
          </a:solidFill>
          <a:ln w="9525" cap="flat" cmpd="sng">
            <a:solidFill>
              <a:srgbClr val="0000CC"/>
            </a:solidFill>
            <a:prstDash val="solid"/>
            <a:miter lim="800000"/>
            <a:headEnd type="none" w="sm" len="sm"/>
            <a:tailEnd type="none" w="sm" len="sm"/>
          </a:ln>
        </p:spPr>
        <p:txBody>
          <a:bodyPr spcFirstLastPara="1" wrap="square" lIns="91433" tIns="45700" rIns="91433" bIns="45700" anchor="ctr" anchorCtr="0">
            <a:noAutofit/>
          </a:bodyPr>
          <a:lstStyle/>
          <a:p>
            <a:pPr>
              <a:lnSpc>
                <a:spcPct val="150000"/>
              </a:lnSpc>
            </a:pPr>
            <a:r>
              <a:rPr lang="en-IN" sz="1400" dirty="0">
                <a:latin typeface="Avenir"/>
              </a:rPr>
              <a:t>Current study is done for Kotaklife.com product category pages. Also, the remaining product categories as mentioned above are also covered.</a:t>
            </a:r>
          </a:p>
        </p:txBody>
      </p:sp>
    </p:spTree>
    <p:extLst>
      <p:ext uri="{BB962C8B-B14F-4D97-AF65-F5344CB8AC3E}">
        <p14:creationId xmlns:p14="http://schemas.microsoft.com/office/powerpoint/2010/main" val="392311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EBE64-B22A-578E-8250-E97284CC9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F7553-9F4D-3990-B8FF-B89F0DE815B2}"/>
              </a:ext>
            </a:extLst>
          </p:cNvPr>
          <p:cNvSpPr>
            <a:spLocks noGrp="1"/>
          </p:cNvSpPr>
          <p:nvPr>
            <p:ph type="title"/>
          </p:nvPr>
        </p:nvSpPr>
        <p:spPr>
          <a:xfrm>
            <a:off x="160421" y="0"/>
            <a:ext cx="11977839" cy="1147491"/>
          </a:xfrm>
        </p:spPr>
        <p:txBody>
          <a:bodyPr/>
          <a:lstStyle/>
          <a:p>
            <a:r>
              <a:rPr lang="en-IN" dirty="0"/>
              <a:t>Savings Plans URLs for </a:t>
            </a:r>
            <a:r>
              <a:rPr lang="en-IN" dirty="0" err="1"/>
              <a:t>MaxlifeInsurance</a:t>
            </a:r>
            <a:endParaRPr lang="en-IN" dirty="0"/>
          </a:p>
        </p:txBody>
      </p:sp>
      <p:grpSp>
        <p:nvGrpSpPr>
          <p:cNvPr id="4" name="Group 3">
            <a:extLst>
              <a:ext uri="{FF2B5EF4-FFF2-40B4-BE49-F238E27FC236}">
                <a16:creationId xmlns:a16="http://schemas.microsoft.com/office/drawing/2014/main" id="{D84E0736-D124-E246-574F-5EE3BAAF6CF8}"/>
              </a:ext>
            </a:extLst>
          </p:cNvPr>
          <p:cNvGrpSpPr/>
          <p:nvPr/>
        </p:nvGrpSpPr>
        <p:grpSpPr>
          <a:xfrm>
            <a:off x="8486681" y="1425030"/>
            <a:ext cx="3395719" cy="1504674"/>
            <a:chOff x="533687" y="2080707"/>
            <a:chExt cx="3024229" cy="891732"/>
          </a:xfrm>
        </p:grpSpPr>
        <p:sp>
          <p:nvSpPr>
            <p:cNvPr id="6" name="Rectangle: Rounded Corners 5">
              <a:extLst>
                <a:ext uri="{FF2B5EF4-FFF2-40B4-BE49-F238E27FC236}">
                  <a16:creationId xmlns:a16="http://schemas.microsoft.com/office/drawing/2014/main" id="{E400D588-6529-FA22-C84E-C603E959FFC8}"/>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8" name="Rectangle: Rounded Corners 4">
              <a:extLst>
                <a:ext uri="{FF2B5EF4-FFF2-40B4-BE49-F238E27FC236}">
                  <a16:creationId xmlns:a16="http://schemas.microsoft.com/office/drawing/2014/main" id="{6C49E57E-C736-8EF2-7251-14A2A9136AAC}"/>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9" name="Group 8">
            <a:extLst>
              <a:ext uri="{FF2B5EF4-FFF2-40B4-BE49-F238E27FC236}">
                <a16:creationId xmlns:a16="http://schemas.microsoft.com/office/drawing/2014/main" id="{1A521549-1414-386E-246D-5F6153578603}"/>
              </a:ext>
            </a:extLst>
          </p:cNvPr>
          <p:cNvGrpSpPr/>
          <p:nvPr/>
        </p:nvGrpSpPr>
        <p:grpSpPr>
          <a:xfrm>
            <a:off x="8709271" y="3795977"/>
            <a:ext cx="3173129" cy="1334044"/>
            <a:chOff x="266843" y="1040353"/>
            <a:chExt cx="3024229" cy="891732"/>
          </a:xfrm>
        </p:grpSpPr>
        <p:sp>
          <p:nvSpPr>
            <p:cNvPr id="10" name="Rectangle: Rounded Corners 9">
              <a:extLst>
                <a:ext uri="{FF2B5EF4-FFF2-40B4-BE49-F238E27FC236}">
                  <a16:creationId xmlns:a16="http://schemas.microsoft.com/office/drawing/2014/main" id="{2E4CFF23-E3D2-3969-FD2B-8F5CC1270B60}"/>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1" name="Rectangle: Rounded Corners 4">
              <a:extLst>
                <a:ext uri="{FF2B5EF4-FFF2-40B4-BE49-F238E27FC236}">
                  <a16:creationId xmlns:a16="http://schemas.microsoft.com/office/drawing/2014/main" id="{280AE2BD-F234-74B6-BD85-01604449AD66}"/>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err="1">
                  <a:solidFill>
                    <a:schemeClr val="bg1"/>
                  </a:solidFill>
                  <a:latin typeface="Avenir"/>
                </a:rPr>
                <a:t>MaxLife’s</a:t>
              </a:r>
              <a:r>
                <a:rPr lang="en-IN" sz="1400" dirty="0">
                  <a:solidFill>
                    <a:schemeClr val="bg1"/>
                  </a:solidFill>
                  <a:latin typeface="Avenir"/>
                </a:rPr>
                <a:t> dependency on its Branded Keywords varies and it also shows a good amount of Branded Keywords’ Traffic.</a:t>
              </a:r>
            </a:p>
          </p:txBody>
        </p:sp>
      </p:grpSp>
      <p:sp>
        <p:nvSpPr>
          <p:cNvPr id="5" name="TextBox 4">
            <a:extLst>
              <a:ext uri="{FF2B5EF4-FFF2-40B4-BE49-F238E27FC236}">
                <a16:creationId xmlns:a16="http://schemas.microsoft.com/office/drawing/2014/main" id="{3F47C7DA-9B06-FFD1-BA6D-C572265DCC44}"/>
              </a:ext>
            </a:extLst>
          </p:cNvPr>
          <p:cNvSpPr txBox="1"/>
          <p:nvPr/>
        </p:nvSpPr>
        <p:spPr>
          <a:xfrm>
            <a:off x="309600" y="991402"/>
            <a:ext cx="11572800" cy="369332"/>
          </a:xfrm>
          <a:prstGeom prst="rect">
            <a:avLst/>
          </a:prstGeom>
          <a:noFill/>
        </p:spPr>
        <p:txBody>
          <a:bodyPr wrap="square" rtlCol="0">
            <a:spAutoFit/>
          </a:bodyPr>
          <a:lstStyle/>
          <a:p>
            <a:r>
              <a:rPr lang="en-US" b="1" dirty="0"/>
              <a:t>The slide depicts the URL wise ranking performance of Savings Plan Product URLs.</a:t>
            </a:r>
            <a:endParaRPr lang="en-IN" b="1" dirty="0"/>
          </a:p>
        </p:txBody>
      </p:sp>
      <p:pic>
        <p:nvPicPr>
          <p:cNvPr id="13" name="Picture 12">
            <a:extLst>
              <a:ext uri="{FF2B5EF4-FFF2-40B4-BE49-F238E27FC236}">
                <a16:creationId xmlns:a16="http://schemas.microsoft.com/office/drawing/2014/main" id="{6E3FE38F-8FD5-3E8E-13C8-586A0E528512}"/>
              </a:ext>
            </a:extLst>
          </p:cNvPr>
          <p:cNvPicPr>
            <a:picLocks noChangeAspect="1"/>
          </p:cNvPicPr>
          <p:nvPr/>
        </p:nvPicPr>
        <p:blipFill>
          <a:blip r:embed="rId2"/>
          <a:stretch>
            <a:fillRect/>
          </a:stretch>
        </p:blipFill>
        <p:spPr>
          <a:xfrm>
            <a:off x="309599" y="1302022"/>
            <a:ext cx="7544615" cy="2695396"/>
          </a:xfrm>
          <a:prstGeom prst="rect">
            <a:avLst/>
          </a:prstGeom>
        </p:spPr>
      </p:pic>
      <p:pic>
        <p:nvPicPr>
          <p:cNvPr id="16" name="Picture 15">
            <a:extLst>
              <a:ext uri="{FF2B5EF4-FFF2-40B4-BE49-F238E27FC236}">
                <a16:creationId xmlns:a16="http://schemas.microsoft.com/office/drawing/2014/main" id="{45E3F89D-3315-1A00-7D25-13BC72DBFA2E}"/>
              </a:ext>
            </a:extLst>
          </p:cNvPr>
          <p:cNvPicPr>
            <a:picLocks noChangeAspect="1"/>
          </p:cNvPicPr>
          <p:nvPr/>
        </p:nvPicPr>
        <p:blipFill>
          <a:blip r:embed="rId3"/>
          <a:stretch>
            <a:fillRect/>
          </a:stretch>
        </p:blipFill>
        <p:spPr>
          <a:xfrm>
            <a:off x="309598" y="3997418"/>
            <a:ext cx="7544616" cy="2304485"/>
          </a:xfrm>
          <a:prstGeom prst="rect">
            <a:avLst/>
          </a:prstGeom>
        </p:spPr>
      </p:pic>
    </p:spTree>
    <p:extLst>
      <p:ext uri="{BB962C8B-B14F-4D97-AF65-F5344CB8AC3E}">
        <p14:creationId xmlns:p14="http://schemas.microsoft.com/office/powerpoint/2010/main" val="2412207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3C17-72EA-8CCC-ED16-F93E684FB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E828B-622D-D8DE-2DA1-0A82C9D24074}"/>
              </a:ext>
            </a:extLst>
          </p:cNvPr>
          <p:cNvSpPr>
            <a:spLocks noGrp="1"/>
          </p:cNvSpPr>
          <p:nvPr>
            <p:ph type="title"/>
          </p:nvPr>
        </p:nvSpPr>
        <p:spPr>
          <a:xfrm>
            <a:off x="192505" y="1"/>
            <a:ext cx="11999495" cy="1200206"/>
          </a:xfrm>
        </p:spPr>
        <p:txBody>
          <a:bodyPr/>
          <a:lstStyle/>
          <a:p>
            <a:r>
              <a:rPr lang="en-IN" dirty="0"/>
              <a:t>Savings Plans URLs for </a:t>
            </a:r>
            <a:r>
              <a:rPr lang="en-IN" dirty="0" err="1"/>
              <a:t>CanaraHSBCLife</a:t>
            </a:r>
            <a:endParaRPr lang="en-IN" dirty="0"/>
          </a:p>
        </p:txBody>
      </p:sp>
      <p:grpSp>
        <p:nvGrpSpPr>
          <p:cNvPr id="4" name="Group 3">
            <a:extLst>
              <a:ext uri="{FF2B5EF4-FFF2-40B4-BE49-F238E27FC236}">
                <a16:creationId xmlns:a16="http://schemas.microsoft.com/office/drawing/2014/main" id="{D4108F9B-9107-9DFD-A348-1C3C80AB1C4F}"/>
              </a:ext>
            </a:extLst>
          </p:cNvPr>
          <p:cNvGrpSpPr/>
          <p:nvPr/>
        </p:nvGrpSpPr>
        <p:grpSpPr>
          <a:xfrm>
            <a:off x="8865011" y="1399807"/>
            <a:ext cx="3173129" cy="1587085"/>
            <a:chOff x="533687" y="2080707"/>
            <a:chExt cx="3024229" cy="891732"/>
          </a:xfrm>
        </p:grpSpPr>
        <p:sp>
          <p:nvSpPr>
            <p:cNvPr id="6" name="Rectangle: Rounded Corners 5">
              <a:extLst>
                <a:ext uri="{FF2B5EF4-FFF2-40B4-BE49-F238E27FC236}">
                  <a16:creationId xmlns:a16="http://schemas.microsoft.com/office/drawing/2014/main" id="{9215F2C5-E167-536F-CADE-FCEF6944A220}"/>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Rectangle: Rounded Corners 4">
              <a:extLst>
                <a:ext uri="{FF2B5EF4-FFF2-40B4-BE49-F238E27FC236}">
                  <a16:creationId xmlns:a16="http://schemas.microsoft.com/office/drawing/2014/main" id="{94EF137F-DC64-B826-A0CE-432E48BA7F3E}"/>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C2D3192A-584D-7847-24DB-F21D2F42411D}"/>
              </a:ext>
            </a:extLst>
          </p:cNvPr>
          <p:cNvGrpSpPr/>
          <p:nvPr/>
        </p:nvGrpSpPr>
        <p:grpSpPr>
          <a:xfrm>
            <a:off x="8865011" y="3536103"/>
            <a:ext cx="3173129" cy="1334044"/>
            <a:chOff x="266843" y="1040353"/>
            <a:chExt cx="3024229" cy="891732"/>
          </a:xfrm>
        </p:grpSpPr>
        <p:sp>
          <p:nvSpPr>
            <p:cNvPr id="9" name="Rectangle: Rounded Corners 8">
              <a:extLst>
                <a:ext uri="{FF2B5EF4-FFF2-40B4-BE49-F238E27FC236}">
                  <a16:creationId xmlns:a16="http://schemas.microsoft.com/office/drawing/2014/main" id="{6C1B08C7-D99E-3626-42C3-EFA49A4A61A3}"/>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41674367-3E53-132A-8947-2B00AE3C0860}"/>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err="1">
                  <a:solidFill>
                    <a:schemeClr val="bg1"/>
                  </a:solidFill>
                  <a:latin typeface="Avenir"/>
                </a:rPr>
                <a:t>CanaraHSBC</a:t>
              </a:r>
              <a:r>
                <a:rPr lang="en-IN" sz="1400" dirty="0">
                  <a:solidFill>
                    <a:schemeClr val="bg1"/>
                  </a:solidFill>
                  <a:latin typeface="Avenir"/>
                </a:rPr>
                <a:t> Life’s Savings plan URLs  see negligible traffic. Its high dependency on branded keywords might be the reason.</a:t>
              </a:r>
            </a:p>
          </p:txBody>
        </p:sp>
      </p:grpSp>
      <p:pic>
        <p:nvPicPr>
          <p:cNvPr id="11" name="Picture 10">
            <a:extLst>
              <a:ext uri="{FF2B5EF4-FFF2-40B4-BE49-F238E27FC236}">
                <a16:creationId xmlns:a16="http://schemas.microsoft.com/office/drawing/2014/main" id="{6F6A8455-5286-AE07-D75E-FC9D8D3F9283}"/>
              </a:ext>
            </a:extLst>
          </p:cNvPr>
          <p:cNvPicPr>
            <a:picLocks noChangeAspect="1"/>
          </p:cNvPicPr>
          <p:nvPr/>
        </p:nvPicPr>
        <p:blipFill>
          <a:blip r:embed="rId2"/>
          <a:stretch>
            <a:fillRect/>
          </a:stretch>
        </p:blipFill>
        <p:spPr>
          <a:xfrm>
            <a:off x="309599" y="1789419"/>
            <a:ext cx="8300873" cy="3157966"/>
          </a:xfrm>
          <a:prstGeom prst="rect">
            <a:avLst/>
          </a:prstGeom>
        </p:spPr>
      </p:pic>
      <p:sp>
        <p:nvSpPr>
          <p:cNvPr id="5" name="TextBox 4">
            <a:extLst>
              <a:ext uri="{FF2B5EF4-FFF2-40B4-BE49-F238E27FC236}">
                <a16:creationId xmlns:a16="http://schemas.microsoft.com/office/drawing/2014/main" id="{5AA3B3AF-F34C-EEB7-3E8D-BB46D168F089}"/>
              </a:ext>
            </a:extLst>
          </p:cNvPr>
          <p:cNvSpPr txBox="1"/>
          <p:nvPr/>
        </p:nvSpPr>
        <p:spPr>
          <a:xfrm>
            <a:off x="309600" y="991402"/>
            <a:ext cx="11572800" cy="369332"/>
          </a:xfrm>
          <a:prstGeom prst="rect">
            <a:avLst/>
          </a:prstGeom>
          <a:noFill/>
        </p:spPr>
        <p:txBody>
          <a:bodyPr wrap="square" rtlCol="0">
            <a:spAutoFit/>
          </a:bodyPr>
          <a:lstStyle/>
          <a:p>
            <a:r>
              <a:rPr lang="en-US" b="1" dirty="0"/>
              <a:t>The slide depicts the URL wise ranking performance of Savings Plan Product URLs.</a:t>
            </a:r>
            <a:endParaRPr lang="en-IN" b="1" dirty="0"/>
          </a:p>
        </p:txBody>
      </p:sp>
    </p:spTree>
    <p:extLst>
      <p:ext uri="{BB962C8B-B14F-4D97-AF65-F5344CB8AC3E}">
        <p14:creationId xmlns:p14="http://schemas.microsoft.com/office/powerpoint/2010/main" val="947946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A9526-4C78-E0BC-4AE1-AEFBBCAC2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4F397-CAEF-68AB-0073-6BB3ED1E087C}"/>
              </a:ext>
            </a:extLst>
          </p:cNvPr>
          <p:cNvSpPr>
            <a:spLocks noGrp="1"/>
          </p:cNvSpPr>
          <p:nvPr>
            <p:ph type="title"/>
          </p:nvPr>
        </p:nvSpPr>
        <p:spPr>
          <a:xfrm>
            <a:off x="303530" y="1770699"/>
            <a:ext cx="8856512" cy="1719262"/>
          </a:xfrm>
        </p:spPr>
        <p:txBody>
          <a:bodyPr anchor="b"/>
          <a:lstStyle/>
          <a:p>
            <a:r>
              <a:rPr lang="en-US" dirty="0"/>
              <a:t>Retirement/Pension</a:t>
            </a:r>
            <a:r>
              <a:rPr lang="en-IN" dirty="0"/>
              <a:t> Plans URLs Analysis</a:t>
            </a:r>
            <a:endParaRPr lang="en-IN" dirty="0">
              <a:latin typeface="Montserrat" panose="00000500000000000000" pitchFamily="2" charset="0"/>
            </a:endParaRPr>
          </a:p>
        </p:txBody>
      </p:sp>
    </p:spTree>
    <p:extLst>
      <p:ext uri="{BB962C8B-B14F-4D97-AF65-F5344CB8AC3E}">
        <p14:creationId xmlns:p14="http://schemas.microsoft.com/office/powerpoint/2010/main" val="4003146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8374-C570-8D05-ADFB-87CD31DC5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1F0CA-7744-2EE6-7CE4-0CE7F6F4DDA7}"/>
              </a:ext>
            </a:extLst>
          </p:cNvPr>
          <p:cNvSpPr>
            <a:spLocks noGrp="1"/>
          </p:cNvSpPr>
          <p:nvPr>
            <p:ph type="title"/>
          </p:nvPr>
        </p:nvSpPr>
        <p:spPr>
          <a:xfrm>
            <a:off x="309600" y="0"/>
            <a:ext cx="11594710" cy="1325563"/>
          </a:xfrm>
        </p:spPr>
        <p:txBody>
          <a:bodyPr/>
          <a:lstStyle/>
          <a:p>
            <a:r>
              <a:rPr lang="en-IN" dirty="0"/>
              <a:t>Retirement/Pension Plans Branded vs Non-Branded Keywords</a:t>
            </a:r>
          </a:p>
        </p:txBody>
      </p:sp>
      <p:graphicFrame>
        <p:nvGraphicFramePr>
          <p:cNvPr id="4" name="Table 3">
            <a:extLst>
              <a:ext uri="{FF2B5EF4-FFF2-40B4-BE49-F238E27FC236}">
                <a16:creationId xmlns:a16="http://schemas.microsoft.com/office/drawing/2014/main" id="{9C17CAA3-9B95-9077-888B-DD64A6D0235D}"/>
              </a:ext>
            </a:extLst>
          </p:cNvPr>
          <p:cNvGraphicFramePr>
            <a:graphicFrameLocks noGrp="1"/>
          </p:cNvGraphicFramePr>
          <p:nvPr>
            <p:extLst>
              <p:ext uri="{D42A27DB-BD31-4B8C-83A1-F6EECF244321}">
                <p14:modId xmlns:p14="http://schemas.microsoft.com/office/powerpoint/2010/main" val="3248223055"/>
              </p:ext>
            </p:extLst>
          </p:nvPr>
        </p:nvGraphicFramePr>
        <p:xfrm>
          <a:off x="287690" y="1121526"/>
          <a:ext cx="9435045" cy="4960972"/>
        </p:xfrm>
        <a:graphic>
          <a:graphicData uri="http://schemas.openxmlformats.org/drawingml/2006/table">
            <a:tbl>
              <a:tblPr firstRow="1" bandRow="1">
                <a:tableStyleId>{5C22544A-7EE6-4342-B048-85BDC9FD1C3A}</a:tableStyleId>
              </a:tblPr>
              <a:tblGrid>
                <a:gridCol w="1279242">
                  <a:extLst>
                    <a:ext uri="{9D8B030D-6E8A-4147-A177-3AD203B41FA5}">
                      <a16:colId xmlns:a16="http://schemas.microsoft.com/office/drawing/2014/main" val="1823426149"/>
                    </a:ext>
                  </a:extLst>
                </a:gridCol>
                <a:gridCol w="815168">
                  <a:extLst>
                    <a:ext uri="{9D8B030D-6E8A-4147-A177-3AD203B41FA5}">
                      <a16:colId xmlns:a16="http://schemas.microsoft.com/office/drawing/2014/main" val="3863943678"/>
                    </a:ext>
                  </a:extLst>
                </a:gridCol>
                <a:gridCol w="928277">
                  <a:extLst>
                    <a:ext uri="{9D8B030D-6E8A-4147-A177-3AD203B41FA5}">
                      <a16:colId xmlns:a16="http://schemas.microsoft.com/office/drawing/2014/main" val="167242338"/>
                    </a:ext>
                  </a:extLst>
                </a:gridCol>
                <a:gridCol w="865001">
                  <a:extLst>
                    <a:ext uri="{9D8B030D-6E8A-4147-A177-3AD203B41FA5}">
                      <a16:colId xmlns:a16="http://schemas.microsoft.com/office/drawing/2014/main" val="1392877080"/>
                    </a:ext>
                  </a:extLst>
                </a:gridCol>
                <a:gridCol w="938506">
                  <a:extLst>
                    <a:ext uri="{9D8B030D-6E8A-4147-A177-3AD203B41FA5}">
                      <a16:colId xmlns:a16="http://schemas.microsoft.com/office/drawing/2014/main" val="3095779221"/>
                    </a:ext>
                  </a:extLst>
                </a:gridCol>
                <a:gridCol w="987158">
                  <a:extLst>
                    <a:ext uri="{9D8B030D-6E8A-4147-A177-3AD203B41FA5}">
                      <a16:colId xmlns:a16="http://schemas.microsoft.com/office/drawing/2014/main" val="778718153"/>
                    </a:ext>
                  </a:extLst>
                </a:gridCol>
                <a:gridCol w="987158">
                  <a:extLst>
                    <a:ext uri="{9D8B030D-6E8A-4147-A177-3AD203B41FA5}">
                      <a16:colId xmlns:a16="http://schemas.microsoft.com/office/drawing/2014/main" val="1547525121"/>
                    </a:ext>
                  </a:extLst>
                </a:gridCol>
                <a:gridCol w="836778">
                  <a:extLst>
                    <a:ext uri="{9D8B030D-6E8A-4147-A177-3AD203B41FA5}">
                      <a16:colId xmlns:a16="http://schemas.microsoft.com/office/drawing/2014/main" val="2938407538"/>
                    </a:ext>
                  </a:extLst>
                </a:gridCol>
                <a:gridCol w="874786">
                  <a:extLst>
                    <a:ext uri="{9D8B030D-6E8A-4147-A177-3AD203B41FA5}">
                      <a16:colId xmlns:a16="http://schemas.microsoft.com/office/drawing/2014/main" val="661349686"/>
                    </a:ext>
                  </a:extLst>
                </a:gridCol>
                <a:gridCol w="922971">
                  <a:extLst>
                    <a:ext uri="{9D8B030D-6E8A-4147-A177-3AD203B41FA5}">
                      <a16:colId xmlns:a16="http://schemas.microsoft.com/office/drawing/2014/main" val="3180632571"/>
                    </a:ext>
                  </a:extLst>
                </a:gridCol>
              </a:tblGrid>
              <a:tr h="1372961">
                <a:tc>
                  <a:txBody>
                    <a:bodyPr/>
                    <a:lstStyle/>
                    <a:p>
                      <a:pPr algn="ct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Total No. of URLs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sz="1200" dirty="0">
                          <a:solidFill>
                            <a:schemeClr val="bg1"/>
                          </a:solidFill>
                        </a:rPr>
                        <a:t>Total No. of </a:t>
                      </a:r>
                      <a:r>
                        <a:rPr lang="en-US" sz="1200" dirty="0" err="1">
                          <a:solidFill>
                            <a:schemeClr val="bg1"/>
                          </a:solidFill>
                        </a:rPr>
                        <a:t>Retiremnt</a:t>
                      </a:r>
                      <a:r>
                        <a:rPr lang="en-US" sz="1200" dirty="0">
                          <a:solidFill>
                            <a:schemeClr val="bg1"/>
                          </a:solidFill>
                        </a:rPr>
                        <a:t>/ Pension Keywords</a:t>
                      </a: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 of 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 of Non-Branded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Non-branded in Top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chemeClr val="bg1"/>
                          </a:solidFill>
                        </a:rPr>
                        <a:t>Non-branded in Top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chemeClr val="bg1"/>
                          </a:solidFill>
                        </a:rPr>
                        <a:t>%age of keywords that are  Branded</a:t>
                      </a:r>
                    </a:p>
                    <a:p>
                      <a:pPr algn="ct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Traffic from 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Traffic from Non-Branded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extLst>
                  <a:ext uri="{0D108BD9-81ED-4DB2-BD59-A6C34878D82A}">
                    <a16:rowId xmlns:a16="http://schemas.microsoft.com/office/drawing/2014/main" val="758449278"/>
                  </a:ext>
                </a:extLst>
              </a:tr>
              <a:tr h="683914">
                <a:tc>
                  <a:txBody>
                    <a:bodyPr/>
                    <a:lstStyle/>
                    <a:p>
                      <a:pPr algn="ctr"/>
                      <a:r>
                        <a:rPr lang="en-IN" dirty="0">
                          <a:solidFill>
                            <a:schemeClr val="bg1"/>
                          </a:solidFill>
                        </a:rPr>
                        <a:t>Kotak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2</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24</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5523766"/>
                  </a:ext>
                </a:extLst>
              </a:tr>
              <a:tr h="1254886">
                <a:tc>
                  <a:txBody>
                    <a:bodyPr/>
                    <a:lstStyle/>
                    <a:p>
                      <a:pPr algn="ctr"/>
                      <a:r>
                        <a:rPr lang="en-IN" dirty="0">
                          <a:solidFill>
                            <a:schemeClr val="bg1"/>
                          </a:solidFill>
                        </a:rPr>
                        <a:t>ICICI Prudential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316</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963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246621"/>
                  </a:ext>
                </a:extLst>
              </a:tr>
              <a:tr h="683914">
                <a:tc>
                  <a:txBody>
                    <a:bodyPr/>
                    <a:lstStyle/>
                    <a:p>
                      <a:pPr algn="ctr"/>
                      <a:r>
                        <a:rPr lang="en-IN" dirty="0">
                          <a:solidFill>
                            <a:schemeClr val="bg1"/>
                          </a:solidFill>
                        </a:rPr>
                        <a:t>Max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2</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01765"/>
                  </a:ext>
                </a:extLst>
              </a:tr>
              <a:tr h="965297">
                <a:tc>
                  <a:txBody>
                    <a:bodyPr/>
                    <a:lstStyle/>
                    <a:p>
                      <a:pPr algn="ctr"/>
                      <a:r>
                        <a:rPr lang="en-IN" dirty="0">
                          <a:solidFill>
                            <a:schemeClr val="bg1"/>
                          </a:solidFill>
                        </a:rPr>
                        <a:t>Canara HSBC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4</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3889165"/>
                  </a:ext>
                </a:extLst>
              </a:tr>
            </a:tbl>
          </a:graphicData>
        </a:graphic>
      </p:graphicFrame>
      <p:sp>
        <p:nvSpPr>
          <p:cNvPr id="6" name="Wave 5">
            <a:extLst>
              <a:ext uri="{FF2B5EF4-FFF2-40B4-BE49-F238E27FC236}">
                <a16:creationId xmlns:a16="http://schemas.microsoft.com/office/drawing/2014/main" id="{E6EA904B-8029-47AB-9717-DCC6897BD448}"/>
              </a:ext>
            </a:extLst>
          </p:cNvPr>
          <p:cNvSpPr/>
          <p:nvPr/>
        </p:nvSpPr>
        <p:spPr>
          <a:xfrm>
            <a:off x="2239766" y="6154220"/>
            <a:ext cx="5239820" cy="544531"/>
          </a:xfrm>
          <a:prstGeom prst="wave">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t>KLI has high dependency on branded keywords for ranking and traffic.</a:t>
            </a:r>
          </a:p>
        </p:txBody>
      </p:sp>
      <p:grpSp>
        <p:nvGrpSpPr>
          <p:cNvPr id="8" name="Group 7">
            <a:extLst>
              <a:ext uri="{FF2B5EF4-FFF2-40B4-BE49-F238E27FC236}">
                <a16:creationId xmlns:a16="http://schemas.microsoft.com/office/drawing/2014/main" id="{9ADD909C-FD71-D302-C7C9-5993B13A8D26}"/>
              </a:ext>
            </a:extLst>
          </p:cNvPr>
          <p:cNvGrpSpPr/>
          <p:nvPr/>
        </p:nvGrpSpPr>
        <p:grpSpPr>
          <a:xfrm>
            <a:off x="9769641" y="1049397"/>
            <a:ext cx="2134669" cy="4513243"/>
            <a:chOff x="533687" y="2080707"/>
            <a:chExt cx="3024229" cy="891732"/>
          </a:xfrm>
        </p:grpSpPr>
        <p:sp>
          <p:nvSpPr>
            <p:cNvPr id="9" name="Rectangle: Rounded Corners 8">
              <a:extLst>
                <a:ext uri="{FF2B5EF4-FFF2-40B4-BE49-F238E27FC236}">
                  <a16:creationId xmlns:a16="http://schemas.microsoft.com/office/drawing/2014/main" id="{9A514170-5E63-50D6-8548-484870DC830A}"/>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6CF9FE53-BD31-C887-2E37-1BCDC3E5BEB4}"/>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Branded keywords help build and reinforce brand identity. When users search for your brand specifically, it shows they are familiar with it. Optimum number of branded keywords means:</a:t>
              </a:r>
            </a:p>
            <a:p>
              <a:pPr marL="285750" indent="-285750" algn="just">
                <a:buFont typeface="Arial" panose="020B0604020202020204" pitchFamily="34" charset="0"/>
                <a:buChar char="•"/>
              </a:pPr>
              <a:r>
                <a:rPr lang="en-IN" sz="1200" dirty="0">
                  <a:solidFill>
                    <a:srgbClr val="2F27C9"/>
                  </a:solidFill>
                  <a:latin typeface="Avenir"/>
                </a:rPr>
                <a:t>Higher Click-Through Rates (CTR)</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Improved Trust and Credibility</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Competitive Advantage</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Better Conversion Rates</a:t>
              </a:r>
            </a:p>
            <a:p>
              <a:pPr marL="285750" indent="-285750" algn="just">
                <a:buFont typeface="Arial" panose="020B0604020202020204" pitchFamily="34" charset="0"/>
                <a:buChar char="•"/>
              </a:pPr>
              <a:endParaRPr lang="en-IN" sz="1200" dirty="0">
                <a:solidFill>
                  <a:srgbClr val="2F27C9"/>
                </a:solidFill>
                <a:latin typeface="Avenir"/>
              </a:endParaRPr>
            </a:p>
            <a:p>
              <a:pPr algn="just"/>
              <a:r>
                <a:rPr lang="en-IN" sz="1200" dirty="0">
                  <a:solidFill>
                    <a:srgbClr val="2F27C9"/>
                  </a:solidFill>
                  <a:latin typeface="Avenir"/>
                </a:rPr>
                <a:t>Although, a proper balance between branded and non-branded is needed, as overreliance on Brand Traffic limits SEO scope.</a:t>
              </a:r>
            </a:p>
          </p:txBody>
        </p:sp>
      </p:grpSp>
      <p:sp>
        <p:nvSpPr>
          <p:cNvPr id="3" name="Rectangle: Rounded Corners 2">
            <a:extLst>
              <a:ext uri="{FF2B5EF4-FFF2-40B4-BE49-F238E27FC236}">
                <a16:creationId xmlns:a16="http://schemas.microsoft.com/office/drawing/2014/main" id="{08C89F65-7D59-C877-32CE-A98F7778C915}"/>
              </a:ext>
            </a:extLst>
          </p:cNvPr>
          <p:cNvSpPr/>
          <p:nvPr/>
        </p:nvSpPr>
        <p:spPr>
          <a:xfrm>
            <a:off x="8614611" y="6123964"/>
            <a:ext cx="3289700" cy="30571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spTree>
    <p:extLst>
      <p:ext uri="{BB962C8B-B14F-4D97-AF65-F5344CB8AC3E}">
        <p14:creationId xmlns:p14="http://schemas.microsoft.com/office/powerpoint/2010/main" val="2596503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1F521-B44A-8C55-5959-E51E4AFE2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2BFFB-8499-CD66-41F9-E5739914D0B5}"/>
              </a:ext>
            </a:extLst>
          </p:cNvPr>
          <p:cNvSpPr>
            <a:spLocks noGrp="1"/>
          </p:cNvSpPr>
          <p:nvPr>
            <p:ph type="title"/>
          </p:nvPr>
        </p:nvSpPr>
        <p:spPr>
          <a:xfrm>
            <a:off x="309600" y="0"/>
            <a:ext cx="11134838" cy="1325563"/>
          </a:xfrm>
        </p:spPr>
        <p:txBody>
          <a:bodyPr>
            <a:normAutofit/>
          </a:bodyPr>
          <a:lstStyle/>
          <a:p>
            <a:r>
              <a:rPr lang="en-IN" sz="2800" dirty="0"/>
              <a:t>Top 20 Retirement/Pension Plans Keywords Search Volumes/Difficulty Comparison</a:t>
            </a:r>
          </a:p>
        </p:txBody>
      </p:sp>
      <p:sp>
        <p:nvSpPr>
          <p:cNvPr id="4" name="Arrow: Right 3">
            <a:extLst>
              <a:ext uri="{FF2B5EF4-FFF2-40B4-BE49-F238E27FC236}">
                <a16:creationId xmlns:a16="http://schemas.microsoft.com/office/drawing/2014/main" id="{E627A38B-868E-07AD-58EE-2F1D73BB534B}"/>
              </a:ext>
            </a:extLst>
          </p:cNvPr>
          <p:cNvSpPr/>
          <p:nvPr/>
        </p:nvSpPr>
        <p:spPr>
          <a:xfrm>
            <a:off x="423382" y="3261463"/>
            <a:ext cx="2212683" cy="726662"/>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585</a:t>
            </a:r>
          </a:p>
          <a:p>
            <a:pPr algn="ctr"/>
            <a:r>
              <a:rPr lang="en-IN" sz="1050" dirty="0">
                <a:latin typeface="Avenir"/>
              </a:rPr>
              <a:t>Average Keyword Difficulty - 27</a:t>
            </a:r>
          </a:p>
        </p:txBody>
      </p:sp>
      <p:sp>
        <p:nvSpPr>
          <p:cNvPr id="9" name="Arrow: Right 8">
            <a:extLst>
              <a:ext uri="{FF2B5EF4-FFF2-40B4-BE49-F238E27FC236}">
                <a16:creationId xmlns:a16="http://schemas.microsoft.com/office/drawing/2014/main" id="{C4770EB4-58CA-AB90-4272-B9578034D1C0}"/>
              </a:ext>
            </a:extLst>
          </p:cNvPr>
          <p:cNvSpPr/>
          <p:nvPr/>
        </p:nvSpPr>
        <p:spPr>
          <a:xfrm>
            <a:off x="525012" y="1763941"/>
            <a:ext cx="2132163" cy="645777"/>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320</a:t>
            </a:r>
          </a:p>
          <a:p>
            <a:pPr algn="ctr"/>
            <a:r>
              <a:rPr lang="en-IN" sz="1050" dirty="0">
                <a:latin typeface="Avenir"/>
              </a:rPr>
              <a:t>Average Keyword Difficulty - 25</a:t>
            </a:r>
          </a:p>
        </p:txBody>
      </p:sp>
      <p:sp>
        <p:nvSpPr>
          <p:cNvPr id="10" name="Arrow: Left 9">
            <a:extLst>
              <a:ext uri="{FF2B5EF4-FFF2-40B4-BE49-F238E27FC236}">
                <a16:creationId xmlns:a16="http://schemas.microsoft.com/office/drawing/2014/main" id="{FA2D24C2-43EB-6F5E-E033-A459355D70A7}"/>
              </a:ext>
            </a:extLst>
          </p:cNvPr>
          <p:cNvSpPr/>
          <p:nvPr/>
        </p:nvSpPr>
        <p:spPr>
          <a:xfrm>
            <a:off x="7124060" y="1805470"/>
            <a:ext cx="2364990"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433</a:t>
            </a:r>
          </a:p>
          <a:p>
            <a:pPr algn="ctr"/>
            <a:r>
              <a:rPr lang="en-IN" sz="1050" dirty="0">
                <a:latin typeface="Avenir"/>
              </a:rPr>
              <a:t>Average Keyword Difficulty - 29</a:t>
            </a:r>
          </a:p>
        </p:txBody>
      </p:sp>
      <p:sp>
        <p:nvSpPr>
          <p:cNvPr id="11" name="Arrow: Left 10">
            <a:extLst>
              <a:ext uri="{FF2B5EF4-FFF2-40B4-BE49-F238E27FC236}">
                <a16:creationId xmlns:a16="http://schemas.microsoft.com/office/drawing/2014/main" id="{A5BEB960-A2F2-9A1E-C0AF-5689FA7CF883}"/>
              </a:ext>
            </a:extLst>
          </p:cNvPr>
          <p:cNvSpPr/>
          <p:nvPr/>
        </p:nvSpPr>
        <p:spPr>
          <a:xfrm>
            <a:off x="7117281" y="3221142"/>
            <a:ext cx="2358211"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410</a:t>
            </a:r>
          </a:p>
          <a:p>
            <a:pPr algn="ctr"/>
            <a:r>
              <a:rPr lang="en-IN" sz="1050" dirty="0">
                <a:latin typeface="Avenir"/>
              </a:rPr>
              <a:t>Average Keyword Difficulty - 28</a:t>
            </a:r>
          </a:p>
        </p:txBody>
      </p:sp>
      <p:sp>
        <p:nvSpPr>
          <p:cNvPr id="12" name="Callout: Left Arrow 11">
            <a:extLst>
              <a:ext uri="{FF2B5EF4-FFF2-40B4-BE49-F238E27FC236}">
                <a16:creationId xmlns:a16="http://schemas.microsoft.com/office/drawing/2014/main" id="{401A38A8-E7B0-ACE2-53B3-C15923102D9F}"/>
              </a:ext>
            </a:extLst>
          </p:cNvPr>
          <p:cNvSpPr/>
          <p:nvPr/>
        </p:nvSpPr>
        <p:spPr>
          <a:xfrm>
            <a:off x="4597405" y="5046161"/>
            <a:ext cx="2441767" cy="1586001"/>
          </a:xfrm>
          <a:prstGeom prst="leftArrowCallout">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dirty="0">
                <a:latin typeface="Avenir"/>
              </a:rPr>
              <a:t>Shows the Keywords present in all competitors but missing from KLI. These keywords also have an average search volume of 841 and average keyword difficulty of 31</a:t>
            </a:r>
          </a:p>
        </p:txBody>
      </p:sp>
      <p:grpSp>
        <p:nvGrpSpPr>
          <p:cNvPr id="14" name="Group 13">
            <a:extLst>
              <a:ext uri="{FF2B5EF4-FFF2-40B4-BE49-F238E27FC236}">
                <a16:creationId xmlns:a16="http://schemas.microsoft.com/office/drawing/2014/main" id="{E7CEE07D-8BD4-4D2C-951A-9F0E124FACD8}"/>
              </a:ext>
            </a:extLst>
          </p:cNvPr>
          <p:cNvGrpSpPr/>
          <p:nvPr/>
        </p:nvGrpSpPr>
        <p:grpSpPr>
          <a:xfrm>
            <a:off x="9098585" y="4002766"/>
            <a:ext cx="2755495" cy="1768382"/>
            <a:chOff x="533687" y="2080707"/>
            <a:chExt cx="3024229" cy="891732"/>
          </a:xfrm>
        </p:grpSpPr>
        <p:sp>
          <p:nvSpPr>
            <p:cNvPr id="15" name="Rectangle: Rounded Corners 14">
              <a:extLst>
                <a:ext uri="{FF2B5EF4-FFF2-40B4-BE49-F238E27FC236}">
                  <a16:creationId xmlns:a16="http://schemas.microsoft.com/office/drawing/2014/main" id="{85B0F9C5-3BF6-C2D4-CB37-FFFD3A47EA0B}"/>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6" name="Rectangle: Rounded Corners 4">
              <a:extLst>
                <a:ext uri="{FF2B5EF4-FFF2-40B4-BE49-F238E27FC236}">
                  <a16:creationId xmlns:a16="http://schemas.microsoft.com/office/drawing/2014/main" id="{78623D7B-E219-8DB3-4BBB-4E0F3685D953}"/>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285750" indent="-285750" algn="just">
                <a:buFont typeface="Arial" panose="020B0604020202020204" pitchFamily="34" charset="0"/>
                <a:buChar char="•"/>
              </a:pPr>
              <a:r>
                <a:rPr lang="en-IN" sz="1200" b="1" dirty="0">
                  <a:solidFill>
                    <a:srgbClr val="2F27C9"/>
                  </a:solidFill>
                  <a:latin typeface="Avenir"/>
                </a:rPr>
                <a:t>Search Volume</a:t>
              </a:r>
              <a:r>
                <a:rPr lang="en-IN" sz="1200" dirty="0">
                  <a:solidFill>
                    <a:srgbClr val="2F27C9"/>
                  </a:solidFill>
                  <a:latin typeface="Avenir"/>
                </a:rPr>
                <a:t> – Average no. of times users have searched for a given keyword in past month.</a:t>
              </a:r>
            </a:p>
            <a:p>
              <a:pPr marL="285750" indent="-285750" algn="just">
                <a:buFont typeface="Arial" panose="020B0604020202020204" pitchFamily="34" charset="0"/>
                <a:buChar char="•"/>
              </a:pPr>
              <a:r>
                <a:rPr lang="en-IN" sz="1200" b="1" dirty="0">
                  <a:solidFill>
                    <a:srgbClr val="2F27C9"/>
                  </a:solidFill>
                  <a:latin typeface="Avenir"/>
                </a:rPr>
                <a:t>Keyword Difficulty</a:t>
              </a:r>
              <a:r>
                <a:rPr lang="en-IN" sz="1200" dirty="0">
                  <a:solidFill>
                    <a:srgbClr val="2F27C9"/>
                  </a:solidFill>
                  <a:latin typeface="Avenir"/>
                </a:rPr>
                <a:t> - </a:t>
              </a:r>
              <a:r>
                <a:rPr lang="en-US" sz="1200" b="0" i="0" dirty="0">
                  <a:solidFill>
                    <a:srgbClr val="2F27C9"/>
                  </a:solidFill>
                  <a:effectLst/>
                  <a:latin typeface="Avenir"/>
                </a:rPr>
                <a:t>Keyword Difficulty shows you how hard it would be for a website to rank organically in the Google top 10 for the analyzed keyword</a:t>
              </a:r>
              <a:endParaRPr lang="en-IN" sz="1200" dirty="0">
                <a:solidFill>
                  <a:srgbClr val="2F27C9"/>
                </a:solidFill>
                <a:latin typeface="Avenir"/>
              </a:endParaRPr>
            </a:p>
          </p:txBody>
        </p:sp>
      </p:grpSp>
      <p:sp>
        <p:nvSpPr>
          <p:cNvPr id="3" name="Rectangle: Rounded Corners 2">
            <a:extLst>
              <a:ext uri="{FF2B5EF4-FFF2-40B4-BE49-F238E27FC236}">
                <a16:creationId xmlns:a16="http://schemas.microsoft.com/office/drawing/2014/main" id="{58B62C8F-C83F-5427-4024-7EAB6C35B199}"/>
              </a:ext>
            </a:extLst>
          </p:cNvPr>
          <p:cNvSpPr/>
          <p:nvPr/>
        </p:nvSpPr>
        <p:spPr>
          <a:xfrm>
            <a:off x="7584707" y="5898344"/>
            <a:ext cx="4269373" cy="39657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 (Non-branded keywords)</a:t>
            </a:r>
          </a:p>
        </p:txBody>
      </p:sp>
      <p:pic>
        <p:nvPicPr>
          <p:cNvPr id="9218" name="Picture 2">
            <a:extLst>
              <a:ext uri="{FF2B5EF4-FFF2-40B4-BE49-F238E27FC236}">
                <a16:creationId xmlns:a16="http://schemas.microsoft.com/office/drawing/2014/main" id="{99FF952B-3866-3B5E-744B-63CAFC688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13" y="1003568"/>
            <a:ext cx="2132163" cy="186893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9E4A6FE-EA62-4EBA-3729-25E835ECD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081" y="1003568"/>
            <a:ext cx="2265533" cy="187929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6265B87B-EAFF-26E5-594D-28047167C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942" y="2855493"/>
            <a:ext cx="2098994" cy="184985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C0AC275B-0BAF-B312-CA82-59F62FB066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405" y="2857847"/>
            <a:ext cx="2276209" cy="1868934"/>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a:extLst>
              <a:ext uri="{FF2B5EF4-FFF2-40B4-BE49-F238E27FC236}">
                <a16:creationId xmlns:a16="http://schemas.microsoft.com/office/drawing/2014/main" id="{1399A858-68E4-134C-8372-B36F8B395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5638" y="4818905"/>
            <a:ext cx="2441767" cy="184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56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C43B0-AB76-7B02-5D53-138EBCD8C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B7151-7853-3DB1-06BE-B2EBC0C3A87C}"/>
              </a:ext>
            </a:extLst>
          </p:cNvPr>
          <p:cNvSpPr>
            <a:spLocks noGrp="1"/>
          </p:cNvSpPr>
          <p:nvPr>
            <p:ph type="title"/>
          </p:nvPr>
        </p:nvSpPr>
        <p:spPr>
          <a:xfrm>
            <a:off x="309600" y="0"/>
            <a:ext cx="11304884" cy="1325563"/>
          </a:xfrm>
        </p:spPr>
        <p:txBody>
          <a:bodyPr/>
          <a:lstStyle/>
          <a:p>
            <a:r>
              <a:rPr lang="en-IN" dirty="0"/>
              <a:t>Retirement/Pension Plans URLs for Kotak Life</a:t>
            </a:r>
          </a:p>
        </p:txBody>
      </p:sp>
      <p:sp>
        <p:nvSpPr>
          <p:cNvPr id="3" name="TextBox 2">
            <a:extLst>
              <a:ext uri="{FF2B5EF4-FFF2-40B4-BE49-F238E27FC236}">
                <a16:creationId xmlns:a16="http://schemas.microsoft.com/office/drawing/2014/main" id="{54E975FA-1606-7772-2231-DF5930BFE012}"/>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Retirement/Pension Plans URLs.</a:t>
            </a:r>
            <a:endParaRPr lang="en-IN" b="1" dirty="0"/>
          </a:p>
        </p:txBody>
      </p:sp>
      <p:grpSp>
        <p:nvGrpSpPr>
          <p:cNvPr id="4" name="Group 3">
            <a:extLst>
              <a:ext uri="{FF2B5EF4-FFF2-40B4-BE49-F238E27FC236}">
                <a16:creationId xmlns:a16="http://schemas.microsoft.com/office/drawing/2014/main" id="{266CB285-4272-4940-BB92-8B2811A6A294}"/>
              </a:ext>
            </a:extLst>
          </p:cNvPr>
          <p:cNvGrpSpPr/>
          <p:nvPr/>
        </p:nvGrpSpPr>
        <p:grpSpPr>
          <a:xfrm>
            <a:off x="8850428" y="1563662"/>
            <a:ext cx="2959769" cy="2286443"/>
            <a:chOff x="533687" y="2080707"/>
            <a:chExt cx="3024229" cy="891732"/>
          </a:xfrm>
        </p:grpSpPr>
        <p:sp>
          <p:nvSpPr>
            <p:cNvPr id="5" name="Rectangle: Rounded Corners 4">
              <a:extLst>
                <a:ext uri="{FF2B5EF4-FFF2-40B4-BE49-F238E27FC236}">
                  <a16:creationId xmlns:a16="http://schemas.microsoft.com/office/drawing/2014/main" id="{DAEB5A8E-115F-A57B-5F59-9C21E9D1784E}"/>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6" name="Rectangle: Rounded Corners 4">
              <a:extLst>
                <a:ext uri="{FF2B5EF4-FFF2-40B4-BE49-F238E27FC236}">
                  <a16:creationId xmlns:a16="http://schemas.microsoft.com/office/drawing/2014/main" id="{734D3CE8-B2E6-4AAE-8064-BCB7B176B73B}"/>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C15890CD-E9B5-EA38-3201-51938A903F3C}"/>
              </a:ext>
            </a:extLst>
          </p:cNvPr>
          <p:cNvGrpSpPr/>
          <p:nvPr/>
        </p:nvGrpSpPr>
        <p:grpSpPr>
          <a:xfrm>
            <a:off x="237398" y="4380079"/>
            <a:ext cx="7347309" cy="692436"/>
            <a:chOff x="266843" y="1040353"/>
            <a:chExt cx="3024229" cy="891732"/>
          </a:xfrm>
        </p:grpSpPr>
        <p:sp>
          <p:nvSpPr>
            <p:cNvPr id="9" name="Rectangle: Rounded Corners 8">
              <a:extLst>
                <a:ext uri="{FF2B5EF4-FFF2-40B4-BE49-F238E27FC236}">
                  <a16:creationId xmlns:a16="http://schemas.microsoft.com/office/drawing/2014/main" id="{155AF75A-2605-EEA5-787A-ECDF902CBEAD}"/>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5916B2ED-7BDB-D6AE-9CE7-EBC6FFBF1C44}"/>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latin typeface="Avenir"/>
                </a:rPr>
                <a:t>Kotak Life shows very high dependency on its Branded Keywords for bringing in the </a:t>
              </a:r>
              <a:r>
                <a:rPr lang="en-IN" sz="1400" dirty="0" err="1">
                  <a:solidFill>
                    <a:schemeClr val="bg1"/>
                  </a:solidFill>
                  <a:latin typeface="Avenir"/>
                </a:rPr>
                <a:t>the</a:t>
              </a:r>
              <a:r>
                <a:rPr lang="en-IN" sz="1400" dirty="0">
                  <a:solidFill>
                    <a:schemeClr val="bg1"/>
                  </a:solidFill>
                  <a:latin typeface="Avenir"/>
                </a:rPr>
                <a:t> traffic.</a:t>
              </a:r>
            </a:p>
          </p:txBody>
        </p:sp>
      </p:grpSp>
      <p:sp>
        <p:nvSpPr>
          <p:cNvPr id="15" name="Rectangle: Rounded Corners 14">
            <a:extLst>
              <a:ext uri="{FF2B5EF4-FFF2-40B4-BE49-F238E27FC236}">
                <a16:creationId xmlns:a16="http://schemas.microsoft.com/office/drawing/2014/main" id="{B07429F8-027E-338E-A293-E2E30557A813}"/>
              </a:ext>
            </a:extLst>
          </p:cNvPr>
          <p:cNvSpPr/>
          <p:nvPr/>
        </p:nvSpPr>
        <p:spPr>
          <a:xfrm>
            <a:off x="7584707" y="6412799"/>
            <a:ext cx="3240493" cy="31525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pic>
        <p:nvPicPr>
          <p:cNvPr id="11" name="Picture 10">
            <a:extLst>
              <a:ext uri="{FF2B5EF4-FFF2-40B4-BE49-F238E27FC236}">
                <a16:creationId xmlns:a16="http://schemas.microsoft.com/office/drawing/2014/main" id="{8DDB94B5-2BDF-FDBB-625C-6C06490D088B}"/>
              </a:ext>
            </a:extLst>
          </p:cNvPr>
          <p:cNvPicPr>
            <a:picLocks noChangeAspect="1"/>
          </p:cNvPicPr>
          <p:nvPr/>
        </p:nvPicPr>
        <p:blipFill>
          <a:blip r:embed="rId2"/>
          <a:stretch>
            <a:fillRect/>
          </a:stretch>
        </p:blipFill>
        <p:spPr>
          <a:xfrm>
            <a:off x="309600" y="1666205"/>
            <a:ext cx="8337095" cy="2286443"/>
          </a:xfrm>
          <a:prstGeom prst="rect">
            <a:avLst/>
          </a:prstGeom>
        </p:spPr>
      </p:pic>
    </p:spTree>
    <p:extLst>
      <p:ext uri="{BB962C8B-B14F-4D97-AF65-F5344CB8AC3E}">
        <p14:creationId xmlns:p14="http://schemas.microsoft.com/office/powerpoint/2010/main" val="1242700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E18EE-DC7E-568E-A597-6BCB0AC6D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125D7-2391-749F-216E-21EA690934F1}"/>
              </a:ext>
            </a:extLst>
          </p:cNvPr>
          <p:cNvSpPr>
            <a:spLocks noGrp="1"/>
          </p:cNvSpPr>
          <p:nvPr>
            <p:ph type="title"/>
          </p:nvPr>
        </p:nvSpPr>
        <p:spPr>
          <a:xfrm>
            <a:off x="309599" y="0"/>
            <a:ext cx="11738022" cy="1325563"/>
          </a:xfrm>
        </p:spPr>
        <p:txBody>
          <a:bodyPr/>
          <a:lstStyle/>
          <a:p>
            <a:r>
              <a:rPr lang="en-IN" dirty="0"/>
              <a:t>Retirement/Pension Plans URLs for </a:t>
            </a:r>
            <a:r>
              <a:rPr lang="en-IN" dirty="0" err="1"/>
              <a:t>ICICIPruLife</a:t>
            </a:r>
            <a:endParaRPr lang="en-IN" dirty="0"/>
          </a:p>
        </p:txBody>
      </p:sp>
      <p:grpSp>
        <p:nvGrpSpPr>
          <p:cNvPr id="5" name="Group 4">
            <a:extLst>
              <a:ext uri="{FF2B5EF4-FFF2-40B4-BE49-F238E27FC236}">
                <a16:creationId xmlns:a16="http://schemas.microsoft.com/office/drawing/2014/main" id="{60295F8C-8B8A-E9D1-4545-86FF282D2C03}"/>
              </a:ext>
            </a:extLst>
          </p:cNvPr>
          <p:cNvGrpSpPr/>
          <p:nvPr/>
        </p:nvGrpSpPr>
        <p:grpSpPr>
          <a:xfrm>
            <a:off x="9396729" y="1703892"/>
            <a:ext cx="2650892" cy="2146213"/>
            <a:chOff x="533687" y="2080707"/>
            <a:chExt cx="3024229" cy="891732"/>
          </a:xfrm>
        </p:grpSpPr>
        <p:sp>
          <p:nvSpPr>
            <p:cNvPr id="6" name="Rectangle: Rounded Corners 5">
              <a:extLst>
                <a:ext uri="{FF2B5EF4-FFF2-40B4-BE49-F238E27FC236}">
                  <a16:creationId xmlns:a16="http://schemas.microsoft.com/office/drawing/2014/main" id="{281522C6-6E19-E8D2-177D-E5386167710D}"/>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Rectangle: Rounded Corners 4">
              <a:extLst>
                <a:ext uri="{FF2B5EF4-FFF2-40B4-BE49-F238E27FC236}">
                  <a16:creationId xmlns:a16="http://schemas.microsoft.com/office/drawing/2014/main" id="{FB499EE1-7A32-E069-B2E0-2CE2809109BD}"/>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CFC0B9F6-2AA7-BBB2-8EBF-06D308526CCC}"/>
              </a:ext>
            </a:extLst>
          </p:cNvPr>
          <p:cNvGrpSpPr/>
          <p:nvPr/>
        </p:nvGrpSpPr>
        <p:grpSpPr>
          <a:xfrm>
            <a:off x="309599" y="5442216"/>
            <a:ext cx="10659993" cy="775704"/>
            <a:chOff x="266843" y="1040353"/>
            <a:chExt cx="3024229" cy="891732"/>
          </a:xfrm>
        </p:grpSpPr>
        <p:sp>
          <p:nvSpPr>
            <p:cNvPr id="9" name="Rectangle: Rounded Corners 8">
              <a:extLst>
                <a:ext uri="{FF2B5EF4-FFF2-40B4-BE49-F238E27FC236}">
                  <a16:creationId xmlns:a16="http://schemas.microsoft.com/office/drawing/2014/main" id="{E3B4637C-1041-C77B-D607-DE2BEABABB74}"/>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33AEDB19-3AC0-10EC-4FD7-DA1F5B180D36}"/>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latin typeface="Avenir"/>
                </a:rPr>
                <a:t>Many ICICI </a:t>
              </a:r>
              <a:r>
                <a:rPr lang="en-IN" sz="1400" dirty="0" err="1">
                  <a:solidFill>
                    <a:schemeClr val="bg1"/>
                  </a:solidFill>
                  <a:latin typeface="Avenir"/>
                </a:rPr>
                <a:t>PruLife</a:t>
              </a:r>
              <a:r>
                <a:rPr lang="en-IN" sz="1400" dirty="0">
                  <a:solidFill>
                    <a:schemeClr val="bg1"/>
                  </a:solidFill>
                  <a:latin typeface="Avenir"/>
                </a:rPr>
                <a:t> Retirement/Pension URLs  are able to bring in significant Traffic to the website. ICICI’s dependency on its Branded Keywords is low compared to Kotak Life for Traffic.</a:t>
              </a:r>
            </a:p>
          </p:txBody>
        </p:sp>
      </p:grpSp>
      <p:sp>
        <p:nvSpPr>
          <p:cNvPr id="13" name="Rectangle: Rounded Corners 12">
            <a:extLst>
              <a:ext uri="{FF2B5EF4-FFF2-40B4-BE49-F238E27FC236}">
                <a16:creationId xmlns:a16="http://schemas.microsoft.com/office/drawing/2014/main" id="{3F97D264-1AE8-C254-3B47-623A10F6FBF0}"/>
              </a:ext>
            </a:extLst>
          </p:cNvPr>
          <p:cNvSpPr/>
          <p:nvPr/>
        </p:nvSpPr>
        <p:spPr>
          <a:xfrm>
            <a:off x="7680960" y="6435579"/>
            <a:ext cx="3288632" cy="31173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sp>
        <p:nvSpPr>
          <p:cNvPr id="4" name="TextBox 3">
            <a:extLst>
              <a:ext uri="{FF2B5EF4-FFF2-40B4-BE49-F238E27FC236}">
                <a16:creationId xmlns:a16="http://schemas.microsoft.com/office/drawing/2014/main" id="{600932B0-8C3F-2F8B-95EB-CB158224B629}"/>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Retirement/Pension Plans URLs.</a:t>
            </a:r>
            <a:endParaRPr lang="en-IN" b="1" dirty="0"/>
          </a:p>
        </p:txBody>
      </p:sp>
      <p:pic>
        <p:nvPicPr>
          <p:cNvPr id="14" name="Picture 13">
            <a:extLst>
              <a:ext uri="{FF2B5EF4-FFF2-40B4-BE49-F238E27FC236}">
                <a16:creationId xmlns:a16="http://schemas.microsoft.com/office/drawing/2014/main" id="{2F54FD73-6013-939D-DDEB-A8F6A954684F}"/>
              </a:ext>
            </a:extLst>
          </p:cNvPr>
          <p:cNvPicPr>
            <a:picLocks noChangeAspect="1"/>
          </p:cNvPicPr>
          <p:nvPr/>
        </p:nvPicPr>
        <p:blipFill>
          <a:blip r:embed="rId2"/>
          <a:stretch>
            <a:fillRect/>
          </a:stretch>
        </p:blipFill>
        <p:spPr>
          <a:xfrm>
            <a:off x="309598" y="1325563"/>
            <a:ext cx="8592152" cy="4052453"/>
          </a:xfrm>
          <a:prstGeom prst="rect">
            <a:avLst/>
          </a:prstGeom>
        </p:spPr>
      </p:pic>
    </p:spTree>
    <p:extLst>
      <p:ext uri="{BB962C8B-B14F-4D97-AF65-F5344CB8AC3E}">
        <p14:creationId xmlns:p14="http://schemas.microsoft.com/office/powerpoint/2010/main" val="3851407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5875F-61A3-61E9-6A38-5E3A2525F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6F5A1-EF65-6654-E5EC-A23368531099}"/>
              </a:ext>
            </a:extLst>
          </p:cNvPr>
          <p:cNvSpPr>
            <a:spLocks noGrp="1"/>
          </p:cNvSpPr>
          <p:nvPr>
            <p:ph type="title"/>
          </p:nvPr>
        </p:nvSpPr>
        <p:spPr>
          <a:xfrm>
            <a:off x="160421" y="0"/>
            <a:ext cx="11977839" cy="1147491"/>
          </a:xfrm>
        </p:spPr>
        <p:txBody>
          <a:bodyPr/>
          <a:lstStyle/>
          <a:p>
            <a:r>
              <a:rPr lang="en-IN" dirty="0"/>
              <a:t>Retirement/Pension Plans URLs for </a:t>
            </a:r>
            <a:r>
              <a:rPr lang="en-IN" dirty="0" err="1"/>
              <a:t>MaxlifeInsurance</a:t>
            </a:r>
            <a:endParaRPr lang="en-IN" dirty="0"/>
          </a:p>
        </p:txBody>
      </p:sp>
      <p:grpSp>
        <p:nvGrpSpPr>
          <p:cNvPr id="4" name="Group 3">
            <a:extLst>
              <a:ext uri="{FF2B5EF4-FFF2-40B4-BE49-F238E27FC236}">
                <a16:creationId xmlns:a16="http://schemas.microsoft.com/office/drawing/2014/main" id="{27831509-9369-B339-0DA5-8BF571AA4E9D}"/>
              </a:ext>
            </a:extLst>
          </p:cNvPr>
          <p:cNvGrpSpPr/>
          <p:nvPr/>
        </p:nvGrpSpPr>
        <p:grpSpPr>
          <a:xfrm>
            <a:off x="9047747" y="1470715"/>
            <a:ext cx="2983832" cy="2360139"/>
            <a:chOff x="533687" y="2080707"/>
            <a:chExt cx="3024229" cy="891732"/>
          </a:xfrm>
        </p:grpSpPr>
        <p:sp>
          <p:nvSpPr>
            <p:cNvPr id="6" name="Rectangle: Rounded Corners 5">
              <a:extLst>
                <a:ext uri="{FF2B5EF4-FFF2-40B4-BE49-F238E27FC236}">
                  <a16:creationId xmlns:a16="http://schemas.microsoft.com/office/drawing/2014/main" id="{AA17F00F-7B30-6620-C1B7-A2852380AF43}"/>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8" name="Rectangle: Rounded Corners 4">
              <a:extLst>
                <a:ext uri="{FF2B5EF4-FFF2-40B4-BE49-F238E27FC236}">
                  <a16:creationId xmlns:a16="http://schemas.microsoft.com/office/drawing/2014/main" id="{D80551A3-C645-0F62-F4A6-67F74F1BDF08}"/>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9" name="Group 8">
            <a:extLst>
              <a:ext uri="{FF2B5EF4-FFF2-40B4-BE49-F238E27FC236}">
                <a16:creationId xmlns:a16="http://schemas.microsoft.com/office/drawing/2014/main" id="{DEAB04AA-90BA-EE2F-F053-848E505DC265}"/>
              </a:ext>
            </a:extLst>
          </p:cNvPr>
          <p:cNvGrpSpPr/>
          <p:nvPr/>
        </p:nvGrpSpPr>
        <p:grpSpPr>
          <a:xfrm>
            <a:off x="160422" y="4403619"/>
            <a:ext cx="10177111" cy="871086"/>
            <a:chOff x="266843" y="1040353"/>
            <a:chExt cx="3024229" cy="891732"/>
          </a:xfrm>
        </p:grpSpPr>
        <p:sp>
          <p:nvSpPr>
            <p:cNvPr id="10" name="Rectangle: Rounded Corners 9">
              <a:extLst>
                <a:ext uri="{FF2B5EF4-FFF2-40B4-BE49-F238E27FC236}">
                  <a16:creationId xmlns:a16="http://schemas.microsoft.com/office/drawing/2014/main" id="{7ABCC074-A787-3624-ED69-2E252E05FBD1}"/>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1" name="Rectangle: Rounded Corners 4">
              <a:extLst>
                <a:ext uri="{FF2B5EF4-FFF2-40B4-BE49-F238E27FC236}">
                  <a16:creationId xmlns:a16="http://schemas.microsoft.com/office/drawing/2014/main" id="{E9257067-B192-3154-2B71-A5A58CD40F68}"/>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latin typeface="Avenir"/>
                </a:rPr>
                <a:t>Top </a:t>
              </a:r>
              <a:r>
                <a:rPr lang="en-IN" sz="1400" dirty="0" err="1">
                  <a:solidFill>
                    <a:schemeClr val="bg1"/>
                  </a:solidFill>
                  <a:latin typeface="Avenir"/>
                </a:rPr>
                <a:t>MaxLife’s</a:t>
              </a:r>
              <a:r>
                <a:rPr lang="en-IN" sz="1400" dirty="0">
                  <a:solidFill>
                    <a:schemeClr val="bg1"/>
                  </a:solidFill>
                  <a:latin typeface="Avenir"/>
                </a:rPr>
                <a:t> Retirement/Pension Plan URLs  are able to bring in significant Traffic to the website. </a:t>
              </a:r>
              <a:r>
                <a:rPr lang="en-IN" sz="1400" dirty="0" err="1">
                  <a:solidFill>
                    <a:schemeClr val="bg1"/>
                  </a:solidFill>
                  <a:latin typeface="Avenir"/>
                </a:rPr>
                <a:t>MaxLife’s</a:t>
              </a:r>
              <a:r>
                <a:rPr lang="en-IN" sz="1400" dirty="0">
                  <a:solidFill>
                    <a:schemeClr val="bg1"/>
                  </a:solidFill>
                  <a:latin typeface="Avenir"/>
                </a:rPr>
                <a:t> dependency on its Branded Keywords varies and it shows a good balance of non Branded Keywords’ Traffic.</a:t>
              </a:r>
            </a:p>
          </p:txBody>
        </p:sp>
      </p:grpSp>
      <p:pic>
        <p:nvPicPr>
          <p:cNvPr id="12" name="Picture 11">
            <a:extLst>
              <a:ext uri="{FF2B5EF4-FFF2-40B4-BE49-F238E27FC236}">
                <a16:creationId xmlns:a16="http://schemas.microsoft.com/office/drawing/2014/main" id="{C9CBAEB5-094C-BAD3-EA3C-9D8552CDFF01}"/>
              </a:ext>
            </a:extLst>
          </p:cNvPr>
          <p:cNvPicPr>
            <a:picLocks noChangeAspect="1"/>
          </p:cNvPicPr>
          <p:nvPr/>
        </p:nvPicPr>
        <p:blipFill>
          <a:blip r:embed="rId2"/>
          <a:stretch>
            <a:fillRect/>
          </a:stretch>
        </p:blipFill>
        <p:spPr>
          <a:xfrm>
            <a:off x="309600" y="1809852"/>
            <a:ext cx="8655531" cy="1834999"/>
          </a:xfrm>
          <a:prstGeom prst="rect">
            <a:avLst/>
          </a:prstGeom>
        </p:spPr>
      </p:pic>
      <p:sp>
        <p:nvSpPr>
          <p:cNvPr id="13" name="TextBox 12">
            <a:extLst>
              <a:ext uri="{FF2B5EF4-FFF2-40B4-BE49-F238E27FC236}">
                <a16:creationId xmlns:a16="http://schemas.microsoft.com/office/drawing/2014/main" id="{459CC099-727B-4AB3-129E-AD773E64BD03}"/>
              </a:ext>
            </a:extLst>
          </p:cNvPr>
          <p:cNvSpPr txBox="1"/>
          <p:nvPr/>
        </p:nvSpPr>
        <p:spPr>
          <a:xfrm>
            <a:off x="160421" y="1173004"/>
            <a:ext cx="11572800" cy="369332"/>
          </a:xfrm>
          <a:prstGeom prst="rect">
            <a:avLst/>
          </a:prstGeom>
          <a:noFill/>
        </p:spPr>
        <p:txBody>
          <a:bodyPr wrap="square" rtlCol="0">
            <a:spAutoFit/>
          </a:bodyPr>
          <a:lstStyle/>
          <a:p>
            <a:r>
              <a:rPr lang="en-US" b="1" dirty="0"/>
              <a:t>This slide depicts the URL wise ranking performance of Retirement/Pension Plans URLs.</a:t>
            </a:r>
            <a:endParaRPr lang="en-IN" b="1" dirty="0"/>
          </a:p>
        </p:txBody>
      </p:sp>
    </p:spTree>
    <p:extLst>
      <p:ext uri="{BB962C8B-B14F-4D97-AF65-F5344CB8AC3E}">
        <p14:creationId xmlns:p14="http://schemas.microsoft.com/office/powerpoint/2010/main" val="771987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96BC-8A38-A831-C9F1-19BF86031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A7C05-7A19-996F-ACC9-8B43FAC446B2}"/>
              </a:ext>
            </a:extLst>
          </p:cNvPr>
          <p:cNvSpPr>
            <a:spLocks noGrp="1"/>
          </p:cNvSpPr>
          <p:nvPr>
            <p:ph type="title"/>
          </p:nvPr>
        </p:nvSpPr>
        <p:spPr>
          <a:xfrm>
            <a:off x="192505" y="1"/>
            <a:ext cx="11999495" cy="1200206"/>
          </a:xfrm>
        </p:spPr>
        <p:txBody>
          <a:bodyPr/>
          <a:lstStyle/>
          <a:p>
            <a:r>
              <a:rPr lang="en-IN" dirty="0"/>
              <a:t>Retirement/Pension Plans URLs for </a:t>
            </a:r>
            <a:r>
              <a:rPr lang="en-IN" dirty="0" err="1"/>
              <a:t>CanaraHSBCLife</a:t>
            </a:r>
            <a:endParaRPr lang="en-IN" dirty="0"/>
          </a:p>
        </p:txBody>
      </p:sp>
      <p:grpSp>
        <p:nvGrpSpPr>
          <p:cNvPr id="4" name="Group 3">
            <a:extLst>
              <a:ext uri="{FF2B5EF4-FFF2-40B4-BE49-F238E27FC236}">
                <a16:creationId xmlns:a16="http://schemas.microsoft.com/office/drawing/2014/main" id="{77884458-0412-7175-96A7-513E0D68945C}"/>
              </a:ext>
            </a:extLst>
          </p:cNvPr>
          <p:cNvGrpSpPr/>
          <p:nvPr/>
        </p:nvGrpSpPr>
        <p:grpSpPr>
          <a:xfrm>
            <a:off x="8865012" y="1524983"/>
            <a:ext cx="2643738" cy="1971843"/>
            <a:chOff x="533687" y="2080707"/>
            <a:chExt cx="3024229" cy="891732"/>
          </a:xfrm>
        </p:grpSpPr>
        <p:sp>
          <p:nvSpPr>
            <p:cNvPr id="6" name="Rectangle: Rounded Corners 5">
              <a:extLst>
                <a:ext uri="{FF2B5EF4-FFF2-40B4-BE49-F238E27FC236}">
                  <a16:creationId xmlns:a16="http://schemas.microsoft.com/office/drawing/2014/main" id="{130ADDA7-0CDB-DE3A-241C-88229C4C109C}"/>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Rectangle: Rounded Corners 4">
              <a:extLst>
                <a:ext uri="{FF2B5EF4-FFF2-40B4-BE49-F238E27FC236}">
                  <a16:creationId xmlns:a16="http://schemas.microsoft.com/office/drawing/2014/main" id="{C9993A88-D375-8621-6974-733C1E0262F8}"/>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E9B9C27F-8713-0C28-AB58-AD93D6F88E44}"/>
              </a:ext>
            </a:extLst>
          </p:cNvPr>
          <p:cNvGrpSpPr/>
          <p:nvPr/>
        </p:nvGrpSpPr>
        <p:grpSpPr>
          <a:xfrm>
            <a:off x="192505" y="4896038"/>
            <a:ext cx="8409271" cy="725116"/>
            <a:chOff x="266843" y="1040353"/>
            <a:chExt cx="3024229" cy="891732"/>
          </a:xfrm>
        </p:grpSpPr>
        <p:sp>
          <p:nvSpPr>
            <p:cNvPr id="9" name="Rectangle: Rounded Corners 8">
              <a:extLst>
                <a:ext uri="{FF2B5EF4-FFF2-40B4-BE49-F238E27FC236}">
                  <a16:creationId xmlns:a16="http://schemas.microsoft.com/office/drawing/2014/main" id="{412EAE93-796F-3DE2-6403-B9574967BFC9}"/>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69B4F9D9-1983-04D5-5876-6E93FFB43F66}"/>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err="1">
                  <a:solidFill>
                    <a:schemeClr val="bg1"/>
                  </a:solidFill>
                  <a:latin typeface="Avenir"/>
                </a:rPr>
                <a:t>CanaraHSBC</a:t>
              </a:r>
              <a:r>
                <a:rPr lang="en-IN" sz="1400" dirty="0">
                  <a:solidFill>
                    <a:schemeClr val="bg1"/>
                  </a:solidFill>
                  <a:latin typeface="Avenir"/>
                </a:rPr>
                <a:t> Life’s Retirement/Pension Plan URLs  are not able to bring in much traffic to the website.</a:t>
              </a:r>
            </a:p>
          </p:txBody>
        </p:sp>
      </p:grpSp>
      <p:pic>
        <p:nvPicPr>
          <p:cNvPr id="12" name="Picture 11">
            <a:extLst>
              <a:ext uri="{FF2B5EF4-FFF2-40B4-BE49-F238E27FC236}">
                <a16:creationId xmlns:a16="http://schemas.microsoft.com/office/drawing/2014/main" id="{F214BF0A-C029-9028-0300-BC57BD1FFF00}"/>
              </a:ext>
            </a:extLst>
          </p:cNvPr>
          <p:cNvPicPr>
            <a:picLocks noChangeAspect="1"/>
          </p:cNvPicPr>
          <p:nvPr/>
        </p:nvPicPr>
        <p:blipFill>
          <a:blip r:embed="rId2"/>
          <a:stretch>
            <a:fillRect/>
          </a:stretch>
        </p:blipFill>
        <p:spPr>
          <a:xfrm>
            <a:off x="218318" y="1849759"/>
            <a:ext cx="8383458" cy="2721503"/>
          </a:xfrm>
          <a:prstGeom prst="rect">
            <a:avLst/>
          </a:prstGeom>
        </p:spPr>
      </p:pic>
      <p:sp>
        <p:nvSpPr>
          <p:cNvPr id="5" name="TextBox 4">
            <a:extLst>
              <a:ext uri="{FF2B5EF4-FFF2-40B4-BE49-F238E27FC236}">
                <a16:creationId xmlns:a16="http://schemas.microsoft.com/office/drawing/2014/main" id="{AC00692E-4896-6168-F2C5-4EE6F98CA8EC}"/>
              </a:ext>
            </a:extLst>
          </p:cNvPr>
          <p:cNvSpPr txBox="1"/>
          <p:nvPr/>
        </p:nvSpPr>
        <p:spPr>
          <a:xfrm>
            <a:off x="192505" y="1155651"/>
            <a:ext cx="11572800" cy="369332"/>
          </a:xfrm>
          <a:prstGeom prst="rect">
            <a:avLst/>
          </a:prstGeom>
          <a:noFill/>
        </p:spPr>
        <p:txBody>
          <a:bodyPr wrap="square" rtlCol="0">
            <a:spAutoFit/>
          </a:bodyPr>
          <a:lstStyle/>
          <a:p>
            <a:r>
              <a:rPr lang="en-US" b="1" dirty="0"/>
              <a:t>This slide depicts the URL wise ranking performance of Retirement/Pension Plans URLs.</a:t>
            </a:r>
            <a:endParaRPr lang="en-IN" b="1" dirty="0"/>
          </a:p>
        </p:txBody>
      </p:sp>
    </p:spTree>
    <p:extLst>
      <p:ext uri="{BB962C8B-B14F-4D97-AF65-F5344CB8AC3E}">
        <p14:creationId xmlns:p14="http://schemas.microsoft.com/office/powerpoint/2010/main" val="501288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8EAB2-4F70-DBE8-40D4-74DBBBD5D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F1846-FA9E-2477-5057-E6DA610BC9DF}"/>
              </a:ext>
            </a:extLst>
          </p:cNvPr>
          <p:cNvSpPr>
            <a:spLocks noGrp="1"/>
          </p:cNvSpPr>
          <p:nvPr>
            <p:ph type="title"/>
          </p:nvPr>
        </p:nvSpPr>
        <p:spPr>
          <a:xfrm>
            <a:off x="303530" y="1770699"/>
            <a:ext cx="8856512" cy="1719262"/>
          </a:xfrm>
        </p:spPr>
        <p:txBody>
          <a:bodyPr anchor="b"/>
          <a:lstStyle/>
          <a:p>
            <a:r>
              <a:rPr lang="en-US" dirty="0"/>
              <a:t>ULIP</a:t>
            </a:r>
            <a:r>
              <a:rPr lang="en-IN" dirty="0"/>
              <a:t> Plans URLs Analysis</a:t>
            </a:r>
            <a:endParaRPr lang="en-IN" dirty="0">
              <a:latin typeface="Montserrat" panose="00000500000000000000" pitchFamily="2" charset="0"/>
            </a:endParaRPr>
          </a:p>
        </p:txBody>
      </p:sp>
    </p:spTree>
    <p:extLst>
      <p:ext uri="{BB962C8B-B14F-4D97-AF65-F5344CB8AC3E}">
        <p14:creationId xmlns:p14="http://schemas.microsoft.com/office/powerpoint/2010/main" val="254242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F144-ECE6-0754-82AC-3105D3EE74AF}"/>
              </a:ext>
            </a:extLst>
          </p:cNvPr>
          <p:cNvSpPr>
            <a:spLocks noGrp="1"/>
          </p:cNvSpPr>
          <p:nvPr>
            <p:ph type="title"/>
          </p:nvPr>
        </p:nvSpPr>
        <p:spPr>
          <a:xfrm>
            <a:off x="754848" y="2325756"/>
            <a:ext cx="6871277" cy="1719262"/>
          </a:xfrm>
        </p:spPr>
        <p:txBody>
          <a:bodyPr anchor="b"/>
          <a:lstStyle/>
          <a:p>
            <a:r>
              <a:rPr lang="en-IN" dirty="0">
                <a:latin typeface="Montserrat" panose="00000500000000000000" pitchFamily="2" charset="0"/>
              </a:rPr>
              <a:t>Current Content Audit</a:t>
            </a:r>
            <a:br>
              <a:rPr lang="en-IN" dirty="0">
                <a:latin typeface="Montserrat" panose="00000500000000000000" pitchFamily="2" charset="0"/>
              </a:rPr>
            </a:br>
            <a:br>
              <a:rPr lang="en-IN" dirty="0">
                <a:latin typeface="Montserrat" panose="00000500000000000000" pitchFamily="2" charset="0"/>
              </a:rPr>
            </a:br>
            <a:r>
              <a:rPr lang="en-IN" sz="2400" dirty="0">
                <a:latin typeface="Montserrat" panose="00000500000000000000" pitchFamily="2" charset="0"/>
              </a:rPr>
              <a:t>- For Product Category Pages</a:t>
            </a:r>
            <a:endParaRPr lang="en-IN" dirty="0">
              <a:latin typeface="Montserrat" panose="00000500000000000000" pitchFamily="2" charset="0"/>
            </a:endParaRPr>
          </a:p>
        </p:txBody>
      </p:sp>
    </p:spTree>
    <p:extLst>
      <p:ext uri="{BB962C8B-B14F-4D97-AF65-F5344CB8AC3E}">
        <p14:creationId xmlns:p14="http://schemas.microsoft.com/office/powerpoint/2010/main" val="2675992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6C6DC-F944-E2DF-6C8C-28B112473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86181-D7A3-E5B7-04E9-38948A6F4FA2}"/>
              </a:ext>
            </a:extLst>
          </p:cNvPr>
          <p:cNvSpPr>
            <a:spLocks noGrp="1"/>
          </p:cNvSpPr>
          <p:nvPr>
            <p:ph type="title"/>
          </p:nvPr>
        </p:nvSpPr>
        <p:spPr>
          <a:xfrm>
            <a:off x="309600" y="0"/>
            <a:ext cx="11594710" cy="1325563"/>
          </a:xfrm>
        </p:spPr>
        <p:txBody>
          <a:bodyPr/>
          <a:lstStyle/>
          <a:p>
            <a:r>
              <a:rPr lang="en-IN" dirty="0"/>
              <a:t>ULIP Plans Branded vs Non-Branded Keywords</a:t>
            </a:r>
          </a:p>
        </p:txBody>
      </p:sp>
      <p:graphicFrame>
        <p:nvGraphicFramePr>
          <p:cNvPr id="4" name="Table 3">
            <a:extLst>
              <a:ext uri="{FF2B5EF4-FFF2-40B4-BE49-F238E27FC236}">
                <a16:creationId xmlns:a16="http://schemas.microsoft.com/office/drawing/2014/main" id="{32FEA6B2-323F-C91C-ED28-36B8BBD97866}"/>
              </a:ext>
            </a:extLst>
          </p:cNvPr>
          <p:cNvGraphicFramePr>
            <a:graphicFrameLocks noGrp="1"/>
          </p:cNvGraphicFramePr>
          <p:nvPr>
            <p:extLst>
              <p:ext uri="{D42A27DB-BD31-4B8C-83A1-F6EECF244321}">
                <p14:modId xmlns:p14="http://schemas.microsoft.com/office/powerpoint/2010/main" val="437170137"/>
              </p:ext>
            </p:extLst>
          </p:nvPr>
        </p:nvGraphicFramePr>
        <p:xfrm>
          <a:off x="287690" y="1121526"/>
          <a:ext cx="9435045" cy="4960972"/>
        </p:xfrm>
        <a:graphic>
          <a:graphicData uri="http://schemas.openxmlformats.org/drawingml/2006/table">
            <a:tbl>
              <a:tblPr firstRow="1" bandRow="1">
                <a:tableStyleId>{5C22544A-7EE6-4342-B048-85BDC9FD1C3A}</a:tableStyleId>
              </a:tblPr>
              <a:tblGrid>
                <a:gridCol w="1279242">
                  <a:extLst>
                    <a:ext uri="{9D8B030D-6E8A-4147-A177-3AD203B41FA5}">
                      <a16:colId xmlns:a16="http://schemas.microsoft.com/office/drawing/2014/main" val="1823426149"/>
                    </a:ext>
                  </a:extLst>
                </a:gridCol>
                <a:gridCol w="815168">
                  <a:extLst>
                    <a:ext uri="{9D8B030D-6E8A-4147-A177-3AD203B41FA5}">
                      <a16:colId xmlns:a16="http://schemas.microsoft.com/office/drawing/2014/main" val="3863943678"/>
                    </a:ext>
                  </a:extLst>
                </a:gridCol>
                <a:gridCol w="928277">
                  <a:extLst>
                    <a:ext uri="{9D8B030D-6E8A-4147-A177-3AD203B41FA5}">
                      <a16:colId xmlns:a16="http://schemas.microsoft.com/office/drawing/2014/main" val="167242338"/>
                    </a:ext>
                  </a:extLst>
                </a:gridCol>
                <a:gridCol w="865001">
                  <a:extLst>
                    <a:ext uri="{9D8B030D-6E8A-4147-A177-3AD203B41FA5}">
                      <a16:colId xmlns:a16="http://schemas.microsoft.com/office/drawing/2014/main" val="1392877080"/>
                    </a:ext>
                  </a:extLst>
                </a:gridCol>
                <a:gridCol w="938506">
                  <a:extLst>
                    <a:ext uri="{9D8B030D-6E8A-4147-A177-3AD203B41FA5}">
                      <a16:colId xmlns:a16="http://schemas.microsoft.com/office/drawing/2014/main" val="3095779221"/>
                    </a:ext>
                  </a:extLst>
                </a:gridCol>
                <a:gridCol w="987158">
                  <a:extLst>
                    <a:ext uri="{9D8B030D-6E8A-4147-A177-3AD203B41FA5}">
                      <a16:colId xmlns:a16="http://schemas.microsoft.com/office/drawing/2014/main" val="778718153"/>
                    </a:ext>
                  </a:extLst>
                </a:gridCol>
                <a:gridCol w="813105">
                  <a:extLst>
                    <a:ext uri="{9D8B030D-6E8A-4147-A177-3AD203B41FA5}">
                      <a16:colId xmlns:a16="http://schemas.microsoft.com/office/drawing/2014/main" val="1547525121"/>
                    </a:ext>
                  </a:extLst>
                </a:gridCol>
                <a:gridCol w="1010831">
                  <a:extLst>
                    <a:ext uri="{9D8B030D-6E8A-4147-A177-3AD203B41FA5}">
                      <a16:colId xmlns:a16="http://schemas.microsoft.com/office/drawing/2014/main" val="2938407538"/>
                    </a:ext>
                  </a:extLst>
                </a:gridCol>
                <a:gridCol w="874786">
                  <a:extLst>
                    <a:ext uri="{9D8B030D-6E8A-4147-A177-3AD203B41FA5}">
                      <a16:colId xmlns:a16="http://schemas.microsoft.com/office/drawing/2014/main" val="661349686"/>
                    </a:ext>
                  </a:extLst>
                </a:gridCol>
                <a:gridCol w="922971">
                  <a:extLst>
                    <a:ext uri="{9D8B030D-6E8A-4147-A177-3AD203B41FA5}">
                      <a16:colId xmlns:a16="http://schemas.microsoft.com/office/drawing/2014/main" val="3180632571"/>
                    </a:ext>
                  </a:extLst>
                </a:gridCol>
              </a:tblGrid>
              <a:tr h="1372961">
                <a:tc>
                  <a:txBody>
                    <a:bodyPr/>
                    <a:lstStyle/>
                    <a:p>
                      <a:pPr algn="ct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Total No. of URLs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sz="1200" dirty="0">
                          <a:solidFill>
                            <a:schemeClr val="bg1"/>
                          </a:solidFill>
                        </a:rPr>
                        <a:t>Total No. of ULIP Plan Keywords</a:t>
                      </a: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 of 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 of Non-Branded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Non-branded in Top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chemeClr val="bg1"/>
                          </a:solidFill>
                        </a:rPr>
                        <a:t>Non-branded in Top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chemeClr val="bg1"/>
                          </a:solidFill>
                        </a:rPr>
                        <a:t>%age of keywords that are  Branded</a:t>
                      </a:r>
                    </a:p>
                    <a:p>
                      <a:pPr algn="ct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Traffic from 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Traffic from Non-Branded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extLst>
                  <a:ext uri="{0D108BD9-81ED-4DB2-BD59-A6C34878D82A}">
                    <a16:rowId xmlns:a16="http://schemas.microsoft.com/office/drawing/2014/main" val="758449278"/>
                  </a:ext>
                </a:extLst>
              </a:tr>
              <a:tr h="683914">
                <a:tc>
                  <a:txBody>
                    <a:bodyPr/>
                    <a:lstStyle/>
                    <a:p>
                      <a:pPr algn="ctr"/>
                      <a:r>
                        <a:rPr lang="en-IN" dirty="0">
                          <a:solidFill>
                            <a:schemeClr val="bg1"/>
                          </a:solidFill>
                        </a:rPr>
                        <a:t>Kotak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7</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60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2782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5523766"/>
                  </a:ext>
                </a:extLst>
              </a:tr>
              <a:tr h="1254886">
                <a:tc>
                  <a:txBody>
                    <a:bodyPr/>
                    <a:lstStyle/>
                    <a:p>
                      <a:pPr algn="ctr"/>
                      <a:r>
                        <a:rPr lang="en-IN" dirty="0">
                          <a:solidFill>
                            <a:schemeClr val="bg1"/>
                          </a:solidFill>
                        </a:rPr>
                        <a:t>ICICI Prudential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9</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1047</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945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7810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246621"/>
                  </a:ext>
                </a:extLst>
              </a:tr>
              <a:tr h="683914">
                <a:tc>
                  <a:txBody>
                    <a:bodyPr/>
                    <a:lstStyle/>
                    <a:p>
                      <a:pPr algn="ctr"/>
                      <a:r>
                        <a:rPr lang="en-IN" dirty="0">
                          <a:solidFill>
                            <a:schemeClr val="bg1"/>
                          </a:solidFill>
                        </a:rPr>
                        <a:t>Max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4</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1892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01765"/>
                  </a:ext>
                </a:extLst>
              </a:tr>
              <a:tr h="965297">
                <a:tc>
                  <a:txBody>
                    <a:bodyPr/>
                    <a:lstStyle/>
                    <a:p>
                      <a:pPr algn="ctr"/>
                      <a:r>
                        <a:rPr lang="en-IN" dirty="0">
                          <a:solidFill>
                            <a:schemeClr val="bg1"/>
                          </a:solidFill>
                        </a:rPr>
                        <a:t>Canara HSBC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2</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3889165"/>
                  </a:ext>
                </a:extLst>
              </a:tr>
            </a:tbl>
          </a:graphicData>
        </a:graphic>
      </p:graphicFrame>
      <p:sp>
        <p:nvSpPr>
          <p:cNvPr id="6" name="Wave 5">
            <a:extLst>
              <a:ext uri="{FF2B5EF4-FFF2-40B4-BE49-F238E27FC236}">
                <a16:creationId xmlns:a16="http://schemas.microsoft.com/office/drawing/2014/main" id="{D8E047CF-5FB1-3CCE-B125-FF72B1831A25}"/>
              </a:ext>
            </a:extLst>
          </p:cNvPr>
          <p:cNvSpPr/>
          <p:nvPr/>
        </p:nvSpPr>
        <p:spPr>
          <a:xfrm>
            <a:off x="2239766" y="6154220"/>
            <a:ext cx="5239820" cy="544531"/>
          </a:xfrm>
          <a:prstGeom prst="wave">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t>KLI has high dependency on branded keywords for ranking and traffic.</a:t>
            </a:r>
          </a:p>
        </p:txBody>
      </p:sp>
      <p:grpSp>
        <p:nvGrpSpPr>
          <p:cNvPr id="8" name="Group 7">
            <a:extLst>
              <a:ext uri="{FF2B5EF4-FFF2-40B4-BE49-F238E27FC236}">
                <a16:creationId xmlns:a16="http://schemas.microsoft.com/office/drawing/2014/main" id="{7B039251-191F-BE1B-3992-7C650A0D0EDD}"/>
              </a:ext>
            </a:extLst>
          </p:cNvPr>
          <p:cNvGrpSpPr/>
          <p:nvPr/>
        </p:nvGrpSpPr>
        <p:grpSpPr>
          <a:xfrm>
            <a:off x="9769641" y="1049397"/>
            <a:ext cx="2134669" cy="4513243"/>
            <a:chOff x="533687" y="2080707"/>
            <a:chExt cx="3024229" cy="891732"/>
          </a:xfrm>
        </p:grpSpPr>
        <p:sp>
          <p:nvSpPr>
            <p:cNvPr id="9" name="Rectangle: Rounded Corners 8">
              <a:extLst>
                <a:ext uri="{FF2B5EF4-FFF2-40B4-BE49-F238E27FC236}">
                  <a16:creationId xmlns:a16="http://schemas.microsoft.com/office/drawing/2014/main" id="{06311E5C-530E-6558-83BC-35958F255D97}"/>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52BE3F62-7C05-994A-F8AD-AD7CD17304FC}"/>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Branded keywords help build and reinforce brand identity. When users search for your brand specifically, it shows they are familiar with it. Optimum number of branded keywords means:</a:t>
              </a:r>
            </a:p>
            <a:p>
              <a:pPr marL="285750" indent="-285750" algn="just">
                <a:buFont typeface="Arial" panose="020B0604020202020204" pitchFamily="34" charset="0"/>
                <a:buChar char="•"/>
              </a:pPr>
              <a:r>
                <a:rPr lang="en-IN" sz="1200" dirty="0">
                  <a:solidFill>
                    <a:srgbClr val="2F27C9"/>
                  </a:solidFill>
                  <a:latin typeface="Avenir"/>
                </a:rPr>
                <a:t>Higher Click-Through Rates (CTR)</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Improved Trust and Credibility</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Competitive Advantage</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Better Conversion Rates</a:t>
              </a:r>
            </a:p>
            <a:p>
              <a:pPr marL="285750" indent="-285750" algn="just">
                <a:buFont typeface="Arial" panose="020B0604020202020204" pitchFamily="34" charset="0"/>
                <a:buChar char="•"/>
              </a:pPr>
              <a:endParaRPr lang="en-IN" sz="1200" dirty="0">
                <a:solidFill>
                  <a:srgbClr val="2F27C9"/>
                </a:solidFill>
                <a:latin typeface="Avenir"/>
              </a:endParaRPr>
            </a:p>
            <a:p>
              <a:pPr algn="just"/>
              <a:r>
                <a:rPr lang="en-IN" sz="1200" dirty="0">
                  <a:solidFill>
                    <a:srgbClr val="2F27C9"/>
                  </a:solidFill>
                  <a:latin typeface="Avenir"/>
                </a:rPr>
                <a:t>Although, a proper balance between branded and non-branded is needed, as overreliance on Brand Traffic limits SEO scope.</a:t>
              </a:r>
            </a:p>
          </p:txBody>
        </p:sp>
      </p:grpSp>
      <p:sp>
        <p:nvSpPr>
          <p:cNvPr id="3" name="Rectangle: Rounded Corners 2">
            <a:extLst>
              <a:ext uri="{FF2B5EF4-FFF2-40B4-BE49-F238E27FC236}">
                <a16:creationId xmlns:a16="http://schemas.microsoft.com/office/drawing/2014/main" id="{01C7A3B4-6D90-B0D7-FE32-B861D2A6C456}"/>
              </a:ext>
            </a:extLst>
          </p:cNvPr>
          <p:cNvSpPr/>
          <p:nvPr/>
        </p:nvSpPr>
        <p:spPr>
          <a:xfrm>
            <a:off x="8595360" y="6123964"/>
            <a:ext cx="3308951" cy="31533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spTree>
    <p:extLst>
      <p:ext uri="{BB962C8B-B14F-4D97-AF65-F5344CB8AC3E}">
        <p14:creationId xmlns:p14="http://schemas.microsoft.com/office/powerpoint/2010/main" val="2099014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19898-0681-0D72-50DC-5D59200EA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214F4-A011-B25C-1B6A-0138018D443B}"/>
              </a:ext>
            </a:extLst>
          </p:cNvPr>
          <p:cNvSpPr>
            <a:spLocks noGrp="1"/>
          </p:cNvSpPr>
          <p:nvPr>
            <p:ph type="title"/>
          </p:nvPr>
        </p:nvSpPr>
        <p:spPr>
          <a:xfrm>
            <a:off x="309600" y="0"/>
            <a:ext cx="11134838" cy="1325563"/>
          </a:xfrm>
        </p:spPr>
        <p:txBody>
          <a:bodyPr>
            <a:normAutofit/>
          </a:bodyPr>
          <a:lstStyle/>
          <a:p>
            <a:r>
              <a:rPr lang="en-IN" sz="2800" dirty="0"/>
              <a:t>Top 20 ULIP Plans Keywords Search Volumes/Difficulty Comparison</a:t>
            </a:r>
          </a:p>
        </p:txBody>
      </p:sp>
      <p:sp>
        <p:nvSpPr>
          <p:cNvPr id="4" name="Arrow: Right 3">
            <a:extLst>
              <a:ext uri="{FF2B5EF4-FFF2-40B4-BE49-F238E27FC236}">
                <a16:creationId xmlns:a16="http://schemas.microsoft.com/office/drawing/2014/main" id="{CDCCA476-7F80-AE27-6A21-FDF1451F7547}"/>
              </a:ext>
            </a:extLst>
          </p:cNvPr>
          <p:cNvSpPr/>
          <p:nvPr/>
        </p:nvSpPr>
        <p:spPr>
          <a:xfrm>
            <a:off x="423382" y="3261463"/>
            <a:ext cx="2212683" cy="726662"/>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169</a:t>
            </a:r>
          </a:p>
          <a:p>
            <a:pPr algn="ctr"/>
            <a:r>
              <a:rPr lang="en-IN" sz="1050" dirty="0">
                <a:latin typeface="Avenir"/>
              </a:rPr>
              <a:t>Average Keyword Difficulty - 26</a:t>
            </a:r>
          </a:p>
        </p:txBody>
      </p:sp>
      <p:sp>
        <p:nvSpPr>
          <p:cNvPr id="9" name="Arrow: Right 8">
            <a:extLst>
              <a:ext uri="{FF2B5EF4-FFF2-40B4-BE49-F238E27FC236}">
                <a16:creationId xmlns:a16="http://schemas.microsoft.com/office/drawing/2014/main" id="{F2B4F70A-5642-4B03-6764-54A5AE84D66C}"/>
              </a:ext>
            </a:extLst>
          </p:cNvPr>
          <p:cNvSpPr/>
          <p:nvPr/>
        </p:nvSpPr>
        <p:spPr>
          <a:xfrm>
            <a:off x="525012" y="1763941"/>
            <a:ext cx="2132163" cy="645777"/>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NA</a:t>
            </a:r>
          </a:p>
          <a:p>
            <a:pPr algn="ctr"/>
            <a:r>
              <a:rPr lang="en-IN" sz="1050" dirty="0">
                <a:latin typeface="Avenir"/>
              </a:rPr>
              <a:t>Average Keyword Difficulty - NA</a:t>
            </a:r>
          </a:p>
        </p:txBody>
      </p:sp>
      <p:sp>
        <p:nvSpPr>
          <p:cNvPr id="10" name="Arrow: Left 9">
            <a:extLst>
              <a:ext uri="{FF2B5EF4-FFF2-40B4-BE49-F238E27FC236}">
                <a16:creationId xmlns:a16="http://schemas.microsoft.com/office/drawing/2014/main" id="{08D1F271-0298-3353-2CF4-E09C542D1D1E}"/>
              </a:ext>
            </a:extLst>
          </p:cNvPr>
          <p:cNvSpPr/>
          <p:nvPr/>
        </p:nvSpPr>
        <p:spPr>
          <a:xfrm>
            <a:off x="7124060" y="1805470"/>
            <a:ext cx="2364990"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597</a:t>
            </a:r>
          </a:p>
          <a:p>
            <a:pPr algn="ctr"/>
            <a:r>
              <a:rPr lang="en-IN" sz="1050" dirty="0">
                <a:latin typeface="Avenir"/>
              </a:rPr>
              <a:t>Average Keyword Difficulty - 30</a:t>
            </a:r>
          </a:p>
        </p:txBody>
      </p:sp>
      <p:sp>
        <p:nvSpPr>
          <p:cNvPr id="12" name="Callout: Left Arrow 11">
            <a:extLst>
              <a:ext uri="{FF2B5EF4-FFF2-40B4-BE49-F238E27FC236}">
                <a16:creationId xmlns:a16="http://schemas.microsoft.com/office/drawing/2014/main" id="{4A81E3D6-076D-B3C3-0E6F-22FC2C4735BA}"/>
              </a:ext>
            </a:extLst>
          </p:cNvPr>
          <p:cNvSpPr/>
          <p:nvPr/>
        </p:nvSpPr>
        <p:spPr>
          <a:xfrm>
            <a:off x="4597405" y="5046161"/>
            <a:ext cx="2441767" cy="1586001"/>
          </a:xfrm>
          <a:prstGeom prst="leftArrowCallout">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dirty="0">
                <a:latin typeface="Avenir"/>
              </a:rPr>
              <a:t>Shows the Keywords present in all competitors but missing from KLI. These keywords also have an average search volume of 345 and average keyword difficulty of 29</a:t>
            </a:r>
          </a:p>
        </p:txBody>
      </p:sp>
      <p:grpSp>
        <p:nvGrpSpPr>
          <p:cNvPr id="14" name="Group 13">
            <a:extLst>
              <a:ext uri="{FF2B5EF4-FFF2-40B4-BE49-F238E27FC236}">
                <a16:creationId xmlns:a16="http://schemas.microsoft.com/office/drawing/2014/main" id="{F91B99EF-95F9-6972-020D-8100E915A163}"/>
              </a:ext>
            </a:extLst>
          </p:cNvPr>
          <p:cNvGrpSpPr/>
          <p:nvPr/>
        </p:nvGrpSpPr>
        <p:grpSpPr>
          <a:xfrm>
            <a:off x="9098585" y="4002766"/>
            <a:ext cx="2755495" cy="1768382"/>
            <a:chOff x="533687" y="2080707"/>
            <a:chExt cx="3024229" cy="891732"/>
          </a:xfrm>
        </p:grpSpPr>
        <p:sp>
          <p:nvSpPr>
            <p:cNvPr id="15" name="Rectangle: Rounded Corners 14">
              <a:extLst>
                <a:ext uri="{FF2B5EF4-FFF2-40B4-BE49-F238E27FC236}">
                  <a16:creationId xmlns:a16="http://schemas.microsoft.com/office/drawing/2014/main" id="{F0E5FF81-E6C1-A51C-A553-855B3701F0BC}"/>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6" name="Rectangle: Rounded Corners 4">
              <a:extLst>
                <a:ext uri="{FF2B5EF4-FFF2-40B4-BE49-F238E27FC236}">
                  <a16:creationId xmlns:a16="http://schemas.microsoft.com/office/drawing/2014/main" id="{7A8B641F-ED9B-5F4F-08CB-509F43E4CB25}"/>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285750" indent="-285750" algn="just">
                <a:buFont typeface="Arial" panose="020B0604020202020204" pitchFamily="34" charset="0"/>
                <a:buChar char="•"/>
              </a:pPr>
              <a:r>
                <a:rPr lang="en-IN" sz="1200" b="1" dirty="0">
                  <a:solidFill>
                    <a:srgbClr val="2F27C9"/>
                  </a:solidFill>
                  <a:latin typeface="Avenir"/>
                </a:rPr>
                <a:t>Search Volume</a:t>
              </a:r>
              <a:r>
                <a:rPr lang="en-IN" sz="1200" dirty="0">
                  <a:solidFill>
                    <a:srgbClr val="2F27C9"/>
                  </a:solidFill>
                  <a:latin typeface="Avenir"/>
                </a:rPr>
                <a:t> – Average no. of times users have searched for a given keyword in past month.</a:t>
              </a:r>
            </a:p>
            <a:p>
              <a:pPr marL="285750" indent="-285750" algn="just">
                <a:buFont typeface="Arial" panose="020B0604020202020204" pitchFamily="34" charset="0"/>
                <a:buChar char="•"/>
              </a:pPr>
              <a:r>
                <a:rPr lang="en-IN" sz="1200" b="1" dirty="0">
                  <a:solidFill>
                    <a:srgbClr val="2F27C9"/>
                  </a:solidFill>
                  <a:latin typeface="Avenir"/>
                </a:rPr>
                <a:t>Keyword Difficulty</a:t>
              </a:r>
              <a:r>
                <a:rPr lang="en-IN" sz="1200" dirty="0">
                  <a:solidFill>
                    <a:srgbClr val="2F27C9"/>
                  </a:solidFill>
                  <a:latin typeface="Avenir"/>
                </a:rPr>
                <a:t> - </a:t>
              </a:r>
              <a:r>
                <a:rPr lang="en-US" sz="1200" b="0" i="0" dirty="0">
                  <a:solidFill>
                    <a:srgbClr val="2F27C9"/>
                  </a:solidFill>
                  <a:effectLst/>
                  <a:latin typeface="Avenir"/>
                </a:rPr>
                <a:t>Keyword Difficulty shows you how hard it would be for a website to rank organically in the Google top 10 for the analyzed keyword</a:t>
              </a:r>
              <a:endParaRPr lang="en-IN" sz="1200" dirty="0">
                <a:solidFill>
                  <a:srgbClr val="2F27C9"/>
                </a:solidFill>
                <a:latin typeface="Avenir"/>
              </a:endParaRPr>
            </a:p>
          </p:txBody>
        </p:sp>
      </p:grpSp>
      <p:sp>
        <p:nvSpPr>
          <p:cNvPr id="3" name="Rectangle: Rounded Corners 2">
            <a:extLst>
              <a:ext uri="{FF2B5EF4-FFF2-40B4-BE49-F238E27FC236}">
                <a16:creationId xmlns:a16="http://schemas.microsoft.com/office/drawing/2014/main" id="{FB67ACBF-984A-94E6-7AF1-67773A8DBD20}"/>
              </a:ext>
            </a:extLst>
          </p:cNvPr>
          <p:cNvSpPr/>
          <p:nvPr/>
        </p:nvSpPr>
        <p:spPr>
          <a:xfrm>
            <a:off x="7729086" y="5898344"/>
            <a:ext cx="4124994" cy="3965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 (Non-branded keywords)</a:t>
            </a:r>
          </a:p>
        </p:txBody>
      </p:sp>
      <p:sp>
        <p:nvSpPr>
          <p:cNvPr id="5" name="TextBox 4">
            <a:extLst>
              <a:ext uri="{FF2B5EF4-FFF2-40B4-BE49-F238E27FC236}">
                <a16:creationId xmlns:a16="http://schemas.microsoft.com/office/drawing/2014/main" id="{F8E906A8-0B7A-CF02-B822-B755E965A8FD}"/>
              </a:ext>
            </a:extLst>
          </p:cNvPr>
          <p:cNvSpPr txBox="1"/>
          <p:nvPr/>
        </p:nvSpPr>
        <p:spPr>
          <a:xfrm>
            <a:off x="2828376" y="1498308"/>
            <a:ext cx="1918786" cy="1200329"/>
          </a:xfrm>
          <a:prstGeom prst="rect">
            <a:avLst/>
          </a:prstGeom>
          <a:noFill/>
        </p:spPr>
        <p:txBody>
          <a:bodyPr wrap="square" rtlCol="0">
            <a:spAutoFit/>
          </a:bodyPr>
          <a:lstStyle/>
          <a:p>
            <a:pPr algn="ctr"/>
            <a:r>
              <a:rPr lang="en-IN" dirty="0"/>
              <a:t>No Non-branded Keywords in Top 20 positions for KLI</a:t>
            </a:r>
          </a:p>
        </p:txBody>
      </p:sp>
      <p:sp>
        <p:nvSpPr>
          <p:cNvPr id="6" name="Arrow: Left 5">
            <a:extLst>
              <a:ext uri="{FF2B5EF4-FFF2-40B4-BE49-F238E27FC236}">
                <a16:creationId xmlns:a16="http://schemas.microsoft.com/office/drawing/2014/main" id="{464DBCFB-6AAA-9D47-F762-79B37E0DA95C}"/>
              </a:ext>
            </a:extLst>
          </p:cNvPr>
          <p:cNvSpPr/>
          <p:nvPr/>
        </p:nvSpPr>
        <p:spPr>
          <a:xfrm>
            <a:off x="7167614" y="3334372"/>
            <a:ext cx="2364990"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110</a:t>
            </a:r>
          </a:p>
          <a:p>
            <a:pPr algn="ctr"/>
            <a:r>
              <a:rPr lang="en-IN" sz="1050" dirty="0">
                <a:latin typeface="Avenir"/>
              </a:rPr>
              <a:t>Average Keyword Difficulty - 23</a:t>
            </a:r>
          </a:p>
        </p:txBody>
      </p:sp>
      <p:pic>
        <p:nvPicPr>
          <p:cNvPr id="11272" name="Picture 8">
            <a:extLst>
              <a:ext uri="{FF2B5EF4-FFF2-40B4-BE49-F238E27FC236}">
                <a16:creationId xmlns:a16="http://schemas.microsoft.com/office/drawing/2014/main" id="{35B26AC6-F7BF-658B-E336-7B882E164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63" y="1135781"/>
            <a:ext cx="2205697" cy="175721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530BAFCC-7B63-75D5-7724-77B9F913B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272" y="2884379"/>
            <a:ext cx="2258135" cy="184913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a:extLst>
              <a:ext uri="{FF2B5EF4-FFF2-40B4-BE49-F238E27FC236}">
                <a16:creationId xmlns:a16="http://schemas.microsoft.com/office/drawing/2014/main" id="{B8396ABB-BDBC-7A36-E9D6-D3BBE53FD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2905348"/>
            <a:ext cx="2218882" cy="1849138"/>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a:extLst>
              <a:ext uri="{FF2B5EF4-FFF2-40B4-BE49-F238E27FC236}">
                <a16:creationId xmlns:a16="http://schemas.microsoft.com/office/drawing/2014/main" id="{3489D2A0-B0C3-A95D-68D4-931DEC5630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053" y="4880318"/>
            <a:ext cx="2212683" cy="186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35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541D5-ED45-50F0-4E92-288FF5D7B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A122C-1928-116A-F362-1ADB0CEAD326}"/>
              </a:ext>
            </a:extLst>
          </p:cNvPr>
          <p:cNvSpPr>
            <a:spLocks noGrp="1"/>
          </p:cNvSpPr>
          <p:nvPr>
            <p:ph type="title"/>
          </p:nvPr>
        </p:nvSpPr>
        <p:spPr>
          <a:xfrm>
            <a:off x="309600" y="0"/>
            <a:ext cx="11304884" cy="1325563"/>
          </a:xfrm>
        </p:spPr>
        <p:txBody>
          <a:bodyPr/>
          <a:lstStyle/>
          <a:p>
            <a:r>
              <a:rPr lang="en-IN" dirty="0"/>
              <a:t>ULIP Plans URLs for Kotak Life</a:t>
            </a:r>
          </a:p>
        </p:txBody>
      </p:sp>
      <p:sp>
        <p:nvSpPr>
          <p:cNvPr id="3" name="TextBox 2">
            <a:extLst>
              <a:ext uri="{FF2B5EF4-FFF2-40B4-BE49-F238E27FC236}">
                <a16:creationId xmlns:a16="http://schemas.microsoft.com/office/drawing/2014/main" id="{B3A6BCE1-5A08-608D-0256-0CBC1F921A73}"/>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ULIP URLs.</a:t>
            </a:r>
            <a:endParaRPr lang="en-IN" b="1" dirty="0"/>
          </a:p>
        </p:txBody>
      </p:sp>
      <p:grpSp>
        <p:nvGrpSpPr>
          <p:cNvPr id="4" name="Group 3">
            <a:extLst>
              <a:ext uri="{FF2B5EF4-FFF2-40B4-BE49-F238E27FC236}">
                <a16:creationId xmlns:a16="http://schemas.microsoft.com/office/drawing/2014/main" id="{BCF50E2A-A81A-9919-1BA0-36FBB29D269B}"/>
              </a:ext>
            </a:extLst>
          </p:cNvPr>
          <p:cNvGrpSpPr/>
          <p:nvPr/>
        </p:nvGrpSpPr>
        <p:grpSpPr>
          <a:xfrm>
            <a:off x="8850429" y="1563662"/>
            <a:ext cx="2377440" cy="2286443"/>
            <a:chOff x="533687" y="2080707"/>
            <a:chExt cx="3024229" cy="891732"/>
          </a:xfrm>
        </p:grpSpPr>
        <p:sp>
          <p:nvSpPr>
            <p:cNvPr id="5" name="Rectangle: Rounded Corners 4">
              <a:extLst>
                <a:ext uri="{FF2B5EF4-FFF2-40B4-BE49-F238E27FC236}">
                  <a16:creationId xmlns:a16="http://schemas.microsoft.com/office/drawing/2014/main" id="{F5F3B4B2-0CE6-EFB1-0C36-7E432F0747F7}"/>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6" name="Rectangle: Rounded Corners 4">
              <a:extLst>
                <a:ext uri="{FF2B5EF4-FFF2-40B4-BE49-F238E27FC236}">
                  <a16:creationId xmlns:a16="http://schemas.microsoft.com/office/drawing/2014/main" id="{0E42D73A-2318-2EC7-9A0C-3E4562556729}"/>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66E88037-864A-6210-7A7C-1222E5C095D0}"/>
              </a:ext>
            </a:extLst>
          </p:cNvPr>
          <p:cNvGrpSpPr/>
          <p:nvPr/>
        </p:nvGrpSpPr>
        <p:grpSpPr>
          <a:xfrm>
            <a:off x="309600" y="4917994"/>
            <a:ext cx="8297001" cy="861937"/>
            <a:chOff x="266843" y="1040353"/>
            <a:chExt cx="3024229" cy="891732"/>
          </a:xfrm>
        </p:grpSpPr>
        <p:sp>
          <p:nvSpPr>
            <p:cNvPr id="9" name="Rectangle: Rounded Corners 8">
              <a:extLst>
                <a:ext uri="{FF2B5EF4-FFF2-40B4-BE49-F238E27FC236}">
                  <a16:creationId xmlns:a16="http://schemas.microsoft.com/office/drawing/2014/main" id="{0C157E66-E1E4-5BED-7D13-A0D981704AE3}"/>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AE98625E-73A0-2563-059E-F5B709D114A2}"/>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latin typeface="Avenir"/>
                </a:rPr>
                <a:t>Kotak Life shows dependency on its Branded Keywords for bringing in the </a:t>
              </a:r>
              <a:r>
                <a:rPr lang="en-IN" sz="1400" dirty="0" err="1">
                  <a:solidFill>
                    <a:schemeClr val="bg1"/>
                  </a:solidFill>
                  <a:latin typeface="Avenir"/>
                </a:rPr>
                <a:t>the</a:t>
              </a:r>
              <a:r>
                <a:rPr lang="en-IN" sz="1400" dirty="0">
                  <a:solidFill>
                    <a:schemeClr val="bg1"/>
                  </a:solidFill>
                  <a:latin typeface="Avenir"/>
                </a:rPr>
                <a:t> traffic. </a:t>
              </a:r>
            </a:p>
          </p:txBody>
        </p:sp>
      </p:grpSp>
      <p:sp>
        <p:nvSpPr>
          <p:cNvPr id="15" name="Rectangle: Rounded Corners 14">
            <a:extLst>
              <a:ext uri="{FF2B5EF4-FFF2-40B4-BE49-F238E27FC236}">
                <a16:creationId xmlns:a16="http://schemas.microsoft.com/office/drawing/2014/main" id="{68EF7832-323D-A2F2-2D20-AE5098D75B16}"/>
              </a:ext>
            </a:extLst>
          </p:cNvPr>
          <p:cNvSpPr/>
          <p:nvPr/>
        </p:nvSpPr>
        <p:spPr>
          <a:xfrm>
            <a:off x="8019474" y="6412800"/>
            <a:ext cx="2805726" cy="29933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Dec month </a:t>
            </a:r>
            <a:r>
              <a:rPr lang="en-IN" sz="1200" dirty="0" err="1"/>
              <a:t>Semrush</a:t>
            </a:r>
            <a:r>
              <a:rPr lang="en-IN" sz="1200" dirty="0"/>
              <a:t> data</a:t>
            </a:r>
          </a:p>
        </p:txBody>
      </p:sp>
      <p:pic>
        <p:nvPicPr>
          <p:cNvPr id="11" name="Picture 10">
            <a:extLst>
              <a:ext uri="{FF2B5EF4-FFF2-40B4-BE49-F238E27FC236}">
                <a16:creationId xmlns:a16="http://schemas.microsoft.com/office/drawing/2014/main" id="{F71F0913-9669-257B-ED35-F0ABB34009C8}"/>
              </a:ext>
            </a:extLst>
          </p:cNvPr>
          <p:cNvPicPr>
            <a:picLocks noChangeAspect="1"/>
          </p:cNvPicPr>
          <p:nvPr/>
        </p:nvPicPr>
        <p:blipFill>
          <a:blip r:embed="rId2"/>
          <a:stretch>
            <a:fillRect/>
          </a:stretch>
        </p:blipFill>
        <p:spPr>
          <a:xfrm>
            <a:off x="309600" y="1509037"/>
            <a:ext cx="8224800" cy="3050424"/>
          </a:xfrm>
          <a:prstGeom prst="rect">
            <a:avLst/>
          </a:prstGeom>
        </p:spPr>
      </p:pic>
    </p:spTree>
    <p:extLst>
      <p:ext uri="{BB962C8B-B14F-4D97-AF65-F5344CB8AC3E}">
        <p14:creationId xmlns:p14="http://schemas.microsoft.com/office/powerpoint/2010/main" val="439925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5590E-1299-3A3C-C456-A4E457729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A9232-F0C1-6164-BCCF-A19FF809CE4B}"/>
              </a:ext>
            </a:extLst>
          </p:cNvPr>
          <p:cNvSpPr>
            <a:spLocks noGrp="1"/>
          </p:cNvSpPr>
          <p:nvPr>
            <p:ph type="title"/>
          </p:nvPr>
        </p:nvSpPr>
        <p:spPr>
          <a:xfrm>
            <a:off x="309599" y="0"/>
            <a:ext cx="11738022" cy="1325563"/>
          </a:xfrm>
        </p:spPr>
        <p:txBody>
          <a:bodyPr/>
          <a:lstStyle/>
          <a:p>
            <a:r>
              <a:rPr lang="en-IN" dirty="0"/>
              <a:t>ULIP Plans URLs for </a:t>
            </a:r>
            <a:r>
              <a:rPr lang="en-IN" dirty="0" err="1"/>
              <a:t>ICICIPruLife</a:t>
            </a:r>
            <a:endParaRPr lang="en-IN" dirty="0"/>
          </a:p>
        </p:txBody>
      </p:sp>
      <p:grpSp>
        <p:nvGrpSpPr>
          <p:cNvPr id="5" name="Group 4">
            <a:extLst>
              <a:ext uri="{FF2B5EF4-FFF2-40B4-BE49-F238E27FC236}">
                <a16:creationId xmlns:a16="http://schemas.microsoft.com/office/drawing/2014/main" id="{498E26DA-5AB9-F098-43A4-609B800A74C6}"/>
              </a:ext>
            </a:extLst>
          </p:cNvPr>
          <p:cNvGrpSpPr/>
          <p:nvPr/>
        </p:nvGrpSpPr>
        <p:grpSpPr>
          <a:xfrm>
            <a:off x="7823867" y="1187540"/>
            <a:ext cx="2658176" cy="2152426"/>
            <a:chOff x="533687" y="2080707"/>
            <a:chExt cx="3024229" cy="891732"/>
          </a:xfrm>
        </p:grpSpPr>
        <p:sp>
          <p:nvSpPr>
            <p:cNvPr id="6" name="Rectangle: Rounded Corners 5">
              <a:extLst>
                <a:ext uri="{FF2B5EF4-FFF2-40B4-BE49-F238E27FC236}">
                  <a16:creationId xmlns:a16="http://schemas.microsoft.com/office/drawing/2014/main" id="{9C0BC5A8-8C72-48D0-E3C7-0529214CCBA0}"/>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Rectangle: Rounded Corners 4">
              <a:extLst>
                <a:ext uri="{FF2B5EF4-FFF2-40B4-BE49-F238E27FC236}">
                  <a16:creationId xmlns:a16="http://schemas.microsoft.com/office/drawing/2014/main" id="{2BE05353-8B8E-1DAA-BEB9-C6B9C1D20C60}"/>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48E634CA-8AEE-B16F-D7C7-5B5FA36F8563}"/>
              </a:ext>
            </a:extLst>
          </p:cNvPr>
          <p:cNvGrpSpPr/>
          <p:nvPr/>
        </p:nvGrpSpPr>
        <p:grpSpPr>
          <a:xfrm>
            <a:off x="388166" y="5458801"/>
            <a:ext cx="7056299" cy="815593"/>
            <a:chOff x="266843" y="1040353"/>
            <a:chExt cx="3024229" cy="891732"/>
          </a:xfrm>
        </p:grpSpPr>
        <p:sp>
          <p:nvSpPr>
            <p:cNvPr id="9" name="Rectangle: Rounded Corners 8">
              <a:extLst>
                <a:ext uri="{FF2B5EF4-FFF2-40B4-BE49-F238E27FC236}">
                  <a16:creationId xmlns:a16="http://schemas.microsoft.com/office/drawing/2014/main" id="{7B24635C-A779-C4B6-6B48-FF1D78C4423A}"/>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680B597B-1956-051F-74CE-D182B3389A86}"/>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latin typeface="Avenir"/>
                </a:rPr>
                <a:t>Many ICICI </a:t>
              </a:r>
              <a:r>
                <a:rPr lang="en-IN" sz="1400" dirty="0" err="1">
                  <a:solidFill>
                    <a:schemeClr val="bg1"/>
                  </a:solidFill>
                  <a:latin typeface="Avenir"/>
                </a:rPr>
                <a:t>PruLife</a:t>
              </a:r>
              <a:r>
                <a:rPr lang="en-IN" sz="1400" dirty="0">
                  <a:solidFill>
                    <a:schemeClr val="bg1"/>
                  </a:solidFill>
                  <a:latin typeface="Avenir"/>
                </a:rPr>
                <a:t> ULIP URLs  are able to bring in significant Traffic to the website. ICICI’s dependency on its Branded Keywords is low compared to Kotak Life for Traffic with proper mix of branded and non-branded keywords.</a:t>
              </a:r>
            </a:p>
          </p:txBody>
        </p:sp>
      </p:grpSp>
      <p:sp>
        <p:nvSpPr>
          <p:cNvPr id="13" name="Rectangle: Rounded Corners 12">
            <a:extLst>
              <a:ext uri="{FF2B5EF4-FFF2-40B4-BE49-F238E27FC236}">
                <a16:creationId xmlns:a16="http://schemas.microsoft.com/office/drawing/2014/main" id="{F11EECEC-291E-B3BB-739F-16B6C7C34DAB}"/>
              </a:ext>
            </a:extLst>
          </p:cNvPr>
          <p:cNvSpPr/>
          <p:nvPr/>
        </p:nvSpPr>
        <p:spPr>
          <a:xfrm>
            <a:off x="7683670" y="6474081"/>
            <a:ext cx="3231377" cy="27322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pic>
        <p:nvPicPr>
          <p:cNvPr id="12" name="Picture 11">
            <a:extLst>
              <a:ext uri="{FF2B5EF4-FFF2-40B4-BE49-F238E27FC236}">
                <a16:creationId xmlns:a16="http://schemas.microsoft.com/office/drawing/2014/main" id="{2A80F3D4-90AE-6797-98C5-4594D721AA3E}"/>
              </a:ext>
            </a:extLst>
          </p:cNvPr>
          <p:cNvPicPr>
            <a:picLocks noChangeAspect="1"/>
          </p:cNvPicPr>
          <p:nvPr/>
        </p:nvPicPr>
        <p:blipFill>
          <a:blip r:embed="rId2"/>
          <a:stretch>
            <a:fillRect/>
          </a:stretch>
        </p:blipFill>
        <p:spPr>
          <a:xfrm>
            <a:off x="388167" y="1442795"/>
            <a:ext cx="7056300" cy="3087131"/>
          </a:xfrm>
          <a:prstGeom prst="rect">
            <a:avLst/>
          </a:prstGeom>
        </p:spPr>
      </p:pic>
      <p:pic>
        <p:nvPicPr>
          <p:cNvPr id="16" name="Picture 15">
            <a:extLst>
              <a:ext uri="{FF2B5EF4-FFF2-40B4-BE49-F238E27FC236}">
                <a16:creationId xmlns:a16="http://schemas.microsoft.com/office/drawing/2014/main" id="{461245FC-9EE6-F6F4-3B36-D82A12AA4BD2}"/>
              </a:ext>
            </a:extLst>
          </p:cNvPr>
          <p:cNvPicPr>
            <a:picLocks noChangeAspect="1"/>
          </p:cNvPicPr>
          <p:nvPr/>
        </p:nvPicPr>
        <p:blipFill>
          <a:blip r:embed="rId3"/>
          <a:stretch>
            <a:fillRect/>
          </a:stretch>
        </p:blipFill>
        <p:spPr>
          <a:xfrm>
            <a:off x="388167" y="4529926"/>
            <a:ext cx="7056301" cy="615317"/>
          </a:xfrm>
          <a:prstGeom prst="rect">
            <a:avLst/>
          </a:prstGeom>
        </p:spPr>
      </p:pic>
      <p:sp>
        <p:nvSpPr>
          <p:cNvPr id="4" name="TextBox 3">
            <a:extLst>
              <a:ext uri="{FF2B5EF4-FFF2-40B4-BE49-F238E27FC236}">
                <a16:creationId xmlns:a16="http://schemas.microsoft.com/office/drawing/2014/main" id="{8D74F220-C96E-85D5-644B-0AD1BB79DF51}"/>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ULIP URLs.</a:t>
            </a:r>
            <a:endParaRPr lang="en-IN" b="1" dirty="0"/>
          </a:p>
        </p:txBody>
      </p:sp>
    </p:spTree>
    <p:extLst>
      <p:ext uri="{BB962C8B-B14F-4D97-AF65-F5344CB8AC3E}">
        <p14:creationId xmlns:p14="http://schemas.microsoft.com/office/powerpoint/2010/main" val="1653563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DD9A6-A328-4573-E78F-3424BECBA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ACA9C-DB6E-0CCA-A9E8-A16DEFC62C64}"/>
              </a:ext>
            </a:extLst>
          </p:cNvPr>
          <p:cNvSpPr>
            <a:spLocks noGrp="1"/>
          </p:cNvSpPr>
          <p:nvPr>
            <p:ph type="title"/>
          </p:nvPr>
        </p:nvSpPr>
        <p:spPr>
          <a:xfrm>
            <a:off x="160421" y="0"/>
            <a:ext cx="11977839" cy="1147491"/>
          </a:xfrm>
        </p:spPr>
        <p:txBody>
          <a:bodyPr/>
          <a:lstStyle/>
          <a:p>
            <a:r>
              <a:rPr lang="en-IN" dirty="0"/>
              <a:t>ULIP Plans URLs for </a:t>
            </a:r>
            <a:r>
              <a:rPr lang="en-IN" dirty="0" err="1"/>
              <a:t>MaxlifeInsurance</a:t>
            </a:r>
            <a:endParaRPr lang="en-IN" dirty="0"/>
          </a:p>
        </p:txBody>
      </p:sp>
      <p:grpSp>
        <p:nvGrpSpPr>
          <p:cNvPr id="4" name="Group 3">
            <a:extLst>
              <a:ext uri="{FF2B5EF4-FFF2-40B4-BE49-F238E27FC236}">
                <a16:creationId xmlns:a16="http://schemas.microsoft.com/office/drawing/2014/main" id="{A5D03E68-17C2-542B-2CF8-33C70412FBF4}"/>
              </a:ext>
            </a:extLst>
          </p:cNvPr>
          <p:cNvGrpSpPr/>
          <p:nvPr/>
        </p:nvGrpSpPr>
        <p:grpSpPr>
          <a:xfrm>
            <a:off x="8941869" y="2162955"/>
            <a:ext cx="2496941" cy="2235789"/>
            <a:chOff x="533687" y="2080707"/>
            <a:chExt cx="3024229" cy="891732"/>
          </a:xfrm>
        </p:grpSpPr>
        <p:sp>
          <p:nvSpPr>
            <p:cNvPr id="6" name="Rectangle: Rounded Corners 5">
              <a:extLst>
                <a:ext uri="{FF2B5EF4-FFF2-40B4-BE49-F238E27FC236}">
                  <a16:creationId xmlns:a16="http://schemas.microsoft.com/office/drawing/2014/main" id="{C53ADE3B-E92F-7E0F-F3EC-8426F759290D}"/>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8" name="Rectangle: Rounded Corners 4">
              <a:extLst>
                <a:ext uri="{FF2B5EF4-FFF2-40B4-BE49-F238E27FC236}">
                  <a16:creationId xmlns:a16="http://schemas.microsoft.com/office/drawing/2014/main" id="{20388CA0-37E1-35CF-0946-5363D6B5F083}"/>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9" name="Group 8">
            <a:extLst>
              <a:ext uri="{FF2B5EF4-FFF2-40B4-BE49-F238E27FC236}">
                <a16:creationId xmlns:a16="http://schemas.microsoft.com/office/drawing/2014/main" id="{94E83B5B-406E-6BEB-FF64-CC1366A0BC5C}"/>
              </a:ext>
            </a:extLst>
          </p:cNvPr>
          <p:cNvGrpSpPr/>
          <p:nvPr/>
        </p:nvGrpSpPr>
        <p:grpSpPr>
          <a:xfrm>
            <a:off x="309600" y="4532554"/>
            <a:ext cx="5003545" cy="871086"/>
            <a:chOff x="266843" y="1040353"/>
            <a:chExt cx="3024229" cy="891732"/>
          </a:xfrm>
        </p:grpSpPr>
        <p:sp>
          <p:nvSpPr>
            <p:cNvPr id="10" name="Rectangle: Rounded Corners 9">
              <a:extLst>
                <a:ext uri="{FF2B5EF4-FFF2-40B4-BE49-F238E27FC236}">
                  <a16:creationId xmlns:a16="http://schemas.microsoft.com/office/drawing/2014/main" id="{36D843C3-C088-D840-6472-D27CBCE5A844}"/>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1" name="Rectangle: Rounded Corners 4">
              <a:extLst>
                <a:ext uri="{FF2B5EF4-FFF2-40B4-BE49-F238E27FC236}">
                  <a16:creationId xmlns:a16="http://schemas.microsoft.com/office/drawing/2014/main" id="{9D3C6827-DA34-02FA-0550-AA1FEB0C3915}"/>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err="1">
                  <a:solidFill>
                    <a:schemeClr val="bg1"/>
                  </a:solidFill>
                  <a:latin typeface="Avenir"/>
                </a:rPr>
                <a:t>Maxlife</a:t>
              </a:r>
              <a:r>
                <a:rPr lang="en-IN" sz="1400" dirty="0">
                  <a:solidFill>
                    <a:schemeClr val="bg1"/>
                  </a:solidFill>
                  <a:latin typeface="Avenir"/>
                </a:rPr>
                <a:t> too shows lot of dependency on branded keywords.</a:t>
              </a:r>
            </a:p>
          </p:txBody>
        </p:sp>
      </p:grpSp>
      <p:pic>
        <p:nvPicPr>
          <p:cNvPr id="12" name="Picture 11">
            <a:extLst>
              <a:ext uri="{FF2B5EF4-FFF2-40B4-BE49-F238E27FC236}">
                <a16:creationId xmlns:a16="http://schemas.microsoft.com/office/drawing/2014/main" id="{C1562C50-F46A-8F62-7B30-926DD180E11C}"/>
              </a:ext>
            </a:extLst>
          </p:cNvPr>
          <p:cNvPicPr>
            <a:picLocks noChangeAspect="1"/>
          </p:cNvPicPr>
          <p:nvPr/>
        </p:nvPicPr>
        <p:blipFill>
          <a:blip r:embed="rId2"/>
          <a:stretch>
            <a:fillRect/>
          </a:stretch>
        </p:blipFill>
        <p:spPr>
          <a:xfrm>
            <a:off x="309600" y="1856012"/>
            <a:ext cx="8254780" cy="2032594"/>
          </a:xfrm>
          <a:prstGeom prst="rect">
            <a:avLst/>
          </a:prstGeom>
        </p:spPr>
      </p:pic>
      <p:sp>
        <p:nvSpPr>
          <p:cNvPr id="5" name="TextBox 4">
            <a:extLst>
              <a:ext uri="{FF2B5EF4-FFF2-40B4-BE49-F238E27FC236}">
                <a16:creationId xmlns:a16="http://schemas.microsoft.com/office/drawing/2014/main" id="{6D2BFD34-1DDC-D87A-A95C-A68B9A69C7DD}"/>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ULIP URLs.</a:t>
            </a:r>
            <a:endParaRPr lang="en-IN" b="1" dirty="0"/>
          </a:p>
        </p:txBody>
      </p:sp>
    </p:spTree>
    <p:extLst>
      <p:ext uri="{BB962C8B-B14F-4D97-AF65-F5344CB8AC3E}">
        <p14:creationId xmlns:p14="http://schemas.microsoft.com/office/powerpoint/2010/main" val="632223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5FB95-B7C3-E7FD-8A28-AFD6FD8B7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C9D00-17B6-2703-56DB-F41356C783A6}"/>
              </a:ext>
            </a:extLst>
          </p:cNvPr>
          <p:cNvSpPr>
            <a:spLocks noGrp="1"/>
          </p:cNvSpPr>
          <p:nvPr>
            <p:ph type="title"/>
          </p:nvPr>
        </p:nvSpPr>
        <p:spPr>
          <a:xfrm>
            <a:off x="192505" y="1"/>
            <a:ext cx="11999495" cy="1200206"/>
          </a:xfrm>
        </p:spPr>
        <p:txBody>
          <a:bodyPr/>
          <a:lstStyle/>
          <a:p>
            <a:r>
              <a:rPr lang="en-IN" dirty="0"/>
              <a:t>ULIP Plans URLs for </a:t>
            </a:r>
            <a:r>
              <a:rPr lang="en-IN" dirty="0" err="1"/>
              <a:t>CanaraHSBCLife</a:t>
            </a:r>
            <a:endParaRPr lang="en-IN" dirty="0"/>
          </a:p>
        </p:txBody>
      </p:sp>
      <p:grpSp>
        <p:nvGrpSpPr>
          <p:cNvPr id="4" name="Group 3">
            <a:extLst>
              <a:ext uri="{FF2B5EF4-FFF2-40B4-BE49-F238E27FC236}">
                <a16:creationId xmlns:a16="http://schemas.microsoft.com/office/drawing/2014/main" id="{2B4F2DEF-59F4-3F18-5258-243AC980B274}"/>
              </a:ext>
            </a:extLst>
          </p:cNvPr>
          <p:cNvGrpSpPr/>
          <p:nvPr/>
        </p:nvGrpSpPr>
        <p:grpSpPr>
          <a:xfrm>
            <a:off x="8685196" y="1200207"/>
            <a:ext cx="2505776" cy="2485232"/>
            <a:chOff x="533687" y="2080707"/>
            <a:chExt cx="3024229" cy="891732"/>
          </a:xfrm>
        </p:grpSpPr>
        <p:sp>
          <p:nvSpPr>
            <p:cNvPr id="6" name="Rectangle: Rounded Corners 5">
              <a:extLst>
                <a:ext uri="{FF2B5EF4-FFF2-40B4-BE49-F238E27FC236}">
                  <a16:creationId xmlns:a16="http://schemas.microsoft.com/office/drawing/2014/main" id="{20E0EEF7-AB30-F415-BBE2-BE36F3E00C99}"/>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Rectangle: Rounded Corners 4">
              <a:extLst>
                <a:ext uri="{FF2B5EF4-FFF2-40B4-BE49-F238E27FC236}">
                  <a16:creationId xmlns:a16="http://schemas.microsoft.com/office/drawing/2014/main" id="{7ABC715C-BEA8-60AA-A6BE-768E5C062531}"/>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F1F3DB21-42F5-6C4F-AF5F-C40141C76BF2}"/>
              </a:ext>
            </a:extLst>
          </p:cNvPr>
          <p:cNvGrpSpPr/>
          <p:nvPr/>
        </p:nvGrpSpPr>
        <p:grpSpPr>
          <a:xfrm>
            <a:off x="309600" y="3814597"/>
            <a:ext cx="6649465" cy="1093327"/>
            <a:chOff x="266843" y="1040353"/>
            <a:chExt cx="3024229" cy="891732"/>
          </a:xfrm>
        </p:grpSpPr>
        <p:sp>
          <p:nvSpPr>
            <p:cNvPr id="9" name="Rectangle: Rounded Corners 8">
              <a:extLst>
                <a:ext uri="{FF2B5EF4-FFF2-40B4-BE49-F238E27FC236}">
                  <a16:creationId xmlns:a16="http://schemas.microsoft.com/office/drawing/2014/main" id="{1019F46C-E25B-9A2E-2197-02DE229DC6CA}"/>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141264B4-14E1-D47B-9495-6E16B9D74B0C}"/>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err="1">
                  <a:solidFill>
                    <a:schemeClr val="bg1"/>
                  </a:solidFill>
                  <a:latin typeface="Avenir"/>
                </a:rPr>
                <a:t>CanaraHSBC</a:t>
              </a:r>
              <a:r>
                <a:rPr lang="en-IN" sz="1400" dirty="0">
                  <a:solidFill>
                    <a:schemeClr val="bg1"/>
                  </a:solidFill>
                  <a:latin typeface="Avenir"/>
                </a:rPr>
                <a:t> Life’s ULIP URLs  doesn’t perform well and gets no traffic to the website.</a:t>
              </a:r>
            </a:p>
          </p:txBody>
        </p:sp>
      </p:grpSp>
      <p:pic>
        <p:nvPicPr>
          <p:cNvPr id="12" name="Picture 11">
            <a:extLst>
              <a:ext uri="{FF2B5EF4-FFF2-40B4-BE49-F238E27FC236}">
                <a16:creationId xmlns:a16="http://schemas.microsoft.com/office/drawing/2014/main" id="{5C082B72-D45F-B241-8516-B173591AB75D}"/>
              </a:ext>
            </a:extLst>
          </p:cNvPr>
          <p:cNvPicPr>
            <a:picLocks noChangeAspect="1"/>
          </p:cNvPicPr>
          <p:nvPr/>
        </p:nvPicPr>
        <p:blipFill>
          <a:blip r:embed="rId2"/>
          <a:stretch>
            <a:fillRect/>
          </a:stretch>
        </p:blipFill>
        <p:spPr>
          <a:xfrm>
            <a:off x="309600" y="1805471"/>
            <a:ext cx="8160632" cy="1093327"/>
          </a:xfrm>
          <a:prstGeom prst="rect">
            <a:avLst/>
          </a:prstGeom>
        </p:spPr>
      </p:pic>
      <p:sp>
        <p:nvSpPr>
          <p:cNvPr id="5" name="TextBox 4">
            <a:extLst>
              <a:ext uri="{FF2B5EF4-FFF2-40B4-BE49-F238E27FC236}">
                <a16:creationId xmlns:a16="http://schemas.microsoft.com/office/drawing/2014/main" id="{B68F33EB-E10B-B936-F616-AF65F579D8EC}"/>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ULIP URLs.</a:t>
            </a:r>
            <a:endParaRPr lang="en-IN" b="1" dirty="0"/>
          </a:p>
        </p:txBody>
      </p:sp>
    </p:spTree>
    <p:extLst>
      <p:ext uri="{BB962C8B-B14F-4D97-AF65-F5344CB8AC3E}">
        <p14:creationId xmlns:p14="http://schemas.microsoft.com/office/powerpoint/2010/main" val="2219927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91A9D-1AD3-D795-FCC3-899C36158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C1B52-D367-4755-6535-13EAD2DAFB1A}"/>
              </a:ext>
            </a:extLst>
          </p:cNvPr>
          <p:cNvSpPr>
            <a:spLocks noGrp="1"/>
          </p:cNvSpPr>
          <p:nvPr>
            <p:ph type="title"/>
          </p:nvPr>
        </p:nvSpPr>
        <p:spPr>
          <a:xfrm>
            <a:off x="303530" y="1770699"/>
            <a:ext cx="8856512" cy="1719262"/>
          </a:xfrm>
        </p:spPr>
        <p:txBody>
          <a:bodyPr anchor="b"/>
          <a:lstStyle/>
          <a:p>
            <a:r>
              <a:rPr lang="en-US" dirty="0"/>
              <a:t>Group</a:t>
            </a:r>
            <a:r>
              <a:rPr lang="en-IN" dirty="0"/>
              <a:t> Insurance URLs Analysis</a:t>
            </a:r>
            <a:endParaRPr lang="en-IN" dirty="0">
              <a:latin typeface="Montserrat" panose="00000500000000000000" pitchFamily="2" charset="0"/>
            </a:endParaRPr>
          </a:p>
        </p:txBody>
      </p:sp>
    </p:spTree>
    <p:extLst>
      <p:ext uri="{BB962C8B-B14F-4D97-AF65-F5344CB8AC3E}">
        <p14:creationId xmlns:p14="http://schemas.microsoft.com/office/powerpoint/2010/main" val="2361303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E05BF-6347-6D15-AE4B-7C7C57E25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675BB-1E33-CDFD-23CF-69C45E716CB0}"/>
              </a:ext>
            </a:extLst>
          </p:cNvPr>
          <p:cNvSpPr>
            <a:spLocks noGrp="1"/>
          </p:cNvSpPr>
          <p:nvPr>
            <p:ph type="title"/>
          </p:nvPr>
        </p:nvSpPr>
        <p:spPr/>
        <p:txBody>
          <a:bodyPr/>
          <a:lstStyle/>
          <a:p>
            <a:r>
              <a:rPr lang="en-IN" dirty="0"/>
              <a:t>Group Branded vs Non-Branded Keywords</a:t>
            </a:r>
          </a:p>
        </p:txBody>
      </p:sp>
      <p:graphicFrame>
        <p:nvGraphicFramePr>
          <p:cNvPr id="4" name="Table 3">
            <a:extLst>
              <a:ext uri="{FF2B5EF4-FFF2-40B4-BE49-F238E27FC236}">
                <a16:creationId xmlns:a16="http://schemas.microsoft.com/office/drawing/2014/main" id="{58FA120D-7AA7-F402-E032-E49780695421}"/>
              </a:ext>
            </a:extLst>
          </p:cNvPr>
          <p:cNvGraphicFramePr>
            <a:graphicFrameLocks noGrp="1"/>
          </p:cNvGraphicFramePr>
          <p:nvPr>
            <p:extLst>
              <p:ext uri="{D42A27DB-BD31-4B8C-83A1-F6EECF244321}">
                <p14:modId xmlns:p14="http://schemas.microsoft.com/office/powerpoint/2010/main" val="2541848872"/>
              </p:ext>
            </p:extLst>
          </p:nvPr>
        </p:nvGraphicFramePr>
        <p:xfrm>
          <a:off x="174173" y="1049397"/>
          <a:ext cx="9435045" cy="4960972"/>
        </p:xfrm>
        <a:graphic>
          <a:graphicData uri="http://schemas.openxmlformats.org/drawingml/2006/table">
            <a:tbl>
              <a:tblPr firstRow="1" bandRow="1">
                <a:tableStyleId>{5C22544A-7EE6-4342-B048-85BDC9FD1C3A}</a:tableStyleId>
              </a:tblPr>
              <a:tblGrid>
                <a:gridCol w="1181551">
                  <a:extLst>
                    <a:ext uri="{9D8B030D-6E8A-4147-A177-3AD203B41FA5}">
                      <a16:colId xmlns:a16="http://schemas.microsoft.com/office/drawing/2014/main" val="1823426149"/>
                    </a:ext>
                  </a:extLst>
                </a:gridCol>
                <a:gridCol w="912859">
                  <a:extLst>
                    <a:ext uri="{9D8B030D-6E8A-4147-A177-3AD203B41FA5}">
                      <a16:colId xmlns:a16="http://schemas.microsoft.com/office/drawing/2014/main" val="3863943678"/>
                    </a:ext>
                  </a:extLst>
                </a:gridCol>
                <a:gridCol w="928277">
                  <a:extLst>
                    <a:ext uri="{9D8B030D-6E8A-4147-A177-3AD203B41FA5}">
                      <a16:colId xmlns:a16="http://schemas.microsoft.com/office/drawing/2014/main" val="167242338"/>
                    </a:ext>
                  </a:extLst>
                </a:gridCol>
                <a:gridCol w="816349">
                  <a:extLst>
                    <a:ext uri="{9D8B030D-6E8A-4147-A177-3AD203B41FA5}">
                      <a16:colId xmlns:a16="http://schemas.microsoft.com/office/drawing/2014/main" val="1392877080"/>
                    </a:ext>
                  </a:extLst>
                </a:gridCol>
                <a:gridCol w="987158">
                  <a:extLst>
                    <a:ext uri="{9D8B030D-6E8A-4147-A177-3AD203B41FA5}">
                      <a16:colId xmlns:a16="http://schemas.microsoft.com/office/drawing/2014/main" val="3095779221"/>
                    </a:ext>
                  </a:extLst>
                </a:gridCol>
                <a:gridCol w="987158">
                  <a:extLst>
                    <a:ext uri="{9D8B030D-6E8A-4147-A177-3AD203B41FA5}">
                      <a16:colId xmlns:a16="http://schemas.microsoft.com/office/drawing/2014/main" val="778718153"/>
                    </a:ext>
                  </a:extLst>
                </a:gridCol>
                <a:gridCol w="987158">
                  <a:extLst>
                    <a:ext uri="{9D8B030D-6E8A-4147-A177-3AD203B41FA5}">
                      <a16:colId xmlns:a16="http://schemas.microsoft.com/office/drawing/2014/main" val="1547525121"/>
                    </a:ext>
                  </a:extLst>
                </a:gridCol>
                <a:gridCol w="836778">
                  <a:extLst>
                    <a:ext uri="{9D8B030D-6E8A-4147-A177-3AD203B41FA5}">
                      <a16:colId xmlns:a16="http://schemas.microsoft.com/office/drawing/2014/main" val="2938407538"/>
                    </a:ext>
                  </a:extLst>
                </a:gridCol>
                <a:gridCol w="874786">
                  <a:extLst>
                    <a:ext uri="{9D8B030D-6E8A-4147-A177-3AD203B41FA5}">
                      <a16:colId xmlns:a16="http://schemas.microsoft.com/office/drawing/2014/main" val="661349686"/>
                    </a:ext>
                  </a:extLst>
                </a:gridCol>
                <a:gridCol w="922971">
                  <a:extLst>
                    <a:ext uri="{9D8B030D-6E8A-4147-A177-3AD203B41FA5}">
                      <a16:colId xmlns:a16="http://schemas.microsoft.com/office/drawing/2014/main" val="3180632571"/>
                    </a:ext>
                  </a:extLst>
                </a:gridCol>
              </a:tblGrid>
              <a:tr h="1372961">
                <a:tc>
                  <a:txBody>
                    <a:bodyPr/>
                    <a:lstStyle/>
                    <a:p>
                      <a:pPr algn="ct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Total No. of URLs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sz="1200" dirty="0">
                          <a:solidFill>
                            <a:schemeClr val="bg1"/>
                          </a:solidFill>
                        </a:rPr>
                        <a:t>Total No. of Group Keywords</a:t>
                      </a: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 of 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 of Non-Branded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Non-branded in Top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chemeClr val="bg1"/>
                          </a:solidFill>
                        </a:rPr>
                        <a:t>Non-branded in Top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200" dirty="0">
                          <a:solidFill>
                            <a:schemeClr val="bg1"/>
                          </a:solidFill>
                        </a:rPr>
                        <a:t>%age of keywords that are  Branded</a:t>
                      </a:r>
                    </a:p>
                    <a:p>
                      <a:pPr algn="ctr"/>
                      <a:endParaRPr lang="en-IN"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Traffic from 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sz="1200" dirty="0">
                          <a:solidFill>
                            <a:schemeClr val="bg1"/>
                          </a:solidFill>
                        </a:rPr>
                        <a:t>Traffic from Non-Branded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extLst>
                  <a:ext uri="{0D108BD9-81ED-4DB2-BD59-A6C34878D82A}">
                    <a16:rowId xmlns:a16="http://schemas.microsoft.com/office/drawing/2014/main" val="758449278"/>
                  </a:ext>
                </a:extLst>
              </a:tr>
              <a:tr h="683914">
                <a:tc>
                  <a:txBody>
                    <a:bodyPr/>
                    <a:lstStyle/>
                    <a:p>
                      <a:pPr algn="ctr"/>
                      <a:r>
                        <a:rPr lang="en-IN" dirty="0">
                          <a:solidFill>
                            <a:schemeClr val="bg1"/>
                          </a:solidFill>
                        </a:rPr>
                        <a:t>Kotak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20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48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5523766"/>
                  </a:ext>
                </a:extLst>
              </a:tr>
              <a:tr h="1254886">
                <a:tc>
                  <a:txBody>
                    <a:bodyPr/>
                    <a:lstStyle/>
                    <a:p>
                      <a:pPr algn="ctr"/>
                      <a:r>
                        <a:rPr lang="en-IN" dirty="0">
                          <a:solidFill>
                            <a:schemeClr val="bg1"/>
                          </a:solidFill>
                        </a:rPr>
                        <a:t>ICICI Prudential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1</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70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246621"/>
                  </a:ext>
                </a:extLst>
              </a:tr>
              <a:tr h="683914">
                <a:tc>
                  <a:txBody>
                    <a:bodyPr/>
                    <a:lstStyle/>
                    <a:p>
                      <a:pPr algn="ctr"/>
                      <a:r>
                        <a:rPr lang="en-IN" dirty="0">
                          <a:solidFill>
                            <a:schemeClr val="bg1"/>
                          </a:solidFill>
                        </a:rPr>
                        <a:t>Max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9</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01765"/>
                  </a:ext>
                </a:extLst>
              </a:tr>
              <a:tr h="965297">
                <a:tc>
                  <a:txBody>
                    <a:bodyPr/>
                    <a:lstStyle/>
                    <a:p>
                      <a:pPr algn="ctr"/>
                      <a:r>
                        <a:rPr lang="en-IN" dirty="0">
                          <a:solidFill>
                            <a:schemeClr val="bg1"/>
                          </a:solidFill>
                        </a:rPr>
                        <a:t>Canara HSBC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US" dirty="0"/>
                        <a:t>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3889165"/>
                  </a:ext>
                </a:extLst>
              </a:tr>
            </a:tbl>
          </a:graphicData>
        </a:graphic>
      </p:graphicFrame>
      <p:sp>
        <p:nvSpPr>
          <p:cNvPr id="6" name="Wave 5">
            <a:extLst>
              <a:ext uri="{FF2B5EF4-FFF2-40B4-BE49-F238E27FC236}">
                <a16:creationId xmlns:a16="http://schemas.microsoft.com/office/drawing/2014/main" id="{9359A204-013D-5A49-03D6-BC8EE1B8D3F2}"/>
              </a:ext>
            </a:extLst>
          </p:cNvPr>
          <p:cNvSpPr/>
          <p:nvPr/>
        </p:nvSpPr>
        <p:spPr>
          <a:xfrm>
            <a:off x="2239766" y="6154220"/>
            <a:ext cx="5239820" cy="544531"/>
          </a:xfrm>
          <a:prstGeom prst="wave">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t>KLI has high dependency on branded keywords for ranking and traffic.</a:t>
            </a:r>
          </a:p>
        </p:txBody>
      </p:sp>
      <p:grpSp>
        <p:nvGrpSpPr>
          <p:cNvPr id="8" name="Group 7">
            <a:extLst>
              <a:ext uri="{FF2B5EF4-FFF2-40B4-BE49-F238E27FC236}">
                <a16:creationId xmlns:a16="http://schemas.microsoft.com/office/drawing/2014/main" id="{6703113D-CBC2-97C7-3244-94210EE38F34}"/>
              </a:ext>
            </a:extLst>
          </p:cNvPr>
          <p:cNvGrpSpPr/>
          <p:nvPr/>
        </p:nvGrpSpPr>
        <p:grpSpPr>
          <a:xfrm>
            <a:off x="9769641" y="1049397"/>
            <a:ext cx="2134669" cy="4513243"/>
            <a:chOff x="533687" y="2080707"/>
            <a:chExt cx="3024229" cy="891732"/>
          </a:xfrm>
        </p:grpSpPr>
        <p:sp>
          <p:nvSpPr>
            <p:cNvPr id="9" name="Rectangle: Rounded Corners 8">
              <a:extLst>
                <a:ext uri="{FF2B5EF4-FFF2-40B4-BE49-F238E27FC236}">
                  <a16:creationId xmlns:a16="http://schemas.microsoft.com/office/drawing/2014/main" id="{AD04F49E-B27A-1E9A-639C-D7E73689AC23}"/>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BF4F6134-6BA5-3631-948B-A018F02EB815}"/>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Branded keywords help build and reinforce brand identity. When users search for your brand specifically, it shows they are familiar with it. Optimum number of branded keywords means:</a:t>
              </a:r>
            </a:p>
            <a:p>
              <a:pPr marL="285750" indent="-285750" algn="just">
                <a:buFont typeface="Arial" panose="020B0604020202020204" pitchFamily="34" charset="0"/>
                <a:buChar char="•"/>
              </a:pPr>
              <a:r>
                <a:rPr lang="en-IN" sz="1200" dirty="0">
                  <a:solidFill>
                    <a:srgbClr val="2F27C9"/>
                  </a:solidFill>
                  <a:latin typeface="Avenir"/>
                </a:rPr>
                <a:t>Higher Click-Through Rates (CTR)</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Improved Trust and Credibility</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Competitive Advantage</a:t>
              </a:r>
              <a:endParaRPr lang="en-US" sz="1200" dirty="0">
                <a:solidFill>
                  <a:srgbClr val="2F27C9"/>
                </a:solidFill>
                <a:latin typeface="Avenir"/>
              </a:endParaRPr>
            </a:p>
            <a:p>
              <a:pPr marL="285750" indent="-285750" algn="just">
                <a:buFont typeface="Arial" panose="020B0604020202020204" pitchFamily="34" charset="0"/>
                <a:buChar char="•"/>
              </a:pPr>
              <a:r>
                <a:rPr lang="en-IN" sz="1200" dirty="0">
                  <a:solidFill>
                    <a:srgbClr val="2F27C9"/>
                  </a:solidFill>
                  <a:latin typeface="Avenir"/>
                </a:rPr>
                <a:t>Better Conversion Rates</a:t>
              </a:r>
            </a:p>
            <a:p>
              <a:pPr marL="285750" indent="-285750" algn="just">
                <a:buFont typeface="Arial" panose="020B0604020202020204" pitchFamily="34" charset="0"/>
                <a:buChar char="•"/>
              </a:pPr>
              <a:endParaRPr lang="en-IN" sz="1200" dirty="0">
                <a:solidFill>
                  <a:srgbClr val="2F27C9"/>
                </a:solidFill>
                <a:latin typeface="Avenir"/>
              </a:endParaRPr>
            </a:p>
            <a:p>
              <a:pPr algn="just"/>
              <a:r>
                <a:rPr lang="en-IN" sz="1200" dirty="0">
                  <a:solidFill>
                    <a:srgbClr val="2F27C9"/>
                  </a:solidFill>
                  <a:latin typeface="Avenir"/>
                </a:rPr>
                <a:t>Although, a proper balance between branded and non-branded is needed, as overreliance on Brand Traffic limits SEO scope.</a:t>
              </a:r>
            </a:p>
          </p:txBody>
        </p:sp>
      </p:grpSp>
      <p:sp>
        <p:nvSpPr>
          <p:cNvPr id="3" name="Rectangle: Rounded Corners 2">
            <a:extLst>
              <a:ext uri="{FF2B5EF4-FFF2-40B4-BE49-F238E27FC236}">
                <a16:creationId xmlns:a16="http://schemas.microsoft.com/office/drawing/2014/main" id="{BDE98866-F00D-0B0A-9102-18F71BF23115}"/>
              </a:ext>
            </a:extLst>
          </p:cNvPr>
          <p:cNvSpPr/>
          <p:nvPr/>
        </p:nvSpPr>
        <p:spPr>
          <a:xfrm>
            <a:off x="8672362" y="6123964"/>
            <a:ext cx="3231949" cy="30571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spTree>
    <p:extLst>
      <p:ext uri="{BB962C8B-B14F-4D97-AF65-F5344CB8AC3E}">
        <p14:creationId xmlns:p14="http://schemas.microsoft.com/office/powerpoint/2010/main" val="1688852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BA9B2-0F85-440E-D18A-5D07D8F07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656B2-84AB-60F6-A337-5B86A78FC314}"/>
              </a:ext>
            </a:extLst>
          </p:cNvPr>
          <p:cNvSpPr>
            <a:spLocks noGrp="1"/>
          </p:cNvSpPr>
          <p:nvPr>
            <p:ph type="title"/>
          </p:nvPr>
        </p:nvSpPr>
        <p:spPr>
          <a:xfrm>
            <a:off x="309600" y="0"/>
            <a:ext cx="11134838" cy="1325563"/>
          </a:xfrm>
        </p:spPr>
        <p:txBody>
          <a:bodyPr>
            <a:normAutofit/>
          </a:bodyPr>
          <a:lstStyle/>
          <a:p>
            <a:r>
              <a:rPr lang="en-IN" sz="2800" dirty="0"/>
              <a:t>Top 20 Group Keywords Search Volumes/Difficulty Comparison</a:t>
            </a:r>
          </a:p>
        </p:txBody>
      </p:sp>
      <p:sp>
        <p:nvSpPr>
          <p:cNvPr id="4" name="Arrow: Right 3">
            <a:extLst>
              <a:ext uri="{FF2B5EF4-FFF2-40B4-BE49-F238E27FC236}">
                <a16:creationId xmlns:a16="http://schemas.microsoft.com/office/drawing/2014/main" id="{8258E641-E882-FC76-CCB9-74898790F4A0}"/>
              </a:ext>
            </a:extLst>
          </p:cNvPr>
          <p:cNvSpPr/>
          <p:nvPr/>
        </p:nvSpPr>
        <p:spPr>
          <a:xfrm>
            <a:off x="423382" y="3261463"/>
            <a:ext cx="2212683" cy="726662"/>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899</a:t>
            </a:r>
          </a:p>
          <a:p>
            <a:pPr algn="ctr"/>
            <a:r>
              <a:rPr lang="en-IN" sz="1050" dirty="0">
                <a:latin typeface="Avenir"/>
              </a:rPr>
              <a:t>Average Keyword Difficulty - 27</a:t>
            </a:r>
          </a:p>
        </p:txBody>
      </p:sp>
      <p:sp>
        <p:nvSpPr>
          <p:cNvPr id="9" name="Arrow: Right 8">
            <a:extLst>
              <a:ext uri="{FF2B5EF4-FFF2-40B4-BE49-F238E27FC236}">
                <a16:creationId xmlns:a16="http://schemas.microsoft.com/office/drawing/2014/main" id="{1205B39E-8E6E-48CE-7647-29594FA68446}"/>
              </a:ext>
            </a:extLst>
          </p:cNvPr>
          <p:cNvSpPr/>
          <p:nvPr/>
        </p:nvSpPr>
        <p:spPr>
          <a:xfrm>
            <a:off x="525012" y="1763941"/>
            <a:ext cx="2132163" cy="645777"/>
          </a:xfrm>
          <a:prstGeom prst="righ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216</a:t>
            </a:r>
          </a:p>
          <a:p>
            <a:pPr algn="ctr"/>
            <a:r>
              <a:rPr lang="en-IN" sz="1050" dirty="0">
                <a:latin typeface="Avenir"/>
              </a:rPr>
              <a:t>Average Keyword Difficulty - 21</a:t>
            </a:r>
          </a:p>
        </p:txBody>
      </p:sp>
      <p:sp>
        <p:nvSpPr>
          <p:cNvPr id="10" name="Arrow: Left 9">
            <a:extLst>
              <a:ext uri="{FF2B5EF4-FFF2-40B4-BE49-F238E27FC236}">
                <a16:creationId xmlns:a16="http://schemas.microsoft.com/office/drawing/2014/main" id="{12C14D07-8BBB-6152-F07D-75FC3E378D39}"/>
              </a:ext>
            </a:extLst>
          </p:cNvPr>
          <p:cNvSpPr/>
          <p:nvPr/>
        </p:nvSpPr>
        <p:spPr>
          <a:xfrm>
            <a:off x="7124060" y="1805470"/>
            <a:ext cx="2364990"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422</a:t>
            </a:r>
          </a:p>
          <a:p>
            <a:pPr algn="ctr"/>
            <a:r>
              <a:rPr lang="en-IN" sz="1050" dirty="0">
                <a:latin typeface="Avenir"/>
              </a:rPr>
              <a:t>Average Keyword Difficulty - 30</a:t>
            </a:r>
          </a:p>
        </p:txBody>
      </p:sp>
      <p:sp>
        <p:nvSpPr>
          <p:cNvPr id="11" name="Arrow: Left 10">
            <a:extLst>
              <a:ext uri="{FF2B5EF4-FFF2-40B4-BE49-F238E27FC236}">
                <a16:creationId xmlns:a16="http://schemas.microsoft.com/office/drawing/2014/main" id="{59F0E94F-5BD3-F821-0A8D-D6FB3E926FCB}"/>
              </a:ext>
            </a:extLst>
          </p:cNvPr>
          <p:cNvSpPr/>
          <p:nvPr/>
        </p:nvSpPr>
        <p:spPr>
          <a:xfrm>
            <a:off x="7117281" y="3221142"/>
            <a:ext cx="2358211" cy="654427"/>
          </a:xfrm>
          <a:prstGeom prst="leftArrow">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050" dirty="0">
                <a:latin typeface="Avenir"/>
              </a:rPr>
              <a:t>Average Search Volume – 213</a:t>
            </a:r>
          </a:p>
          <a:p>
            <a:pPr algn="ctr"/>
            <a:r>
              <a:rPr lang="en-IN" sz="1050" dirty="0">
                <a:latin typeface="Avenir"/>
              </a:rPr>
              <a:t>Average Keyword Difficulty - 25</a:t>
            </a:r>
          </a:p>
        </p:txBody>
      </p:sp>
      <p:sp>
        <p:nvSpPr>
          <p:cNvPr id="12" name="Callout: Left Arrow 11">
            <a:extLst>
              <a:ext uri="{FF2B5EF4-FFF2-40B4-BE49-F238E27FC236}">
                <a16:creationId xmlns:a16="http://schemas.microsoft.com/office/drawing/2014/main" id="{60B3B2A0-42E2-FC6F-8D28-B1E42112333F}"/>
              </a:ext>
            </a:extLst>
          </p:cNvPr>
          <p:cNvSpPr/>
          <p:nvPr/>
        </p:nvSpPr>
        <p:spPr>
          <a:xfrm>
            <a:off x="4597405" y="5046161"/>
            <a:ext cx="2441767" cy="1586001"/>
          </a:xfrm>
          <a:prstGeom prst="leftArrowCallout">
            <a:avLst/>
          </a:prstGeom>
          <a:solidFill>
            <a:srgbClr val="2F2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100" dirty="0">
                <a:latin typeface="Avenir"/>
              </a:rPr>
              <a:t>Shows the Keywords present in all competitors but missing from KLI. These keywords also have an average search volume of 1163 and average keyword difficulty of 32.</a:t>
            </a:r>
          </a:p>
        </p:txBody>
      </p:sp>
      <p:grpSp>
        <p:nvGrpSpPr>
          <p:cNvPr id="14" name="Group 13">
            <a:extLst>
              <a:ext uri="{FF2B5EF4-FFF2-40B4-BE49-F238E27FC236}">
                <a16:creationId xmlns:a16="http://schemas.microsoft.com/office/drawing/2014/main" id="{43433A37-6028-4C80-EAE0-4E3CB7A8F9B1}"/>
              </a:ext>
            </a:extLst>
          </p:cNvPr>
          <p:cNvGrpSpPr/>
          <p:nvPr/>
        </p:nvGrpSpPr>
        <p:grpSpPr>
          <a:xfrm>
            <a:off x="9098585" y="4002766"/>
            <a:ext cx="2755495" cy="1768382"/>
            <a:chOff x="533687" y="2080707"/>
            <a:chExt cx="3024229" cy="891732"/>
          </a:xfrm>
        </p:grpSpPr>
        <p:sp>
          <p:nvSpPr>
            <p:cNvPr id="15" name="Rectangle: Rounded Corners 14">
              <a:extLst>
                <a:ext uri="{FF2B5EF4-FFF2-40B4-BE49-F238E27FC236}">
                  <a16:creationId xmlns:a16="http://schemas.microsoft.com/office/drawing/2014/main" id="{E44C4538-25FC-AFE8-B70B-804016CFF792}"/>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6" name="Rectangle: Rounded Corners 4">
              <a:extLst>
                <a:ext uri="{FF2B5EF4-FFF2-40B4-BE49-F238E27FC236}">
                  <a16:creationId xmlns:a16="http://schemas.microsoft.com/office/drawing/2014/main" id="{9CA61AFF-7368-8849-88DF-A414414BFD95}"/>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285750" indent="-285750" algn="just">
                <a:buFont typeface="Arial" panose="020B0604020202020204" pitchFamily="34" charset="0"/>
                <a:buChar char="•"/>
              </a:pPr>
              <a:r>
                <a:rPr lang="en-IN" sz="1200" b="1" dirty="0">
                  <a:solidFill>
                    <a:srgbClr val="2F27C9"/>
                  </a:solidFill>
                  <a:latin typeface="Avenir"/>
                </a:rPr>
                <a:t>Search Volume</a:t>
              </a:r>
              <a:r>
                <a:rPr lang="en-IN" sz="1200" dirty="0">
                  <a:solidFill>
                    <a:srgbClr val="2F27C9"/>
                  </a:solidFill>
                  <a:latin typeface="Avenir"/>
                </a:rPr>
                <a:t> – Average no. of times users have searched for a given keyword in past month.</a:t>
              </a:r>
            </a:p>
            <a:p>
              <a:pPr marL="285750" indent="-285750" algn="just">
                <a:buFont typeface="Arial" panose="020B0604020202020204" pitchFamily="34" charset="0"/>
                <a:buChar char="•"/>
              </a:pPr>
              <a:r>
                <a:rPr lang="en-IN" sz="1200" b="1" dirty="0">
                  <a:solidFill>
                    <a:srgbClr val="2F27C9"/>
                  </a:solidFill>
                  <a:latin typeface="Avenir"/>
                </a:rPr>
                <a:t>Keyword Difficulty</a:t>
              </a:r>
              <a:r>
                <a:rPr lang="en-IN" sz="1200" dirty="0">
                  <a:solidFill>
                    <a:srgbClr val="2F27C9"/>
                  </a:solidFill>
                  <a:latin typeface="Avenir"/>
                </a:rPr>
                <a:t> - </a:t>
              </a:r>
              <a:r>
                <a:rPr lang="en-US" sz="1200" b="0" i="0" dirty="0">
                  <a:solidFill>
                    <a:srgbClr val="2F27C9"/>
                  </a:solidFill>
                  <a:effectLst/>
                  <a:latin typeface="Avenir"/>
                </a:rPr>
                <a:t>Keyword Difficulty shows you how hard it would be for a website to rank organically in the Google top 10 for the analyzed keyword</a:t>
              </a:r>
              <a:endParaRPr lang="en-IN" sz="1200" dirty="0">
                <a:solidFill>
                  <a:srgbClr val="2F27C9"/>
                </a:solidFill>
                <a:latin typeface="Avenir"/>
              </a:endParaRPr>
            </a:p>
          </p:txBody>
        </p:sp>
      </p:grpSp>
      <p:sp>
        <p:nvSpPr>
          <p:cNvPr id="3" name="Rectangle: Rounded Corners 2">
            <a:extLst>
              <a:ext uri="{FF2B5EF4-FFF2-40B4-BE49-F238E27FC236}">
                <a16:creationId xmlns:a16="http://schemas.microsoft.com/office/drawing/2014/main" id="{3668D3FE-6852-07DF-F128-D408CAAFF1A1}"/>
              </a:ext>
            </a:extLst>
          </p:cNvPr>
          <p:cNvSpPr/>
          <p:nvPr/>
        </p:nvSpPr>
        <p:spPr>
          <a:xfrm>
            <a:off x="8123722" y="5898345"/>
            <a:ext cx="3730358" cy="3292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Dec month </a:t>
            </a:r>
            <a:r>
              <a:rPr lang="en-IN" sz="1200" dirty="0" err="1"/>
              <a:t>Semrush</a:t>
            </a:r>
            <a:r>
              <a:rPr lang="en-IN" sz="1200" dirty="0"/>
              <a:t> data (Non-branded keywords)</a:t>
            </a:r>
          </a:p>
        </p:txBody>
      </p:sp>
      <p:pic>
        <p:nvPicPr>
          <p:cNvPr id="8194" name="Picture 2">
            <a:extLst>
              <a:ext uri="{FF2B5EF4-FFF2-40B4-BE49-F238E27FC236}">
                <a16:creationId xmlns:a16="http://schemas.microsoft.com/office/drawing/2014/main" id="{63DAC0ED-B01A-205E-C05A-06D3DA35B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285" y="1004866"/>
            <a:ext cx="2190426" cy="186893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65A57B5C-ED5E-9DFE-DE64-53182CB47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508" y="2836414"/>
            <a:ext cx="2158868" cy="1868934"/>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8A99E25D-B053-73CC-8F8A-90CBB0065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745" y="2855493"/>
            <a:ext cx="2231500" cy="1849855"/>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a:extLst>
              <a:ext uri="{FF2B5EF4-FFF2-40B4-BE49-F238E27FC236}">
                <a16:creationId xmlns:a16="http://schemas.microsoft.com/office/drawing/2014/main" id="{6BFFFD6C-C74B-2A57-6A74-0F91AEBD5D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453" y="4928444"/>
            <a:ext cx="2098994" cy="1768383"/>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a:extLst>
              <a:ext uri="{FF2B5EF4-FFF2-40B4-BE49-F238E27FC236}">
                <a16:creationId xmlns:a16="http://schemas.microsoft.com/office/drawing/2014/main" id="{C2672CBD-7426-27ED-3759-C48637CE7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376" y="1004866"/>
            <a:ext cx="2261869" cy="189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936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76C3D-743D-D96E-761B-C9F70E42D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C619D-D11E-4BAA-CF75-06DCA7D56831}"/>
              </a:ext>
            </a:extLst>
          </p:cNvPr>
          <p:cNvSpPr>
            <a:spLocks noGrp="1"/>
          </p:cNvSpPr>
          <p:nvPr>
            <p:ph type="title"/>
          </p:nvPr>
        </p:nvSpPr>
        <p:spPr/>
        <p:txBody>
          <a:bodyPr/>
          <a:lstStyle/>
          <a:p>
            <a:r>
              <a:rPr lang="en-IN" dirty="0"/>
              <a:t>Group Insurance URLs for Kotak Life</a:t>
            </a:r>
          </a:p>
        </p:txBody>
      </p:sp>
      <p:sp>
        <p:nvSpPr>
          <p:cNvPr id="3" name="TextBox 2">
            <a:extLst>
              <a:ext uri="{FF2B5EF4-FFF2-40B4-BE49-F238E27FC236}">
                <a16:creationId xmlns:a16="http://schemas.microsoft.com/office/drawing/2014/main" id="{9F0A5A55-8575-94E4-58DF-4D535FF7F31A}"/>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Group Insurance URLs.</a:t>
            </a:r>
            <a:endParaRPr lang="en-IN" b="1" dirty="0"/>
          </a:p>
        </p:txBody>
      </p:sp>
      <p:grpSp>
        <p:nvGrpSpPr>
          <p:cNvPr id="4" name="Group 3">
            <a:extLst>
              <a:ext uri="{FF2B5EF4-FFF2-40B4-BE49-F238E27FC236}">
                <a16:creationId xmlns:a16="http://schemas.microsoft.com/office/drawing/2014/main" id="{334150C8-1425-4731-9EA1-3624A1B29C39}"/>
              </a:ext>
            </a:extLst>
          </p:cNvPr>
          <p:cNvGrpSpPr/>
          <p:nvPr/>
        </p:nvGrpSpPr>
        <p:grpSpPr>
          <a:xfrm>
            <a:off x="8850429" y="1563662"/>
            <a:ext cx="2377440" cy="2286443"/>
            <a:chOff x="533687" y="2080707"/>
            <a:chExt cx="3024229" cy="891732"/>
          </a:xfrm>
        </p:grpSpPr>
        <p:sp>
          <p:nvSpPr>
            <p:cNvPr id="5" name="Rectangle: Rounded Corners 4">
              <a:extLst>
                <a:ext uri="{FF2B5EF4-FFF2-40B4-BE49-F238E27FC236}">
                  <a16:creationId xmlns:a16="http://schemas.microsoft.com/office/drawing/2014/main" id="{E5D869E8-6778-F9D1-6408-A83654D872D0}"/>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6" name="Rectangle: Rounded Corners 4">
              <a:extLst>
                <a:ext uri="{FF2B5EF4-FFF2-40B4-BE49-F238E27FC236}">
                  <a16:creationId xmlns:a16="http://schemas.microsoft.com/office/drawing/2014/main" id="{D48BD75C-36E9-DDC0-D909-06308A75AE2B}"/>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E39445C8-C026-446C-DA26-9C621A9FC21A}"/>
              </a:ext>
            </a:extLst>
          </p:cNvPr>
          <p:cNvGrpSpPr/>
          <p:nvPr/>
        </p:nvGrpSpPr>
        <p:grpSpPr>
          <a:xfrm>
            <a:off x="8268101" y="4638840"/>
            <a:ext cx="3542097" cy="943814"/>
            <a:chOff x="266843" y="1040353"/>
            <a:chExt cx="3024229" cy="891732"/>
          </a:xfrm>
        </p:grpSpPr>
        <p:sp>
          <p:nvSpPr>
            <p:cNvPr id="9" name="Rectangle: Rounded Corners 8">
              <a:extLst>
                <a:ext uri="{FF2B5EF4-FFF2-40B4-BE49-F238E27FC236}">
                  <a16:creationId xmlns:a16="http://schemas.microsoft.com/office/drawing/2014/main" id="{8F5BA5CE-E679-6160-CBF3-F20BA47FF791}"/>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48B64914-7BD7-FBB2-F38B-922E717D541E}"/>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latin typeface="Avenir"/>
                </a:rPr>
                <a:t>Kotak depends heavily on branded keywords</a:t>
              </a:r>
            </a:p>
          </p:txBody>
        </p:sp>
      </p:grpSp>
      <p:sp>
        <p:nvSpPr>
          <p:cNvPr id="15" name="Rectangle: Rounded Corners 14">
            <a:extLst>
              <a:ext uri="{FF2B5EF4-FFF2-40B4-BE49-F238E27FC236}">
                <a16:creationId xmlns:a16="http://schemas.microsoft.com/office/drawing/2014/main" id="{3C35C2FD-C806-3BC9-3385-61B53372E949}"/>
              </a:ext>
            </a:extLst>
          </p:cNvPr>
          <p:cNvSpPr/>
          <p:nvPr/>
        </p:nvSpPr>
        <p:spPr>
          <a:xfrm>
            <a:off x="7594333" y="6412800"/>
            <a:ext cx="3230867" cy="29600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pic>
        <p:nvPicPr>
          <p:cNvPr id="13" name="Picture 12">
            <a:extLst>
              <a:ext uri="{FF2B5EF4-FFF2-40B4-BE49-F238E27FC236}">
                <a16:creationId xmlns:a16="http://schemas.microsoft.com/office/drawing/2014/main" id="{FFBEE110-7955-2C51-3D23-4051E778943A}"/>
              </a:ext>
            </a:extLst>
          </p:cNvPr>
          <p:cNvPicPr>
            <a:picLocks noChangeAspect="1"/>
          </p:cNvPicPr>
          <p:nvPr/>
        </p:nvPicPr>
        <p:blipFill>
          <a:blip r:embed="rId2"/>
          <a:stretch>
            <a:fillRect/>
          </a:stretch>
        </p:blipFill>
        <p:spPr>
          <a:xfrm>
            <a:off x="510140" y="1402632"/>
            <a:ext cx="6440824" cy="2957612"/>
          </a:xfrm>
          <a:prstGeom prst="rect">
            <a:avLst/>
          </a:prstGeom>
        </p:spPr>
      </p:pic>
      <p:pic>
        <p:nvPicPr>
          <p:cNvPr id="17" name="Picture 16">
            <a:extLst>
              <a:ext uri="{FF2B5EF4-FFF2-40B4-BE49-F238E27FC236}">
                <a16:creationId xmlns:a16="http://schemas.microsoft.com/office/drawing/2014/main" id="{BA872884-01EB-8534-407D-BB1B2C4A7E12}"/>
              </a:ext>
            </a:extLst>
          </p:cNvPr>
          <p:cNvPicPr>
            <a:picLocks noChangeAspect="1"/>
          </p:cNvPicPr>
          <p:nvPr/>
        </p:nvPicPr>
        <p:blipFill>
          <a:blip r:embed="rId3"/>
          <a:stretch>
            <a:fillRect/>
          </a:stretch>
        </p:blipFill>
        <p:spPr>
          <a:xfrm>
            <a:off x="510141" y="4402142"/>
            <a:ext cx="6440824" cy="1844305"/>
          </a:xfrm>
          <a:prstGeom prst="rect">
            <a:avLst/>
          </a:prstGeom>
        </p:spPr>
      </p:pic>
    </p:spTree>
    <p:extLst>
      <p:ext uri="{BB962C8B-B14F-4D97-AF65-F5344CB8AC3E}">
        <p14:creationId xmlns:p14="http://schemas.microsoft.com/office/powerpoint/2010/main" val="44139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4585-E527-D2A6-C155-356719AD9AFC}"/>
              </a:ext>
            </a:extLst>
          </p:cNvPr>
          <p:cNvSpPr>
            <a:spLocks noGrp="1"/>
          </p:cNvSpPr>
          <p:nvPr>
            <p:ph type="title"/>
          </p:nvPr>
        </p:nvSpPr>
        <p:spPr/>
        <p:txBody>
          <a:bodyPr/>
          <a:lstStyle/>
          <a:p>
            <a:r>
              <a:rPr lang="en-IN" dirty="0"/>
              <a:t>KLI Product Category Pages</a:t>
            </a:r>
          </a:p>
        </p:txBody>
      </p:sp>
      <p:graphicFrame>
        <p:nvGraphicFramePr>
          <p:cNvPr id="4" name="Table 3">
            <a:extLst>
              <a:ext uri="{FF2B5EF4-FFF2-40B4-BE49-F238E27FC236}">
                <a16:creationId xmlns:a16="http://schemas.microsoft.com/office/drawing/2014/main" id="{F54F5AAF-2619-B522-BCED-3759C3129598}"/>
              </a:ext>
            </a:extLst>
          </p:cNvPr>
          <p:cNvGraphicFramePr>
            <a:graphicFrameLocks noGrp="1"/>
          </p:cNvGraphicFramePr>
          <p:nvPr>
            <p:extLst>
              <p:ext uri="{D42A27DB-BD31-4B8C-83A1-F6EECF244321}">
                <p14:modId xmlns:p14="http://schemas.microsoft.com/office/powerpoint/2010/main" val="570345724"/>
              </p:ext>
            </p:extLst>
          </p:nvPr>
        </p:nvGraphicFramePr>
        <p:xfrm>
          <a:off x="232598" y="1027672"/>
          <a:ext cx="11827856" cy="5293052"/>
        </p:xfrm>
        <a:graphic>
          <a:graphicData uri="http://schemas.openxmlformats.org/drawingml/2006/table">
            <a:tbl>
              <a:tblPr firstRow="1" bandRow="1">
                <a:tableStyleId>{5C22544A-7EE6-4342-B048-85BDC9FD1C3A}</a:tableStyleId>
              </a:tblPr>
              <a:tblGrid>
                <a:gridCol w="3544370">
                  <a:extLst>
                    <a:ext uri="{9D8B030D-6E8A-4147-A177-3AD203B41FA5}">
                      <a16:colId xmlns:a16="http://schemas.microsoft.com/office/drawing/2014/main" val="2164775552"/>
                    </a:ext>
                  </a:extLst>
                </a:gridCol>
                <a:gridCol w="1076325">
                  <a:extLst>
                    <a:ext uri="{9D8B030D-6E8A-4147-A177-3AD203B41FA5}">
                      <a16:colId xmlns:a16="http://schemas.microsoft.com/office/drawing/2014/main" val="2875355411"/>
                    </a:ext>
                  </a:extLst>
                </a:gridCol>
                <a:gridCol w="839773">
                  <a:extLst>
                    <a:ext uri="{9D8B030D-6E8A-4147-A177-3AD203B41FA5}">
                      <a16:colId xmlns:a16="http://schemas.microsoft.com/office/drawing/2014/main" val="2404406775"/>
                    </a:ext>
                  </a:extLst>
                </a:gridCol>
                <a:gridCol w="1069803">
                  <a:extLst>
                    <a:ext uri="{9D8B030D-6E8A-4147-A177-3AD203B41FA5}">
                      <a16:colId xmlns:a16="http://schemas.microsoft.com/office/drawing/2014/main" val="1997186848"/>
                    </a:ext>
                  </a:extLst>
                </a:gridCol>
                <a:gridCol w="1110950">
                  <a:extLst>
                    <a:ext uri="{9D8B030D-6E8A-4147-A177-3AD203B41FA5}">
                      <a16:colId xmlns:a16="http://schemas.microsoft.com/office/drawing/2014/main" val="2723128182"/>
                    </a:ext>
                  </a:extLst>
                </a:gridCol>
                <a:gridCol w="1059517">
                  <a:extLst>
                    <a:ext uri="{9D8B030D-6E8A-4147-A177-3AD203B41FA5}">
                      <a16:colId xmlns:a16="http://schemas.microsoft.com/office/drawing/2014/main" val="2903187157"/>
                    </a:ext>
                  </a:extLst>
                </a:gridCol>
                <a:gridCol w="1100663">
                  <a:extLst>
                    <a:ext uri="{9D8B030D-6E8A-4147-A177-3AD203B41FA5}">
                      <a16:colId xmlns:a16="http://schemas.microsoft.com/office/drawing/2014/main" val="2723912197"/>
                    </a:ext>
                  </a:extLst>
                </a:gridCol>
                <a:gridCol w="1038944">
                  <a:extLst>
                    <a:ext uri="{9D8B030D-6E8A-4147-A177-3AD203B41FA5}">
                      <a16:colId xmlns:a16="http://schemas.microsoft.com/office/drawing/2014/main" val="4292856408"/>
                    </a:ext>
                  </a:extLst>
                </a:gridCol>
                <a:gridCol w="987511">
                  <a:extLst>
                    <a:ext uri="{9D8B030D-6E8A-4147-A177-3AD203B41FA5}">
                      <a16:colId xmlns:a16="http://schemas.microsoft.com/office/drawing/2014/main" val="2566437136"/>
                    </a:ext>
                  </a:extLst>
                </a:gridCol>
              </a:tblGrid>
              <a:tr h="1178902">
                <a:tc>
                  <a:txBody>
                    <a:bodyPr/>
                    <a:lstStyle/>
                    <a:p>
                      <a:r>
                        <a:rPr lang="en-IN" sz="1400" dirty="0">
                          <a:solidFill>
                            <a:schemeClr val="bg1"/>
                          </a:solidFill>
                        </a:rPr>
                        <a:t>Product Category URL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r>
                        <a:rPr lang="en-IN" sz="1400" dirty="0"/>
                        <a:t>No. of keywords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r>
                        <a:rPr lang="en-IN" sz="1400" dirty="0"/>
                        <a:t>Total traffic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r>
                        <a:rPr lang="en-IN" sz="1400" dirty="0"/>
                        <a:t>No. of branded keywords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r>
                        <a:rPr lang="en-IN" sz="1400" dirty="0"/>
                        <a:t>No. of Non-branded keywords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r>
                        <a:rPr lang="en-IN" sz="1400" dirty="0"/>
                        <a:t>Traffic from Branded keywords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r>
                        <a:rPr lang="en-IN" sz="1400" dirty="0"/>
                        <a:t>No. of long-tail keywords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r>
                        <a:rPr lang="en-IN" sz="1400" dirty="0"/>
                        <a:t>No. of keywords on Top 3 positions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t>No. of keywords on Top 10 positions</a:t>
                      </a:r>
                    </a:p>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extLst>
                  <a:ext uri="{0D108BD9-81ED-4DB2-BD59-A6C34878D82A}">
                    <a16:rowId xmlns:a16="http://schemas.microsoft.com/office/drawing/2014/main" val="1884590886"/>
                  </a:ext>
                </a:extLst>
              </a:tr>
              <a:tr h="441695">
                <a:tc>
                  <a:txBody>
                    <a:bodyPr/>
                    <a:lstStyle/>
                    <a:p>
                      <a:r>
                        <a:rPr lang="en-IN" sz="1200" u="none" strike="noStrike" dirty="0">
                          <a:solidFill>
                            <a:schemeClr val="bg1"/>
                          </a:solidFill>
                          <a:effectLst/>
                          <a:hlinkClick r:id="rId2">
                            <a:extLst>
                              <a:ext uri="{A12FA001-AC4F-418D-AE19-62706E023703}">
                                <ahyp:hlinkClr xmlns:ahyp="http://schemas.microsoft.com/office/drawing/2018/hyperlinkcolor" val="tx"/>
                              </a:ext>
                            </a:extLst>
                          </a:hlinkClick>
                        </a:rPr>
                        <a:t>https://www.kotaklife.com/term-insurance</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algn="ctr"/>
                      <a:r>
                        <a:rPr lang="en-IN" sz="1200" dirty="0"/>
                        <a:t>359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4741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271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1987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748106"/>
                  </a:ext>
                </a:extLst>
              </a:tr>
              <a:tr h="441695">
                <a:tc>
                  <a:txBody>
                    <a:bodyPr/>
                    <a:lstStyle/>
                    <a:p>
                      <a:r>
                        <a:rPr lang="en-IN" sz="1200" u="none" strike="noStrike" dirty="0">
                          <a:solidFill>
                            <a:schemeClr val="bg1"/>
                          </a:solidFill>
                          <a:effectLst/>
                          <a:hlinkClick r:id="rId3">
                            <a:extLst>
                              <a:ext uri="{A12FA001-AC4F-418D-AE19-62706E023703}">
                                <ahyp:hlinkClr xmlns:ahyp="http://schemas.microsoft.com/office/drawing/2018/hyperlinkcolor" val="tx"/>
                              </a:ext>
                            </a:extLst>
                          </a:hlinkClick>
                        </a:rPr>
                        <a:t>https://www.kotaklife.com/ulip-plans</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algn="ctr"/>
                      <a:r>
                        <a:rPr lang="en-IN" sz="1200" dirty="0"/>
                        <a:t>89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1365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609242"/>
                  </a:ext>
                </a:extLst>
              </a:tr>
              <a:tr h="465356">
                <a:tc>
                  <a:txBody>
                    <a:bodyPr/>
                    <a:lstStyle/>
                    <a:p>
                      <a:r>
                        <a:rPr lang="en-IN" sz="1200" u="none" strike="noStrike" dirty="0">
                          <a:solidFill>
                            <a:schemeClr val="bg1"/>
                          </a:solidFill>
                          <a:effectLst/>
                          <a:hlinkClick r:id="rId4">
                            <a:extLst>
                              <a:ext uri="{A12FA001-AC4F-418D-AE19-62706E023703}">
                                <ahyp:hlinkClr xmlns:ahyp="http://schemas.microsoft.com/office/drawing/2018/hyperlinkcolor" val="tx"/>
                              </a:ext>
                            </a:extLst>
                          </a:hlinkClick>
                        </a:rPr>
                        <a:t>https://www.kotaklife.com/retirement-and-pension-plans</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algn="ctr"/>
                      <a:r>
                        <a:rPr lang="en-IN" sz="1200" dirty="0"/>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9884585"/>
                  </a:ext>
                </a:extLst>
              </a:tr>
              <a:tr h="441695">
                <a:tc>
                  <a:txBody>
                    <a:bodyPr/>
                    <a:lstStyle/>
                    <a:p>
                      <a:r>
                        <a:rPr lang="en-IN" sz="1200" u="sng" dirty="0">
                          <a:solidFill>
                            <a:schemeClr val="bg1"/>
                          </a:solidFill>
                          <a:effectLst/>
                          <a:hlinkClick r:id="rId5">
                            <a:extLst>
                              <a:ext uri="{A12FA001-AC4F-418D-AE19-62706E023703}">
                                <ahyp:hlinkClr xmlns:ahyp="http://schemas.microsoft.com/office/drawing/2018/hyperlinkcolor" val="tx"/>
                              </a:ext>
                            </a:extLst>
                          </a:hlinkClick>
                        </a:rPr>
                        <a:t>https://www.kotaklife.com/savings-plan</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algn="ctr"/>
                      <a:r>
                        <a:rPr lang="en-IN" sz="1200"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859296"/>
                  </a:ext>
                </a:extLst>
              </a:tr>
              <a:tr h="465356">
                <a:tc>
                  <a:txBody>
                    <a:bodyPr/>
                    <a:lstStyle/>
                    <a:p>
                      <a:r>
                        <a:rPr lang="en-IN" sz="1200" u="none" strike="noStrike" dirty="0">
                          <a:solidFill>
                            <a:schemeClr val="bg1"/>
                          </a:solidFill>
                          <a:effectLst/>
                          <a:hlinkClick r:id="rId6">
                            <a:extLst>
                              <a:ext uri="{A12FA001-AC4F-418D-AE19-62706E023703}">
                                <ahyp:hlinkClr xmlns:ahyp="http://schemas.microsoft.com/office/drawing/2018/hyperlinkcolor" val="tx"/>
                              </a:ext>
                            </a:extLst>
                          </a:hlinkClick>
                        </a:rPr>
                        <a:t>https://www.kotaklife.com/business-solutions/group-term</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algn="ctr"/>
                      <a:r>
                        <a:rPr lang="en-IN" sz="1200"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108050"/>
                  </a:ext>
                </a:extLst>
              </a:tr>
              <a:tr h="465356">
                <a:tc>
                  <a:txBody>
                    <a:bodyPr/>
                    <a:lstStyle/>
                    <a:p>
                      <a:r>
                        <a:rPr lang="en-IN" sz="1200" u="sng" dirty="0">
                          <a:solidFill>
                            <a:schemeClr val="bg1"/>
                          </a:solidFill>
                          <a:effectLst/>
                          <a:hlinkClick r:id="rId7">
                            <a:extLst>
                              <a:ext uri="{A12FA001-AC4F-418D-AE19-62706E023703}">
                                <ahyp:hlinkClr xmlns:ahyp="http://schemas.microsoft.com/office/drawing/2018/hyperlinkcolor" val="tx"/>
                              </a:ext>
                            </a:extLst>
                          </a:hlinkClick>
                        </a:rPr>
                        <a:t>https://www.kotaklife.com/insurance-plans/insurance-plan-riders</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algn="ctr"/>
                      <a:r>
                        <a:rPr lang="en-IN" sz="12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4503555"/>
                  </a:ext>
                </a:extLst>
              </a:tr>
              <a:tr h="465356">
                <a:tc>
                  <a:txBody>
                    <a:bodyPr/>
                    <a:lstStyle/>
                    <a:p>
                      <a:r>
                        <a:rPr lang="en-IN" sz="1200" u="sng" dirty="0">
                          <a:solidFill>
                            <a:schemeClr val="bg1"/>
                          </a:solidFill>
                          <a:effectLst/>
                          <a:hlinkClick r:id="rId8">
                            <a:extLst>
                              <a:ext uri="{A12FA001-AC4F-418D-AE19-62706E023703}">
                                <ahyp:hlinkClr xmlns:ahyp="http://schemas.microsoft.com/office/drawing/2018/hyperlinkcolor" val="tx"/>
                              </a:ext>
                            </a:extLst>
                          </a:hlinkClick>
                        </a:rPr>
                        <a:t>https://www.kotaklife.com/business-solutions/group-credit</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algn="ctr"/>
                      <a:r>
                        <a:rPr lang="en-IN" sz="12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3384710"/>
                  </a:ext>
                </a:extLst>
              </a:tr>
              <a:tr h="462285">
                <a:tc>
                  <a:txBody>
                    <a:bodyPr/>
                    <a:lstStyle/>
                    <a:p>
                      <a:r>
                        <a:rPr lang="en-IN" sz="1200" u="none" strike="noStrike" dirty="0">
                          <a:solidFill>
                            <a:schemeClr val="bg1"/>
                          </a:solidFill>
                          <a:effectLst/>
                          <a:hlinkClick r:id="rId9">
                            <a:extLst>
                              <a:ext uri="{A12FA001-AC4F-418D-AE19-62706E023703}">
                                <ahyp:hlinkClr xmlns:ahyp="http://schemas.microsoft.com/office/drawing/2018/hyperlinkcolor" val="tx"/>
                              </a:ext>
                            </a:extLst>
                          </a:hlinkClick>
                        </a:rPr>
                        <a:t>https://www.kotaklife.com/business-solutions/group-gratuity-leave-encashment</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algn="ctr"/>
                      <a:r>
                        <a:rPr lang="en-IN" sz="12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5445014"/>
                  </a:ext>
                </a:extLst>
              </a:tr>
              <a:tr h="465356">
                <a:tc>
                  <a:txBody>
                    <a:bodyPr/>
                    <a:lstStyle/>
                    <a:p>
                      <a:r>
                        <a:rPr lang="en-IN" sz="1200" u="none" strike="noStrike" dirty="0">
                          <a:solidFill>
                            <a:schemeClr val="bg1"/>
                          </a:solidFill>
                          <a:effectLst/>
                          <a:hlinkClick r:id="rId10">
                            <a:extLst>
                              <a:ext uri="{A12FA001-AC4F-418D-AE19-62706E023703}">
                                <ahyp:hlinkClr xmlns:ahyp="http://schemas.microsoft.com/office/drawing/2018/hyperlinkcolor" val="tx"/>
                              </a:ext>
                            </a:extLst>
                          </a:hlinkClick>
                        </a:rPr>
                        <a:t>https://www.kotaklife.com/business-solutions/group-superannuation</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F27C9"/>
                    </a:solidFill>
                  </a:tcPr>
                </a:tc>
                <a:tc>
                  <a:txBody>
                    <a:bodyPr/>
                    <a:lstStyle/>
                    <a:p>
                      <a:pPr algn="ctr"/>
                      <a:r>
                        <a:rPr lang="en-IN" sz="1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9375091"/>
                  </a:ext>
                </a:extLst>
              </a:tr>
            </a:tbl>
          </a:graphicData>
        </a:graphic>
      </p:graphicFrame>
      <p:cxnSp>
        <p:nvCxnSpPr>
          <p:cNvPr id="5" name="Straight Arrow Connector 4">
            <a:extLst>
              <a:ext uri="{FF2B5EF4-FFF2-40B4-BE49-F238E27FC236}">
                <a16:creationId xmlns:a16="http://schemas.microsoft.com/office/drawing/2014/main" id="{13E51BA9-F875-A8C2-AE97-2FD558AB69BF}"/>
              </a:ext>
            </a:extLst>
          </p:cNvPr>
          <p:cNvCxnSpPr>
            <a:cxnSpLocks/>
          </p:cNvCxnSpPr>
          <p:nvPr/>
        </p:nvCxnSpPr>
        <p:spPr>
          <a:xfrm flipV="1">
            <a:off x="4610501" y="2261937"/>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8A4C4DEB-4870-381B-3076-3B69E647E4D8}"/>
              </a:ext>
            </a:extLst>
          </p:cNvPr>
          <p:cNvCxnSpPr/>
          <p:nvPr/>
        </p:nvCxnSpPr>
        <p:spPr>
          <a:xfrm>
            <a:off x="4610501" y="2704699"/>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7ACD905-3A84-5079-EA80-9ADE4126741B}"/>
              </a:ext>
            </a:extLst>
          </p:cNvPr>
          <p:cNvCxnSpPr/>
          <p:nvPr/>
        </p:nvCxnSpPr>
        <p:spPr>
          <a:xfrm>
            <a:off x="4610501" y="3188368"/>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E25B034A-0186-5D5D-27B3-D13C70E735BF}"/>
              </a:ext>
            </a:extLst>
          </p:cNvPr>
          <p:cNvCxnSpPr>
            <a:cxnSpLocks/>
          </p:cNvCxnSpPr>
          <p:nvPr/>
        </p:nvCxnSpPr>
        <p:spPr>
          <a:xfrm>
            <a:off x="4610501" y="3611078"/>
            <a:ext cx="0" cy="2871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680CF30-AEC9-B9BC-62B1-E04FDD57B311}"/>
              </a:ext>
            </a:extLst>
          </p:cNvPr>
          <p:cNvCxnSpPr/>
          <p:nvPr/>
        </p:nvCxnSpPr>
        <p:spPr>
          <a:xfrm>
            <a:off x="4608897" y="406025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D52465B-A028-B3D6-87AA-3CA529C441F1}"/>
              </a:ext>
            </a:extLst>
          </p:cNvPr>
          <p:cNvCxnSpPr/>
          <p:nvPr/>
        </p:nvCxnSpPr>
        <p:spPr>
          <a:xfrm>
            <a:off x="4591251" y="5038825"/>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0D07D7C-DF2F-4077-A96B-21163B4668EB}"/>
              </a:ext>
            </a:extLst>
          </p:cNvPr>
          <p:cNvCxnSpPr/>
          <p:nvPr/>
        </p:nvCxnSpPr>
        <p:spPr>
          <a:xfrm>
            <a:off x="4591251" y="5520089"/>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8700630-4E1C-831A-79D1-857DEFEECB64}"/>
              </a:ext>
            </a:extLst>
          </p:cNvPr>
          <p:cNvCxnSpPr>
            <a:cxnSpLocks/>
          </p:cNvCxnSpPr>
          <p:nvPr/>
        </p:nvCxnSpPr>
        <p:spPr>
          <a:xfrm flipV="1">
            <a:off x="4591251" y="4515853"/>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E581188-E893-A2B6-BDF7-971A6689ACD1}"/>
              </a:ext>
            </a:extLst>
          </p:cNvPr>
          <p:cNvCxnSpPr>
            <a:cxnSpLocks/>
          </p:cNvCxnSpPr>
          <p:nvPr/>
        </p:nvCxnSpPr>
        <p:spPr>
          <a:xfrm flipV="1">
            <a:off x="4591251" y="5935579"/>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5EFBDE8-2F7A-5E3E-FF20-722495F06D44}"/>
              </a:ext>
            </a:extLst>
          </p:cNvPr>
          <p:cNvCxnSpPr>
            <a:cxnSpLocks/>
          </p:cNvCxnSpPr>
          <p:nvPr/>
        </p:nvCxnSpPr>
        <p:spPr>
          <a:xfrm flipV="1">
            <a:off x="5500838" y="2261937"/>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C402E35-71F7-2804-60B5-0648D62E57AA}"/>
              </a:ext>
            </a:extLst>
          </p:cNvPr>
          <p:cNvCxnSpPr/>
          <p:nvPr/>
        </p:nvCxnSpPr>
        <p:spPr>
          <a:xfrm>
            <a:off x="5500838" y="276886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1A29850-A345-E1D0-07CC-4FBAACEFA2F8}"/>
              </a:ext>
            </a:extLst>
          </p:cNvPr>
          <p:cNvCxnSpPr/>
          <p:nvPr/>
        </p:nvCxnSpPr>
        <p:spPr>
          <a:xfrm>
            <a:off x="5500838" y="3657600"/>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FEAA504-FF48-90EC-EBF6-84FC44F2DBEC}"/>
              </a:ext>
            </a:extLst>
          </p:cNvPr>
          <p:cNvCxnSpPr/>
          <p:nvPr/>
        </p:nvCxnSpPr>
        <p:spPr>
          <a:xfrm>
            <a:off x="5515276" y="406025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03E1B7B8-58ED-5986-3CCD-0B09D78FDEA5}"/>
              </a:ext>
            </a:extLst>
          </p:cNvPr>
          <p:cNvCxnSpPr/>
          <p:nvPr/>
        </p:nvCxnSpPr>
        <p:spPr>
          <a:xfrm>
            <a:off x="5500838" y="5520089"/>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77ED33D-6F52-346D-E417-3550539D2165}"/>
              </a:ext>
            </a:extLst>
          </p:cNvPr>
          <p:cNvCxnSpPr/>
          <p:nvPr/>
        </p:nvCxnSpPr>
        <p:spPr>
          <a:xfrm>
            <a:off x="5515276" y="4535103"/>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56FCB117-76AA-358F-5E37-6B1F42D4509A}"/>
              </a:ext>
            </a:extLst>
          </p:cNvPr>
          <p:cNvCxnSpPr/>
          <p:nvPr/>
        </p:nvCxnSpPr>
        <p:spPr>
          <a:xfrm>
            <a:off x="5491213" y="5038825"/>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687E6A3-107D-3912-C1AE-69469138FF85}"/>
              </a:ext>
            </a:extLst>
          </p:cNvPr>
          <p:cNvCxnSpPr>
            <a:cxnSpLocks/>
          </p:cNvCxnSpPr>
          <p:nvPr/>
        </p:nvCxnSpPr>
        <p:spPr>
          <a:xfrm flipV="1">
            <a:off x="5491213" y="3169118"/>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2B2CE5B-B65A-614D-704E-D2EA4DF620FF}"/>
              </a:ext>
            </a:extLst>
          </p:cNvPr>
          <p:cNvCxnSpPr>
            <a:cxnSpLocks/>
          </p:cNvCxnSpPr>
          <p:nvPr/>
        </p:nvCxnSpPr>
        <p:spPr>
          <a:xfrm flipV="1">
            <a:off x="6471385" y="2261937"/>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CB2BE7C-D132-0624-0B06-944BA9B16F6B}"/>
              </a:ext>
            </a:extLst>
          </p:cNvPr>
          <p:cNvCxnSpPr/>
          <p:nvPr/>
        </p:nvCxnSpPr>
        <p:spPr>
          <a:xfrm>
            <a:off x="6471385" y="276886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1983C3D-0AA7-2DF5-EA10-83E5927D8E83}"/>
              </a:ext>
            </a:extLst>
          </p:cNvPr>
          <p:cNvCxnSpPr/>
          <p:nvPr/>
        </p:nvCxnSpPr>
        <p:spPr>
          <a:xfrm>
            <a:off x="6477802" y="3657600"/>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F5873BE3-4AF1-8AA0-64BD-992FDE3185A7}"/>
              </a:ext>
            </a:extLst>
          </p:cNvPr>
          <p:cNvCxnSpPr>
            <a:cxnSpLocks/>
          </p:cNvCxnSpPr>
          <p:nvPr/>
        </p:nvCxnSpPr>
        <p:spPr>
          <a:xfrm flipV="1">
            <a:off x="6497053" y="3169118"/>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BDAABBE9-354C-96CB-E0FA-1E1C161A1246}"/>
              </a:ext>
            </a:extLst>
          </p:cNvPr>
          <p:cNvCxnSpPr>
            <a:cxnSpLocks/>
          </p:cNvCxnSpPr>
          <p:nvPr/>
        </p:nvCxnSpPr>
        <p:spPr>
          <a:xfrm flipV="1">
            <a:off x="7546206" y="2261937"/>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D9131C1A-E232-9F00-3CD0-D492E326D67E}"/>
              </a:ext>
            </a:extLst>
          </p:cNvPr>
          <p:cNvCxnSpPr/>
          <p:nvPr/>
        </p:nvCxnSpPr>
        <p:spPr>
          <a:xfrm>
            <a:off x="7546206" y="276886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3D1149E2-3F4C-315B-13F3-404CCCAD9C3D}"/>
              </a:ext>
            </a:extLst>
          </p:cNvPr>
          <p:cNvCxnSpPr/>
          <p:nvPr/>
        </p:nvCxnSpPr>
        <p:spPr>
          <a:xfrm>
            <a:off x="7552623" y="3188368"/>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A252F78-396C-94FE-9700-8F6599EDC41C}"/>
              </a:ext>
            </a:extLst>
          </p:cNvPr>
          <p:cNvCxnSpPr/>
          <p:nvPr/>
        </p:nvCxnSpPr>
        <p:spPr>
          <a:xfrm>
            <a:off x="7544602" y="3657600"/>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2E342D9-6078-7C56-A469-E2A3676F588B}"/>
              </a:ext>
            </a:extLst>
          </p:cNvPr>
          <p:cNvCxnSpPr/>
          <p:nvPr/>
        </p:nvCxnSpPr>
        <p:spPr>
          <a:xfrm>
            <a:off x="7552623" y="406025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7DA6621-72F6-4B3D-6FAF-FE923BDEB691}"/>
              </a:ext>
            </a:extLst>
          </p:cNvPr>
          <p:cNvCxnSpPr>
            <a:cxnSpLocks/>
          </p:cNvCxnSpPr>
          <p:nvPr/>
        </p:nvCxnSpPr>
        <p:spPr>
          <a:xfrm flipV="1">
            <a:off x="6477802" y="4076300"/>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B00AF633-EBC6-BBB9-AF7C-FCBBEFD87E0A}"/>
              </a:ext>
            </a:extLst>
          </p:cNvPr>
          <p:cNvCxnSpPr>
            <a:cxnSpLocks/>
          </p:cNvCxnSpPr>
          <p:nvPr/>
        </p:nvCxnSpPr>
        <p:spPr>
          <a:xfrm flipV="1">
            <a:off x="7557436" y="4515853"/>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24D3F5FC-AE36-9C2F-34F4-4EB5F650B245}"/>
              </a:ext>
            </a:extLst>
          </p:cNvPr>
          <p:cNvCxnSpPr>
            <a:cxnSpLocks/>
          </p:cNvCxnSpPr>
          <p:nvPr/>
        </p:nvCxnSpPr>
        <p:spPr>
          <a:xfrm flipV="1">
            <a:off x="7544602" y="5019575"/>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53B430F-E19F-9E27-6B86-B53CE5EC0F06}"/>
              </a:ext>
            </a:extLst>
          </p:cNvPr>
          <p:cNvCxnSpPr>
            <a:cxnSpLocks/>
          </p:cNvCxnSpPr>
          <p:nvPr/>
        </p:nvCxnSpPr>
        <p:spPr>
          <a:xfrm flipV="1">
            <a:off x="7557436" y="5935579"/>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D3598D4-ABA1-73F9-0261-8CBDA80A4C27}"/>
              </a:ext>
            </a:extLst>
          </p:cNvPr>
          <p:cNvCxnSpPr/>
          <p:nvPr/>
        </p:nvCxnSpPr>
        <p:spPr>
          <a:xfrm>
            <a:off x="7544602" y="5520089"/>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C57520CA-ECE2-552E-CBD2-EB416A762D34}"/>
              </a:ext>
            </a:extLst>
          </p:cNvPr>
          <p:cNvCxnSpPr/>
          <p:nvPr/>
        </p:nvCxnSpPr>
        <p:spPr>
          <a:xfrm>
            <a:off x="8731717" y="228118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E756FDA-266F-A2D7-1A79-28573523F1C8}"/>
              </a:ext>
            </a:extLst>
          </p:cNvPr>
          <p:cNvCxnSpPr/>
          <p:nvPr/>
        </p:nvCxnSpPr>
        <p:spPr>
          <a:xfrm>
            <a:off x="8731717" y="276886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66628795-F63F-81C2-F5BD-7337D8317BE2}"/>
              </a:ext>
            </a:extLst>
          </p:cNvPr>
          <p:cNvCxnSpPr/>
          <p:nvPr/>
        </p:nvCxnSpPr>
        <p:spPr>
          <a:xfrm>
            <a:off x="8731717" y="3627120"/>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D7E1B210-E4C7-19A4-372F-76E6B4654C1A}"/>
              </a:ext>
            </a:extLst>
          </p:cNvPr>
          <p:cNvCxnSpPr/>
          <p:nvPr/>
        </p:nvCxnSpPr>
        <p:spPr>
          <a:xfrm>
            <a:off x="8731717" y="406025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F2998812-788A-BF84-7CE6-E14439EF0441}"/>
              </a:ext>
            </a:extLst>
          </p:cNvPr>
          <p:cNvCxnSpPr>
            <a:cxnSpLocks/>
          </p:cNvCxnSpPr>
          <p:nvPr/>
        </p:nvCxnSpPr>
        <p:spPr>
          <a:xfrm flipV="1">
            <a:off x="8731717" y="3168315"/>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E02435D2-5286-BDAE-DE03-403461BD653C}"/>
              </a:ext>
            </a:extLst>
          </p:cNvPr>
          <p:cNvCxnSpPr/>
          <p:nvPr/>
        </p:nvCxnSpPr>
        <p:spPr>
          <a:xfrm>
            <a:off x="11760466" y="230043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0DA89CA6-DD7E-3419-FD89-1B8D85E6A639}"/>
              </a:ext>
            </a:extLst>
          </p:cNvPr>
          <p:cNvCxnSpPr/>
          <p:nvPr/>
        </p:nvCxnSpPr>
        <p:spPr>
          <a:xfrm>
            <a:off x="9779266" y="406025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481C4B95-7C76-9F4E-BCF5-A75B393E54F6}"/>
              </a:ext>
            </a:extLst>
          </p:cNvPr>
          <p:cNvCxnSpPr/>
          <p:nvPr/>
        </p:nvCxnSpPr>
        <p:spPr>
          <a:xfrm>
            <a:off x="9792099" y="4575209"/>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F55A8C46-41C9-0F57-3CB0-F7FB4076667E}"/>
              </a:ext>
            </a:extLst>
          </p:cNvPr>
          <p:cNvCxnSpPr/>
          <p:nvPr/>
        </p:nvCxnSpPr>
        <p:spPr>
          <a:xfrm>
            <a:off x="9792099" y="3168315"/>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364A549B-0A28-60B6-24DB-88F162E5A803}"/>
              </a:ext>
            </a:extLst>
          </p:cNvPr>
          <p:cNvCxnSpPr/>
          <p:nvPr/>
        </p:nvCxnSpPr>
        <p:spPr>
          <a:xfrm>
            <a:off x="9766433" y="3657600"/>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6B3E2050-5FAD-134F-1720-67A1022081FE}"/>
              </a:ext>
            </a:extLst>
          </p:cNvPr>
          <p:cNvCxnSpPr/>
          <p:nvPr/>
        </p:nvCxnSpPr>
        <p:spPr>
          <a:xfrm>
            <a:off x="9763224" y="2704699"/>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7E0F939-AE3A-641F-35D2-AC9CEC6D26DE}"/>
              </a:ext>
            </a:extLst>
          </p:cNvPr>
          <p:cNvCxnSpPr>
            <a:cxnSpLocks/>
          </p:cNvCxnSpPr>
          <p:nvPr/>
        </p:nvCxnSpPr>
        <p:spPr>
          <a:xfrm flipV="1">
            <a:off x="9760015" y="2281187"/>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8A08A69E-C5E2-8DDE-36FC-1682A7826576}"/>
              </a:ext>
            </a:extLst>
          </p:cNvPr>
          <p:cNvCxnSpPr/>
          <p:nvPr/>
        </p:nvCxnSpPr>
        <p:spPr>
          <a:xfrm>
            <a:off x="11779717" y="498267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2866CD94-B7D1-316C-2569-2C89B9B92C54}"/>
              </a:ext>
            </a:extLst>
          </p:cNvPr>
          <p:cNvCxnSpPr/>
          <p:nvPr/>
        </p:nvCxnSpPr>
        <p:spPr>
          <a:xfrm>
            <a:off x="11779717" y="5520089"/>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B9CD294D-25AD-603B-8D8E-AB035D407BF6}"/>
              </a:ext>
            </a:extLst>
          </p:cNvPr>
          <p:cNvCxnSpPr/>
          <p:nvPr/>
        </p:nvCxnSpPr>
        <p:spPr>
          <a:xfrm>
            <a:off x="11800571" y="4095550"/>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5E462F39-3D5A-4DD0-E412-1B94BFC29A9F}"/>
              </a:ext>
            </a:extLst>
          </p:cNvPr>
          <p:cNvCxnSpPr/>
          <p:nvPr/>
        </p:nvCxnSpPr>
        <p:spPr>
          <a:xfrm>
            <a:off x="10825200" y="4076300"/>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72661B08-17CC-9B34-7807-3F544EC13475}"/>
              </a:ext>
            </a:extLst>
          </p:cNvPr>
          <p:cNvCxnSpPr/>
          <p:nvPr/>
        </p:nvCxnSpPr>
        <p:spPr>
          <a:xfrm>
            <a:off x="11786148" y="4575209"/>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7D834BAF-D9CF-AA2C-8A56-BE9990C6E1F7}"/>
              </a:ext>
            </a:extLst>
          </p:cNvPr>
          <p:cNvCxnSpPr/>
          <p:nvPr/>
        </p:nvCxnSpPr>
        <p:spPr>
          <a:xfrm>
            <a:off x="11779717" y="3188368"/>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70C87BFD-F599-8F13-8601-C63D79F43A26}"/>
              </a:ext>
            </a:extLst>
          </p:cNvPr>
          <p:cNvCxnSpPr/>
          <p:nvPr/>
        </p:nvCxnSpPr>
        <p:spPr>
          <a:xfrm>
            <a:off x="10846054" y="3657600"/>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B455EED1-7287-C8BF-4087-505830F7B2A3}"/>
              </a:ext>
            </a:extLst>
          </p:cNvPr>
          <p:cNvCxnSpPr/>
          <p:nvPr/>
        </p:nvCxnSpPr>
        <p:spPr>
          <a:xfrm>
            <a:off x="11766897" y="3657600"/>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1F2E6E67-72D9-9FD7-6038-A2D361C3606E}"/>
              </a:ext>
            </a:extLst>
          </p:cNvPr>
          <p:cNvCxnSpPr/>
          <p:nvPr/>
        </p:nvCxnSpPr>
        <p:spPr>
          <a:xfrm>
            <a:off x="9806536" y="5520089"/>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781666EB-157D-A590-D69E-D31244458DC3}"/>
              </a:ext>
            </a:extLst>
          </p:cNvPr>
          <p:cNvCxnSpPr/>
          <p:nvPr/>
        </p:nvCxnSpPr>
        <p:spPr>
          <a:xfrm>
            <a:off x="10858887" y="226193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FDE5442C-2546-DBAF-2644-26F3F539A18A}"/>
              </a:ext>
            </a:extLst>
          </p:cNvPr>
          <p:cNvCxnSpPr/>
          <p:nvPr/>
        </p:nvCxnSpPr>
        <p:spPr>
          <a:xfrm>
            <a:off x="10846054" y="276886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AD4A9260-7C85-50DF-D973-2D34BB77674D}"/>
              </a:ext>
            </a:extLst>
          </p:cNvPr>
          <p:cNvSpPr/>
          <p:nvPr/>
        </p:nvSpPr>
        <p:spPr>
          <a:xfrm>
            <a:off x="8027469" y="6379615"/>
            <a:ext cx="2908020" cy="269354"/>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a:t>
            </a:r>
            <a:r>
              <a:rPr lang="en-IN" sz="1200" dirty="0" err="1"/>
              <a:t>Semrush</a:t>
            </a:r>
            <a:r>
              <a:rPr lang="en-IN" sz="1200" dirty="0"/>
              <a:t> data </a:t>
            </a:r>
          </a:p>
        </p:txBody>
      </p:sp>
    </p:spTree>
    <p:extLst>
      <p:ext uri="{BB962C8B-B14F-4D97-AF65-F5344CB8AC3E}">
        <p14:creationId xmlns:p14="http://schemas.microsoft.com/office/powerpoint/2010/main" val="814320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0DCCE-FDF5-8A79-E586-75F1A0F7B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E8B1B-18E7-9299-8CC3-2E7691A46BFF}"/>
              </a:ext>
            </a:extLst>
          </p:cNvPr>
          <p:cNvSpPr>
            <a:spLocks noGrp="1"/>
          </p:cNvSpPr>
          <p:nvPr>
            <p:ph type="title"/>
          </p:nvPr>
        </p:nvSpPr>
        <p:spPr/>
        <p:txBody>
          <a:bodyPr/>
          <a:lstStyle/>
          <a:p>
            <a:r>
              <a:rPr lang="en-IN" dirty="0"/>
              <a:t>Group Insurance URLs for </a:t>
            </a:r>
            <a:r>
              <a:rPr lang="en-IN" dirty="0" err="1"/>
              <a:t>ICICIPruLife</a:t>
            </a:r>
            <a:endParaRPr lang="en-IN" dirty="0"/>
          </a:p>
        </p:txBody>
      </p:sp>
      <p:grpSp>
        <p:nvGrpSpPr>
          <p:cNvPr id="5" name="Group 4">
            <a:extLst>
              <a:ext uri="{FF2B5EF4-FFF2-40B4-BE49-F238E27FC236}">
                <a16:creationId xmlns:a16="http://schemas.microsoft.com/office/drawing/2014/main" id="{57750FE8-007B-81AF-52FE-02CADD4BD379}"/>
              </a:ext>
            </a:extLst>
          </p:cNvPr>
          <p:cNvGrpSpPr/>
          <p:nvPr/>
        </p:nvGrpSpPr>
        <p:grpSpPr>
          <a:xfrm>
            <a:off x="8718493" y="1668161"/>
            <a:ext cx="3145725" cy="2153068"/>
            <a:chOff x="533687" y="2080707"/>
            <a:chExt cx="3024229" cy="891732"/>
          </a:xfrm>
        </p:grpSpPr>
        <p:sp>
          <p:nvSpPr>
            <p:cNvPr id="6" name="Rectangle: Rounded Corners 5">
              <a:extLst>
                <a:ext uri="{FF2B5EF4-FFF2-40B4-BE49-F238E27FC236}">
                  <a16:creationId xmlns:a16="http://schemas.microsoft.com/office/drawing/2014/main" id="{88D61586-E82C-D74F-86FC-C439AD84D64D}"/>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Rectangle: Rounded Corners 4">
              <a:extLst>
                <a:ext uri="{FF2B5EF4-FFF2-40B4-BE49-F238E27FC236}">
                  <a16:creationId xmlns:a16="http://schemas.microsoft.com/office/drawing/2014/main" id="{627014B0-CB99-F7EC-601B-19EB49DCBB44}"/>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4B43B3AE-450A-DA25-DD8A-B3959A4F3045}"/>
              </a:ext>
            </a:extLst>
          </p:cNvPr>
          <p:cNvGrpSpPr/>
          <p:nvPr/>
        </p:nvGrpSpPr>
        <p:grpSpPr>
          <a:xfrm>
            <a:off x="231007" y="4620126"/>
            <a:ext cx="9846644" cy="981852"/>
            <a:chOff x="266843" y="1040353"/>
            <a:chExt cx="3024229" cy="891732"/>
          </a:xfrm>
        </p:grpSpPr>
        <p:sp>
          <p:nvSpPr>
            <p:cNvPr id="9" name="Rectangle: Rounded Corners 8">
              <a:extLst>
                <a:ext uri="{FF2B5EF4-FFF2-40B4-BE49-F238E27FC236}">
                  <a16:creationId xmlns:a16="http://schemas.microsoft.com/office/drawing/2014/main" id="{437E0181-20F4-2373-FB89-A9FAFD51876F}"/>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7D879D9A-4974-C50B-1285-39AB62117EDB}"/>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latin typeface="Avenir"/>
                </a:rPr>
                <a:t>ICICI </a:t>
              </a:r>
              <a:r>
                <a:rPr lang="en-IN" sz="1400" dirty="0" err="1">
                  <a:solidFill>
                    <a:schemeClr val="bg1"/>
                  </a:solidFill>
                  <a:latin typeface="Avenir"/>
                </a:rPr>
                <a:t>Pru</a:t>
              </a:r>
              <a:r>
                <a:rPr lang="en-IN" sz="1400" dirty="0">
                  <a:solidFill>
                    <a:schemeClr val="bg1"/>
                  </a:solidFill>
                  <a:latin typeface="Avenir"/>
                </a:rPr>
                <a:t> has just 1 URL for group insurance with 50% branded keywords, though it has only 2% of it traffic from branded keywords.</a:t>
              </a:r>
            </a:p>
          </p:txBody>
        </p:sp>
      </p:grpSp>
      <p:sp>
        <p:nvSpPr>
          <p:cNvPr id="13" name="Rectangle: Rounded Corners 12">
            <a:extLst>
              <a:ext uri="{FF2B5EF4-FFF2-40B4-BE49-F238E27FC236}">
                <a16:creationId xmlns:a16="http://schemas.microsoft.com/office/drawing/2014/main" id="{99784CBC-F9C1-FE03-0FF9-9E00569E0C84}"/>
              </a:ext>
            </a:extLst>
          </p:cNvPr>
          <p:cNvSpPr/>
          <p:nvPr/>
        </p:nvSpPr>
        <p:spPr>
          <a:xfrm>
            <a:off x="7768656" y="6512582"/>
            <a:ext cx="3173129" cy="27273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month </a:t>
            </a:r>
            <a:r>
              <a:rPr lang="en-IN" sz="1200" dirty="0" err="1"/>
              <a:t>Semrush</a:t>
            </a:r>
            <a:r>
              <a:rPr lang="en-IN" sz="1200" dirty="0"/>
              <a:t> data</a:t>
            </a:r>
          </a:p>
        </p:txBody>
      </p:sp>
      <p:pic>
        <p:nvPicPr>
          <p:cNvPr id="11" name="Picture 10">
            <a:extLst>
              <a:ext uri="{FF2B5EF4-FFF2-40B4-BE49-F238E27FC236}">
                <a16:creationId xmlns:a16="http://schemas.microsoft.com/office/drawing/2014/main" id="{E04B0C34-B194-9CC6-28A7-4AE5E09602F2}"/>
              </a:ext>
            </a:extLst>
          </p:cNvPr>
          <p:cNvPicPr>
            <a:picLocks noChangeAspect="1"/>
          </p:cNvPicPr>
          <p:nvPr/>
        </p:nvPicPr>
        <p:blipFill>
          <a:blip r:embed="rId2"/>
          <a:stretch>
            <a:fillRect/>
          </a:stretch>
        </p:blipFill>
        <p:spPr>
          <a:xfrm>
            <a:off x="374258" y="1736464"/>
            <a:ext cx="8115224" cy="1346200"/>
          </a:xfrm>
          <a:prstGeom prst="rect">
            <a:avLst/>
          </a:prstGeom>
        </p:spPr>
      </p:pic>
      <p:sp>
        <p:nvSpPr>
          <p:cNvPr id="4" name="TextBox 3">
            <a:extLst>
              <a:ext uri="{FF2B5EF4-FFF2-40B4-BE49-F238E27FC236}">
                <a16:creationId xmlns:a16="http://schemas.microsoft.com/office/drawing/2014/main" id="{EA9A8636-535E-8AB9-FA57-A656EB02BEBD}"/>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Group Insurance URLs.</a:t>
            </a:r>
            <a:endParaRPr lang="en-IN" b="1" dirty="0"/>
          </a:p>
        </p:txBody>
      </p:sp>
    </p:spTree>
    <p:extLst>
      <p:ext uri="{BB962C8B-B14F-4D97-AF65-F5344CB8AC3E}">
        <p14:creationId xmlns:p14="http://schemas.microsoft.com/office/powerpoint/2010/main" val="3989438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D536-E81F-A34C-3B8C-458A34FAA7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59FA4-F5DC-C7C2-82B0-D7E58B842E6E}"/>
              </a:ext>
            </a:extLst>
          </p:cNvPr>
          <p:cNvSpPr>
            <a:spLocks noGrp="1"/>
          </p:cNvSpPr>
          <p:nvPr>
            <p:ph type="title"/>
          </p:nvPr>
        </p:nvSpPr>
        <p:spPr>
          <a:xfrm>
            <a:off x="309599" y="0"/>
            <a:ext cx="11353011" cy="1325563"/>
          </a:xfrm>
        </p:spPr>
        <p:txBody>
          <a:bodyPr/>
          <a:lstStyle/>
          <a:p>
            <a:r>
              <a:rPr lang="en-IN" dirty="0"/>
              <a:t>Group Insurance URLs for </a:t>
            </a:r>
            <a:r>
              <a:rPr lang="en-IN" dirty="0" err="1"/>
              <a:t>MaxlifeInsurance</a:t>
            </a:r>
            <a:endParaRPr lang="en-IN" dirty="0"/>
          </a:p>
        </p:txBody>
      </p:sp>
      <p:grpSp>
        <p:nvGrpSpPr>
          <p:cNvPr id="4" name="Group 3">
            <a:extLst>
              <a:ext uri="{FF2B5EF4-FFF2-40B4-BE49-F238E27FC236}">
                <a16:creationId xmlns:a16="http://schemas.microsoft.com/office/drawing/2014/main" id="{A29D74B5-8964-0810-6DA0-BDC89A2E525A}"/>
              </a:ext>
            </a:extLst>
          </p:cNvPr>
          <p:cNvGrpSpPr/>
          <p:nvPr/>
        </p:nvGrpSpPr>
        <p:grpSpPr>
          <a:xfrm>
            <a:off x="8965131" y="1247733"/>
            <a:ext cx="2323686" cy="2208805"/>
            <a:chOff x="533687" y="2080707"/>
            <a:chExt cx="3024229" cy="891732"/>
          </a:xfrm>
        </p:grpSpPr>
        <p:sp>
          <p:nvSpPr>
            <p:cNvPr id="6" name="Rectangle: Rounded Corners 5">
              <a:extLst>
                <a:ext uri="{FF2B5EF4-FFF2-40B4-BE49-F238E27FC236}">
                  <a16:creationId xmlns:a16="http://schemas.microsoft.com/office/drawing/2014/main" id="{4114D294-596F-A9BF-0D18-3CC1C85502C1}"/>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8" name="Rectangle: Rounded Corners 4">
              <a:extLst>
                <a:ext uri="{FF2B5EF4-FFF2-40B4-BE49-F238E27FC236}">
                  <a16:creationId xmlns:a16="http://schemas.microsoft.com/office/drawing/2014/main" id="{B2D06AA9-13EB-3B01-3DEC-5A6E9A114CC2}"/>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9" name="Group 8">
            <a:extLst>
              <a:ext uri="{FF2B5EF4-FFF2-40B4-BE49-F238E27FC236}">
                <a16:creationId xmlns:a16="http://schemas.microsoft.com/office/drawing/2014/main" id="{5A885A8B-E1E6-6773-1E56-760F52349701}"/>
              </a:ext>
            </a:extLst>
          </p:cNvPr>
          <p:cNvGrpSpPr/>
          <p:nvPr/>
        </p:nvGrpSpPr>
        <p:grpSpPr>
          <a:xfrm>
            <a:off x="8878504" y="3712869"/>
            <a:ext cx="3173129" cy="1334044"/>
            <a:chOff x="266843" y="1040353"/>
            <a:chExt cx="3024229" cy="891732"/>
          </a:xfrm>
        </p:grpSpPr>
        <p:sp>
          <p:nvSpPr>
            <p:cNvPr id="10" name="Rectangle: Rounded Corners 9">
              <a:extLst>
                <a:ext uri="{FF2B5EF4-FFF2-40B4-BE49-F238E27FC236}">
                  <a16:creationId xmlns:a16="http://schemas.microsoft.com/office/drawing/2014/main" id="{10C343C2-2249-89FB-064A-52B66A58D881}"/>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1" name="Rectangle: Rounded Corners 4">
              <a:extLst>
                <a:ext uri="{FF2B5EF4-FFF2-40B4-BE49-F238E27FC236}">
                  <a16:creationId xmlns:a16="http://schemas.microsoft.com/office/drawing/2014/main" id="{17AF5B23-0287-2C0C-F423-20FB20FC85E1}"/>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err="1">
                  <a:solidFill>
                    <a:schemeClr val="bg1"/>
                  </a:solidFill>
                  <a:latin typeface="Avenir"/>
                </a:rPr>
                <a:t>Maxlife</a:t>
              </a:r>
              <a:r>
                <a:rPr lang="en-IN" sz="1400" dirty="0">
                  <a:solidFill>
                    <a:schemeClr val="bg1"/>
                  </a:solidFill>
                  <a:latin typeface="Avenir"/>
                </a:rPr>
                <a:t> shows a mix of branded and non-branded keywords on its pages with minimal traffic from branded keywords.</a:t>
              </a:r>
            </a:p>
          </p:txBody>
        </p:sp>
      </p:grpSp>
      <p:pic>
        <p:nvPicPr>
          <p:cNvPr id="7" name="Picture 6">
            <a:extLst>
              <a:ext uri="{FF2B5EF4-FFF2-40B4-BE49-F238E27FC236}">
                <a16:creationId xmlns:a16="http://schemas.microsoft.com/office/drawing/2014/main" id="{9DC3986D-7141-CF9A-8AC2-D05EA5C2AB60}"/>
              </a:ext>
            </a:extLst>
          </p:cNvPr>
          <p:cNvPicPr>
            <a:picLocks noChangeAspect="1"/>
          </p:cNvPicPr>
          <p:nvPr/>
        </p:nvPicPr>
        <p:blipFill>
          <a:blip r:embed="rId2"/>
          <a:stretch>
            <a:fillRect/>
          </a:stretch>
        </p:blipFill>
        <p:spPr>
          <a:xfrm>
            <a:off x="309600" y="1386247"/>
            <a:ext cx="8341894" cy="4303967"/>
          </a:xfrm>
          <a:prstGeom prst="rect">
            <a:avLst/>
          </a:prstGeom>
        </p:spPr>
      </p:pic>
      <p:sp>
        <p:nvSpPr>
          <p:cNvPr id="5" name="TextBox 4">
            <a:extLst>
              <a:ext uri="{FF2B5EF4-FFF2-40B4-BE49-F238E27FC236}">
                <a16:creationId xmlns:a16="http://schemas.microsoft.com/office/drawing/2014/main" id="{B8CE4AD1-196D-0308-8B36-300154E7D991}"/>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Group Insurance URLs.</a:t>
            </a:r>
            <a:endParaRPr lang="en-IN" b="1" dirty="0"/>
          </a:p>
        </p:txBody>
      </p:sp>
    </p:spTree>
    <p:extLst>
      <p:ext uri="{BB962C8B-B14F-4D97-AF65-F5344CB8AC3E}">
        <p14:creationId xmlns:p14="http://schemas.microsoft.com/office/powerpoint/2010/main" val="149163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F7410-442C-9F19-C145-3E5E0870C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7A5F1-8D70-3AA5-CEB0-F73ECCCCACB5}"/>
              </a:ext>
            </a:extLst>
          </p:cNvPr>
          <p:cNvSpPr>
            <a:spLocks noGrp="1"/>
          </p:cNvSpPr>
          <p:nvPr>
            <p:ph type="title"/>
          </p:nvPr>
        </p:nvSpPr>
        <p:spPr/>
        <p:txBody>
          <a:bodyPr/>
          <a:lstStyle/>
          <a:p>
            <a:r>
              <a:rPr lang="en-IN" dirty="0"/>
              <a:t>Group Insurance URLs for </a:t>
            </a:r>
            <a:r>
              <a:rPr lang="en-IN" dirty="0" err="1"/>
              <a:t>CanaraHSBCLife</a:t>
            </a:r>
            <a:endParaRPr lang="en-IN" dirty="0"/>
          </a:p>
        </p:txBody>
      </p:sp>
      <p:grpSp>
        <p:nvGrpSpPr>
          <p:cNvPr id="4" name="Group 3">
            <a:extLst>
              <a:ext uri="{FF2B5EF4-FFF2-40B4-BE49-F238E27FC236}">
                <a16:creationId xmlns:a16="http://schemas.microsoft.com/office/drawing/2014/main" id="{C0F2514C-AB65-00E0-294C-16E123A964B7}"/>
              </a:ext>
            </a:extLst>
          </p:cNvPr>
          <p:cNvGrpSpPr/>
          <p:nvPr/>
        </p:nvGrpSpPr>
        <p:grpSpPr>
          <a:xfrm>
            <a:off x="9269142" y="1505339"/>
            <a:ext cx="2730365" cy="2038985"/>
            <a:chOff x="533687" y="2080707"/>
            <a:chExt cx="3024229" cy="891732"/>
          </a:xfrm>
        </p:grpSpPr>
        <p:sp>
          <p:nvSpPr>
            <p:cNvPr id="6" name="Rectangle: Rounded Corners 5">
              <a:extLst>
                <a:ext uri="{FF2B5EF4-FFF2-40B4-BE49-F238E27FC236}">
                  <a16:creationId xmlns:a16="http://schemas.microsoft.com/office/drawing/2014/main" id="{13365878-E9C2-D934-F12F-3405E1C43457}"/>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7" name="Rectangle: Rounded Corners 4">
              <a:extLst>
                <a:ext uri="{FF2B5EF4-FFF2-40B4-BE49-F238E27FC236}">
                  <a16:creationId xmlns:a16="http://schemas.microsoft.com/office/drawing/2014/main" id="{C2A9CD81-00FA-4322-E917-A168956BBE99}"/>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solidFill>
                    <a:srgbClr val="2F27C9"/>
                  </a:solidFill>
                  <a:latin typeface="Avenir"/>
                </a:rPr>
                <a:t>We can see the bifurcation of Keywords for each URL into branded and non-branded keywords which is further filtered if the URL is ranking in top 10 SERP positions for those keywords.</a:t>
              </a:r>
            </a:p>
            <a:p>
              <a:pPr algn="just"/>
              <a:r>
                <a:rPr lang="en-US" sz="1200" dirty="0">
                  <a:solidFill>
                    <a:srgbClr val="2F27C9"/>
                  </a:solidFill>
                  <a:latin typeface="Avenir"/>
                </a:rPr>
                <a:t>Finally, we can also see the dependence of each URL on its Branded Keywords for bringing in Traffic.</a:t>
              </a:r>
              <a:endParaRPr lang="en-IN" sz="1200" dirty="0">
                <a:solidFill>
                  <a:srgbClr val="2F27C9"/>
                </a:solidFill>
                <a:latin typeface="Avenir"/>
              </a:endParaRPr>
            </a:p>
          </p:txBody>
        </p:sp>
      </p:grpSp>
      <p:grpSp>
        <p:nvGrpSpPr>
          <p:cNvPr id="8" name="Group 7">
            <a:extLst>
              <a:ext uri="{FF2B5EF4-FFF2-40B4-BE49-F238E27FC236}">
                <a16:creationId xmlns:a16="http://schemas.microsoft.com/office/drawing/2014/main" id="{4519AAAC-BE34-7A60-1919-D6ED64712473}"/>
              </a:ext>
            </a:extLst>
          </p:cNvPr>
          <p:cNvGrpSpPr/>
          <p:nvPr/>
        </p:nvGrpSpPr>
        <p:grpSpPr>
          <a:xfrm>
            <a:off x="596767" y="5381341"/>
            <a:ext cx="6323798" cy="740326"/>
            <a:chOff x="266843" y="1040353"/>
            <a:chExt cx="3024229" cy="891732"/>
          </a:xfrm>
        </p:grpSpPr>
        <p:sp>
          <p:nvSpPr>
            <p:cNvPr id="9" name="Rectangle: Rounded Corners 8">
              <a:extLst>
                <a:ext uri="{FF2B5EF4-FFF2-40B4-BE49-F238E27FC236}">
                  <a16:creationId xmlns:a16="http://schemas.microsoft.com/office/drawing/2014/main" id="{E5B89A3B-AB25-6A89-8AFC-BC4915A6777F}"/>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0" name="Rectangle: Rounded Corners 4">
              <a:extLst>
                <a:ext uri="{FF2B5EF4-FFF2-40B4-BE49-F238E27FC236}">
                  <a16:creationId xmlns:a16="http://schemas.microsoft.com/office/drawing/2014/main" id="{6D036308-4C72-514D-0743-323492D49EC1}"/>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err="1">
                  <a:solidFill>
                    <a:schemeClr val="bg1"/>
                  </a:solidFill>
                  <a:latin typeface="Avenir"/>
                </a:rPr>
                <a:t>CanaraHSBC</a:t>
              </a:r>
              <a:r>
                <a:rPr lang="en-IN" sz="1400" dirty="0">
                  <a:solidFill>
                    <a:schemeClr val="bg1"/>
                  </a:solidFill>
                  <a:latin typeface="Avenir"/>
                </a:rPr>
                <a:t> Life’s URLs have mix of branded and non-branded keywords.</a:t>
              </a:r>
            </a:p>
          </p:txBody>
        </p:sp>
      </p:grpSp>
      <p:pic>
        <p:nvPicPr>
          <p:cNvPr id="11" name="Picture 10">
            <a:extLst>
              <a:ext uri="{FF2B5EF4-FFF2-40B4-BE49-F238E27FC236}">
                <a16:creationId xmlns:a16="http://schemas.microsoft.com/office/drawing/2014/main" id="{0C2DD67B-3B20-43C2-EB56-5FDEB19552B7}"/>
              </a:ext>
            </a:extLst>
          </p:cNvPr>
          <p:cNvPicPr>
            <a:picLocks noChangeAspect="1"/>
          </p:cNvPicPr>
          <p:nvPr/>
        </p:nvPicPr>
        <p:blipFill>
          <a:blip r:embed="rId2"/>
          <a:stretch>
            <a:fillRect/>
          </a:stretch>
        </p:blipFill>
        <p:spPr>
          <a:xfrm>
            <a:off x="596766" y="1505339"/>
            <a:ext cx="8005011" cy="3542189"/>
          </a:xfrm>
          <a:prstGeom prst="rect">
            <a:avLst/>
          </a:prstGeom>
        </p:spPr>
      </p:pic>
      <p:sp>
        <p:nvSpPr>
          <p:cNvPr id="5" name="TextBox 4">
            <a:extLst>
              <a:ext uri="{FF2B5EF4-FFF2-40B4-BE49-F238E27FC236}">
                <a16:creationId xmlns:a16="http://schemas.microsoft.com/office/drawing/2014/main" id="{5FE21646-AD91-5E2D-6ECE-D0791F1BA407}"/>
              </a:ext>
            </a:extLst>
          </p:cNvPr>
          <p:cNvSpPr txBox="1"/>
          <p:nvPr/>
        </p:nvSpPr>
        <p:spPr>
          <a:xfrm>
            <a:off x="309600" y="991402"/>
            <a:ext cx="11572800" cy="369332"/>
          </a:xfrm>
          <a:prstGeom prst="rect">
            <a:avLst/>
          </a:prstGeom>
          <a:noFill/>
        </p:spPr>
        <p:txBody>
          <a:bodyPr wrap="square" rtlCol="0">
            <a:spAutoFit/>
          </a:bodyPr>
          <a:lstStyle/>
          <a:p>
            <a:r>
              <a:rPr lang="en-US" b="1" dirty="0"/>
              <a:t>This slide depicts the URL wise ranking performance of Group Insurance URLs.</a:t>
            </a:r>
            <a:endParaRPr lang="en-IN" b="1" dirty="0"/>
          </a:p>
        </p:txBody>
      </p:sp>
    </p:spTree>
    <p:extLst>
      <p:ext uri="{BB962C8B-B14F-4D97-AF65-F5344CB8AC3E}">
        <p14:creationId xmlns:p14="http://schemas.microsoft.com/office/powerpoint/2010/main" val="2785770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F144-ECE6-0754-82AC-3105D3EE74AF}"/>
              </a:ext>
            </a:extLst>
          </p:cNvPr>
          <p:cNvSpPr>
            <a:spLocks noGrp="1"/>
          </p:cNvSpPr>
          <p:nvPr>
            <p:ph type="title"/>
          </p:nvPr>
        </p:nvSpPr>
        <p:spPr/>
        <p:txBody>
          <a:bodyPr anchor="b"/>
          <a:lstStyle/>
          <a:p>
            <a:r>
              <a:rPr lang="en-US" dirty="0" err="1">
                <a:latin typeface="Montserrat" panose="00000500000000000000" pitchFamily="2" charset="0"/>
              </a:rPr>
              <a:t>Digitup</a:t>
            </a:r>
            <a:r>
              <a:rPr lang="en-US" dirty="0">
                <a:latin typeface="Montserrat" panose="00000500000000000000" pitchFamily="2" charset="0"/>
              </a:rPr>
              <a:t> Content Score</a:t>
            </a:r>
            <a:endParaRPr lang="en-IN" dirty="0">
              <a:latin typeface="Montserrat" panose="00000500000000000000" pitchFamily="2" charset="0"/>
            </a:endParaRPr>
          </a:p>
        </p:txBody>
      </p:sp>
    </p:spTree>
    <p:extLst>
      <p:ext uri="{BB962C8B-B14F-4D97-AF65-F5344CB8AC3E}">
        <p14:creationId xmlns:p14="http://schemas.microsoft.com/office/powerpoint/2010/main" val="2017535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F20B-F24B-AAFC-4A81-F8AC4CD95BC3}"/>
              </a:ext>
            </a:extLst>
          </p:cNvPr>
          <p:cNvSpPr>
            <a:spLocks noGrp="1"/>
          </p:cNvSpPr>
          <p:nvPr>
            <p:ph type="title"/>
          </p:nvPr>
        </p:nvSpPr>
        <p:spPr>
          <a:xfrm>
            <a:off x="309600" y="0"/>
            <a:ext cx="11727950" cy="1325563"/>
          </a:xfrm>
        </p:spPr>
        <p:txBody>
          <a:bodyPr/>
          <a:lstStyle/>
          <a:p>
            <a:r>
              <a:rPr lang="en-IN" dirty="0"/>
              <a:t>Digitup Content Score: </a:t>
            </a:r>
            <a:r>
              <a:rPr lang="en-IN" dirty="0" err="1"/>
              <a:t>KotakLife</a:t>
            </a:r>
            <a:r>
              <a:rPr lang="en-IN" dirty="0"/>
              <a:t> vs competitors</a:t>
            </a:r>
          </a:p>
        </p:txBody>
      </p:sp>
      <p:sp>
        <p:nvSpPr>
          <p:cNvPr id="21" name="TextBox 20">
            <a:extLst>
              <a:ext uri="{FF2B5EF4-FFF2-40B4-BE49-F238E27FC236}">
                <a16:creationId xmlns:a16="http://schemas.microsoft.com/office/drawing/2014/main" id="{0B9B75C7-FEB4-8BE5-EC2F-1448E1190375}"/>
              </a:ext>
            </a:extLst>
          </p:cNvPr>
          <p:cNvSpPr txBox="1"/>
          <p:nvPr/>
        </p:nvSpPr>
        <p:spPr>
          <a:xfrm>
            <a:off x="321717" y="1214589"/>
            <a:ext cx="5786400" cy="2246769"/>
          </a:xfrm>
          <a:prstGeom prst="rect">
            <a:avLst/>
          </a:prstGeom>
          <a:noFill/>
        </p:spPr>
        <p:txBody>
          <a:bodyPr wrap="square" rtlCol="0">
            <a:spAutoFit/>
          </a:bodyPr>
          <a:lstStyle/>
          <a:p>
            <a:pPr algn="just"/>
            <a:r>
              <a:rPr lang="en-IN" sz="1400" dirty="0">
                <a:latin typeface="Avenir"/>
              </a:rPr>
              <a:t>Digitup has a scoring system (ranging from 0 to 10) to evaluate the webpages. The scoring system takes into consideration:</a:t>
            </a:r>
          </a:p>
          <a:p>
            <a:pPr marL="742950" lvl="1" indent="-285750" algn="just" fontAlgn="base">
              <a:spcBef>
                <a:spcPts val="0"/>
              </a:spcBef>
              <a:buFont typeface="Wingdings" panose="05000000000000000000" pitchFamily="2" charset="2"/>
              <a:buChar char="§"/>
            </a:pPr>
            <a:r>
              <a:rPr lang="en-IN" sz="1400" dirty="0">
                <a:latin typeface="Avenir"/>
              </a:rPr>
              <a:t>Content Relevance</a:t>
            </a:r>
          </a:p>
          <a:p>
            <a:pPr marL="742950" lvl="1" indent="-285750" algn="just" fontAlgn="base">
              <a:spcBef>
                <a:spcPts val="0"/>
              </a:spcBef>
              <a:buFont typeface="Wingdings" panose="05000000000000000000" pitchFamily="2" charset="2"/>
              <a:buChar char="§"/>
            </a:pPr>
            <a:r>
              <a:rPr lang="en-IN" sz="1400" dirty="0">
                <a:latin typeface="Avenir"/>
              </a:rPr>
              <a:t>Content Readability</a:t>
            </a:r>
          </a:p>
          <a:p>
            <a:pPr marL="742950" lvl="1" indent="-285750" algn="just" fontAlgn="base">
              <a:spcBef>
                <a:spcPts val="0"/>
              </a:spcBef>
              <a:buFont typeface="Wingdings" panose="05000000000000000000" pitchFamily="2" charset="2"/>
              <a:buChar char="§"/>
            </a:pPr>
            <a:r>
              <a:rPr lang="en-IN" sz="1400" dirty="0">
                <a:latin typeface="Avenir"/>
              </a:rPr>
              <a:t>Internal Linking of Website pages</a:t>
            </a:r>
          </a:p>
          <a:p>
            <a:pPr marL="742950" lvl="1" indent="-285750" algn="just" fontAlgn="base">
              <a:spcBef>
                <a:spcPts val="0"/>
              </a:spcBef>
              <a:buFont typeface="Wingdings" panose="05000000000000000000" pitchFamily="2" charset="2"/>
              <a:buChar char="§"/>
            </a:pPr>
            <a:r>
              <a:rPr lang="en-IN" sz="1400" dirty="0">
                <a:latin typeface="Avenir"/>
              </a:rPr>
              <a:t>URL performance metrics</a:t>
            </a:r>
          </a:p>
          <a:p>
            <a:pPr marL="1200150" lvl="2" indent="-285750" algn="just" fontAlgn="base">
              <a:spcBef>
                <a:spcPts val="0"/>
              </a:spcBef>
              <a:buFont typeface="Courier New" panose="02070309020205020404" pitchFamily="49" charset="0"/>
              <a:buChar char="o"/>
            </a:pPr>
            <a:r>
              <a:rPr lang="en-IN" sz="1400" dirty="0">
                <a:latin typeface="Avenir"/>
              </a:rPr>
              <a:t>Page Size</a:t>
            </a:r>
          </a:p>
          <a:p>
            <a:pPr marL="1200150" lvl="2" indent="-285750" algn="just" fontAlgn="base">
              <a:spcBef>
                <a:spcPts val="0"/>
              </a:spcBef>
              <a:buFont typeface="Courier New" panose="02070309020205020404" pitchFamily="49" charset="0"/>
              <a:buChar char="o"/>
            </a:pPr>
            <a:r>
              <a:rPr lang="en-IN" sz="1400" dirty="0">
                <a:latin typeface="Avenir"/>
              </a:rPr>
              <a:t>Core Web Vitals (LCP, INP, CLS etc.)</a:t>
            </a:r>
          </a:p>
          <a:p>
            <a:pPr marL="1200150" lvl="2" indent="-285750" algn="just" fontAlgn="base">
              <a:spcBef>
                <a:spcPts val="0"/>
              </a:spcBef>
              <a:buFont typeface="Courier New" panose="02070309020205020404" pitchFamily="49" charset="0"/>
              <a:buChar char="o"/>
            </a:pPr>
            <a:r>
              <a:rPr lang="en-IN" sz="1400" dirty="0">
                <a:latin typeface="Avenir"/>
              </a:rPr>
              <a:t>Backlink Strategy</a:t>
            </a:r>
          </a:p>
          <a:p>
            <a:pPr marL="1200150" lvl="2" indent="-285750" algn="just" fontAlgn="base">
              <a:spcBef>
                <a:spcPts val="0"/>
              </a:spcBef>
              <a:buFont typeface="Courier New" panose="02070309020205020404" pitchFamily="49" charset="0"/>
              <a:buChar char="o"/>
            </a:pPr>
            <a:r>
              <a:rPr lang="en-IN" sz="1400" dirty="0">
                <a:latin typeface="Avenir"/>
              </a:rPr>
              <a:t>Google performance data (traffic, bounce rate, etc.)</a:t>
            </a:r>
          </a:p>
        </p:txBody>
      </p:sp>
      <p:grpSp>
        <p:nvGrpSpPr>
          <p:cNvPr id="22" name="Group 21">
            <a:extLst>
              <a:ext uri="{FF2B5EF4-FFF2-40B4-BE49-F238E27FC236}">
                <a16:creationId xmlns:a16="http://schemas.microsoft.com/office/drawing/2014/main" id="{BC8D5032-6B22-40D6-2689-C80C4B130DCB}"/>
              </a:ext>
            </a:extLst>
          </p:cNvPr>
          <p:cNvGrpSpPr/>
          <p:nvPr/>
        </p:nvGrpSpPr>
        <p:grpSpPr>
          <a:xfrm>
            <a:off x="4628799" y="1702768"/>
            <a:ext cx="1741521" cy="989632"/>
            <a:chOff x="266843" y="1040353"/>
            <a:chExt cx="3024229" cy="891732"/>
          </a:xfrm>
        </p:grpSpPr>
        <p:sp>
          <p:nvSpPr>
            <p:cNvPr id="23" name="Rectangle: Rounded Corners 22">
              <a:extLst>
                <a:ext uri="{FF2B5EF4-FFF2-40B4-BE49-F238E27FC236}">
                  <a16:creationId xmlns:a16="http://schemas.microsoft.com/office/drawing/2014/main" id="{DFC6229B-7280-5276-22E4-48585F18097B}"/>
                </a:ext>
              </a:extLst>
            </p:cNvPr>
            <p:cNvSpPr/>
            <p:nvPr/>
          </p:nvSpPr>
          <p:spPr>
            <a:xfrm>
              <a:off x="266843" y="1040353"/>
              <a:ext cx="3024229" cy="891732"/>
            </a:xfrm>
            <a:prstGeom prst="roundRect">
              <a:avLst>
                <a:gd name="adj" fmla="val 10000"/>
              </a:avLst>
            </a:prstGeom>
            <a:solidFill>
              <a:srgbClr val="DE46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24" name="Rectangle: Rounded Corners 4">
              <a:extLst>
                <a:ext uri="{FF2B5EF4-FFF2-40B4-BE49-F238E27FC236}">
                  <a16:creationId xmlns:a16="http://schemas.microsoft.com/office/drawing/2014/main" id="{30B83C95-8589-CB85-230D-55090F94A611}"/>
                </a:ext>
              </a:extLst>
            </p:cNvPr>
            <p:cNvSpPr txBox="1"/>
            <p:nvPr/>
          </p:nvSpPr>
          <p:spPr>
            <a:xfrm>
              <a:off x="292961" y="1066471"/>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400" dirty="0">
                  <a:solidFill>
                    <a:schemeClr val="bg1"/>
                  </a:solidFill>
                </a:rPr>
                <a:t>High Score: 6 – 10</a:t>
              </a:r>
            </a:p>
            <a:p>
              <a:r>
                <a:rPr lang="en-IN" sz="1400" dirty="0">
                  <a:solidFill>
                    <a:schemeClr val="bg1"/>
                  </a:solidFill>
                </a:rPr>
                <a:t>Medium Score: 4 – 6 </a:t>
              </a:r>
            </a:p>
            <a:p>
              <a:r>
                <a:rPr lang="en-IN" sz="1400" dirty="0">
                  <a:solidFill>
                    <a:schemeClr val="bg1"/>
                  </a:solidFill>
                </a:rPr>
                <a:t>Low Score: 0 – 4 </a:t>
              </a:r>
            </a:p>
          </p:txBody>
        </p:sp>
      </p:grpSp>
      <p:grpSp>
        <p:nvGrpSpPr>
          <p:cNvPr id="25" name="Group 24">
            <a:extLst>
              <a:ext uri="{FF2B5EF4-FFF2-40B4-BE49-F238E27FC236}">
                <a16:creationId xmlns:a16="http://schemas.microsoft.com/office/drawing/2014/main" id="{C5825BC2-7A74-040D-5893-83DE8CBEA0A1}"/>
              </a:ext>
            </a:extLst>
          </p:cNvPr>
          <p:cNvGrpSpPr/>
          <p:nvPr/>
        </p:nvGrpSpPr>
        <p:grpSpPr>
          <a:xfrm>
            <a:off x="2040557" y="5819217"/>
            <a:ext cx="3111682" cy="645916"/>
            <a:chOff x="533687" y="2080707"/>
            <a:chExt cx="3024229" cy="891732"/>
          </a:xfrm>
        </p:grpSpPr>
        <p:sp>
          <p:nvSpPr>
            <p:cNvPr id="26" name="Rectangle: Rounded Corners 25">
              <a:extLst>
                <a:ext uri="{FF2B5EF4-FFF2-40B4-BE49-F238E27FC236}">
                  <a16:creationId xmlns:a16="http://schemas.microsoft.com/office/drawing/2014/main" id="{3E50BA13-D8CF-EA5C-811B-90AF20415E01}"/>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27" name="Rectangle: Rounded Corners 4">
              <a:extLst>
                <a:ext uri="{FF2B5EF4-FFF2-40B4-BE49-F238E27FC236}">
                  <a16:creationId xmlns:a16="http://schemas.microsoft.com/office/drawing/2014/main" id="{64336334-1CE5-1901-C1BA-36195E7FCFAB}"/>
                </a:ext>
              </a:extLst>
            </p:cNvPr>
            <p:cNvSpPr txBox="1"/>
            <p:nvPr/>
          </p:nvSpPr>
          <p:spPr>
            <a:xfrm>
              <a:off x="559805" y="2106825"/>
              <a:ext cx="2998111" cy="839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IN" sz="1200" dirty="0">
                  <a:solidFill>
                    <a:srgbClr val="2F27C9"/>
                  </a:solidFill>
                </a:rPr>
                <a:t>KLI has maximum proportion of low scoring pages (scoring 0-4) and none in high scoring range.</a:t>
              </a:r>
            </a:p>
          </p:txBody>
        </p:sp>
      </p:grpSp>
      <p:grpSp>
        <p:nvGrpSpPr>
          <p:cNvPr id="3" name="Group 2">
            <a:extLst>
              <a:ext uri="{FF2B5EF4-FFF2-40B4-BE49-F238E27FC236}">
                <a16:creationId xmlns:a16="http://schemas.microsoft.com/office/drawing/2014/main" id="{488206B8-D97A-86E8-BF1A-3757A3F65C8A}"/>
              </a:ext>
            </a:extLst>
          </p:cNvPr>
          <p:cNvGrpSpPr/>
          <p:nvPr/>
        </p:nvGrpSpPr>
        <p:grpSpPr>
          <a:xfrm>
            <a:off x="6096000" y="4723806"/>
            <a:ext cx="3204351" cy="1713593"/>
            <a:chOff x="0" y="0"/>
            <a:chExt cx="3024229" cy="891732"/>
          </a:xfrm>
        </p:grpSpPr>
        <p:sp>
          <p:nvSpPr>
            <p:cNvPr id="4" name="Rectangle: Rounded Corners 3">
              <a:extLst>
                <a:ext uri="{FF2B5EF4-FFF2-40B4-BE49-F238E27FC236}">
                  <a16:creationId xmlns:a16="http://schemas.microsoft.com/office/drawing/2014/main" id="{4BF099E4-BBE3-EA41-6C47-A794D9195D59}"/>
                </a:ext>
              </a:extLst>
            </p:cNvPr>
            <p:cNvSpPr/>
            <p:nvPr/>
          </p:nvSpPr>
          <p:spPr>
            <a:xfrm>
              <a:off x="0" y="0"/>
              <a:ext cx="3024229" cy="891732"/>
            </a:xfrm>
            <a:prstGeom prst="roundRect">
              <a:avLst>
                <a:gd name="adj" fmla="val 10000"/>
              </a:avLst>
            </a:prstGeom>
            <a:solidFill>
              <a:srgbClr val="2F27C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5" name="Rectangle: Rounded Corners 4">
              <a:extLst>
                <a:ext uri="{FF2B5EF4-FFF2-40B4-BE49-F238E27FC236}">
                  <a16:creationId xmlns:a16="http://schemas.microsoft.com/office/drawing/2014/main" id="{D9DC8834-BB51-B823-A8F1-3D76AED2F4AE}"/>
                </a:ext>
              </a:extLst>
            </p:cNvPr>
            <p:cNvSpPr txBox="1"/>
            <p:nvPr/>
          </p:nvSpPr>
          <p:spPr>
            <a:xfrm>
              <a:off x="26117" y="26118"/>
              <a:ext cx="2998112"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US" sz="1200" dirty="0"/>
                <a:t>The top 4 factors which influence the score for Kotak (in contrast to </a:t>
              </a:r>
              <a:r>
                <a:rPr lang="en-US" sz="1200" dirty="0" err="1"/>
                <a:t>MaxLife</a:t>
              </a:r>
              <a:r>
                <a:rPr lang="en-US" sz="1200" dirty="0"/>
                <a:t> as it shows best results):</a:t>
              </a:r>
            </a:p>
            <a:p>
              <a:pPr algn="just"/>
              <a:endParaRPr lang="en-US" sz="1200" dirty="0"/>
            </a:p>
            <a:p>
              <a:pPr marL="171450" indent="-171450" algn="just">
                <a:buFont typeface="Wingdings" pitchFamily="2" charset="2"/>
                <a:buChar char="Ø"/>
              </a:pPr>
              <a:r>
                <a:rPr lang="en-US" sz="1200" dirty="0"/>
                <a:t>Less Backlinks</a:t>
              </a:r>
            </a:p>
            <a:p>
              <a:pPr marL="171450" indent="-171450" algn="just">
                <a:buFont typeface="Wingdings" pitchFamily="2" charset="2"/>
                <a:buChar char="Ø"/>
              </a:pPr>
              <a:r>
                <a:rPr lang="en-US" sz="1200" dirty="0"/>
                <a:t>Low Grammer Score</a:t>
              </a:r>
            </a:p>
            <a:p>
              <a:pPr marL="171450" indent="-171450" algn="just">
                <a:buFont typeface="Wingdings" pitchFamily="2" charset="2"/>
                <a:buChar char="Ø"/>
              </a:pPr>
              <a:r>
                <a:rPr lang="en-US" sz="1200" dirty="0"/>
                <a:t>Less Referring Domains </a:t>
              </a:r>
            </a:p>
            <a:p>
              <a:pPr marL="171450" indent="-171450" algn="just">
                <a:buFont typeface="Wingdings" pitchFamily="2" charset="2"/>
                <a:buChar char="Ø"/>
              </a:pPr>
              <a:r>
                <a:rPr lang="en-IN" sz="1200" dirty="0"/>
                <a:t>High CLS (Cumulative Layout Shift)</a:t>
              </a:r>
              <a:endParaRPr lang="en-US" sz="1200" dirty="0"/>
            </a:p>
          </p:txBody>
        </p:sp>
      </p:grpSp>
      <p:pic>
        <p:nvPicPr>
          <p:cNvPr id="12290" name="Picture 2">
            <a:extLst>
              <a:ext uri="{FF2B5EF4-FFF2-40B4-BE49-F238E27FC236}">
                <a16:creationId xmlns:a16="http://schemas.microsoft.com/office/drawing/2014/main" id="{6513C1F5-83FF-8CD0-E950-A681C2750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966" y="933651"/>
            <a:ext cx="3732234" cy="312574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C5DB721B-84F9-8144-E78F-019E94AAA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75" y="3577676"/>
            <a:ext cx="2638676" cy="201947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8F204D81-C499-F767-4288-E8BD70A9E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31" y="3593718"/>
            <a:ext cx="2424701" cy="2003436"/>
          </a:xfrm>
          <a:prstGeom prst="rect">
            <a:avLst/>
          </a:prstGeom>
          <a:noFill/>
          <a:extLst>
            <a:ext uri="{909E8E84-426E-40DD-AFC4-6F175D3DCCD1}">
              <a14:hiddenFill xmlns:a14="http://schemas.microsoft.com/office/drawing/2010/main">
                <a:solidFill>
                  <a:srgbClr val="FFFFFF"/>
                </a:solidFill>
              </a14:hiddenFill>
            </a:ext>
          </a:extLst>
        </p:spPr>
      </p:pic>
      <p:sp>
        <p:nvSpPr>
          <p:cNvPr id="18" name="Star: 7 Points 17">
            <a:extLst>
              <a:ext uri="{FF2B5EF4-FFF2-40B4-BE49-F238E27FC236}">
                <a16:creationId xmlns:a16="http://schemas.microsoft.com/office/drawing/2014/main" id="{E805E6C5-E716-7CB7-335C-C0148FE8B69A}"/>
              </a:ext>
            </a:extLst>
          </p:cNvPr>
          <p:cNvSpPr/>
          <p:nvPr/>
        </p:nvSpPr>
        <p:spPr>
          <a:xfrm>
            <a:off x="9575824" y="3593718"/>
            <a:ext cx="2424701" cy="1713593"/>
          </a:xfrm>
          <a:prstGeom prst="star7">
            <a:avLst>
              <a:gd name="adj" fmla="val 41774"/>
              <a:gd name="hf" fmla="val 102572"/>
              <a:gd name="vf" fmla="val 105210"/>
            </a:avLst>
          </a:prstGeom>
          <a:solidFill>
            <a:srgbClr val="2F27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dirty="0"/>
          </a:p>
          <a:p>
            <a:pPr algn="ctr"/>
            <a:r>
              <a:rPr lang="en-IN" sz="1400" b="1" dirty="0" err="1">
                <a:solidFill>
                  <a:schemeClr val="bg1"/>
                </a:solidFill>
              </a:rPr>
              <a:t>MaxLife</a:t>
            </a:r>
            <a:r>
              <a:rPr lang="en-IN" sz="1400" b="1" dirty="0">
                <a:solidFill>
                  <a:schemeClr val="bg1"/>
                </a:solidFill>
              </a:rPr>
              <a:t> has best Content Score.</a:t>
            </a:r>
            <a:endParaRPr lang="en-IN" sz="1400" b="1" dirty="0"/>
          </a:p>
        </p:txBody>
      </p:sp>
    </p:spTree>
    <p:extLst>
      <p:ext uri="{BB962C8B-B14F-4D97-AF65-F5344CB8AC3E}">
        <p14:creationId xmlns:p14="http://schemas.microsoft.com/office/powerpoint/2010/main" val="518446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EF05B-DBF2-FC72-BC34-7C87E9735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84C5F-8202-FF3E-EB94-C293134C51EE}"/>
              </a:ext>
            </a:extLst>
          </p:cNvPr>
          <p:cNvSpPr>
            <a:spLocks noGrp="1"/>
          </p:cNvSpPr>
          <p:nvPr>
            <p:ph type="title"/>
          </p:nvPr>
        </p:nvSpPr>
        <p:spPr/>
        <p:txBody>
          <a:bodyPr anchor="b"/>
          <a:lstStyle/>
          <a:p>
            <a:r>
              <a:rPr lang="en-US" dirty="0">
                <a:latin typeface="Montserrat" panose="00000500000000000000" pitchFamily="2" charset="0"/>
              </a:rPr>
              <a:t>Statistical Case Studies</a:t>
            </a:r>
            <a:endParaRPr lang="en-IN" dirty="0">
              <a:latin typeface="Montserrat" panose="00000500000000000000" pitchFamily="2" charset="0"/>
            </a:endParaRPr>
          </a:p>
        </p:txBody>
      </p:sp>
    </p:spTree>
    <p:extLst>
      <p:ext uri="{BB962C8B-B14F-4D97-AF65-F5344CB8AC3E}">
        <p14:creationId xmlns:p14="http://schemas.microsoft.com/office/powerpoint/2010/main" val="2904100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2BE7-B15D-FE5E-05AC-63C008CFB118}"/>
              </a:ext>
            </a:extLst>
          </p:cNvPr>
          <p:cNvSpPr>
            <a:spLocks noGrp="1"/>
          </p:cNvSpPr>
          <p:nvPr>
            <p:ph type="title"/>
          </p:nvPr>
        </p:nvSpPr>
        <p:spPr>
          <a:xfrm>
            <a:off x="838200" y="2589196"/>
            <a:ext cx="10515600" cy="1325563"/>
          </a:xfrm>
        </p:spPr>
        <p:txBody>
          <a:bodyPr>
            <a:normAutofit fontScale="90000"/>
          </a:bodyPr>
          <a:lstStyle/>
          <a:p>
            <a:r>
              <a:rPr lang="en-IN" dirty="0"/>
              <a:t>Let’s understand what ICICI </a:t>
            </a:r>
            <a:r>
              <a:rPr lang="en-IN" dirty="0" err="1"/>
              <a:t>Pru</a:t>
            </a:r>
            <a:r>
              <a:rPr lang="en-IN" dirty="0"/>
              <a:t> and </a:t>
            </a:r>
            <a:r>
              <a:rPr lang="en-IN" dirty="0" err="1"/>
              <a:t>Maxlife</a:t>
            </a:r>
            <a:r>
              <a:rPr lang="en-IN" dirty="0"/>
              <a:t> are doing better (in terms of Keyword Placement )</a:t>
            </a:r>
            <a:br>
              <a:rPr lang="en-IN" dirty="0"/>
            </a:br>
            <a:br>
              <a:rPr lang="en-IN" dirty="0"/>
            </a:br>
            <a:r>
              <a:rPr lang="en-IN" dirty="0">
                <a:solidFill>
                  <a:srgbClr val="FFC000"/>
                </a:solidFill>
              </a:rPr>
              <a:t>-</a:t>
            </a:r>
            <a:r>
              <a:rPr lang="en-IN" dirty="0"/>
              <a:t> </a:t>
            </a:r>
            <a:r>
              <a:rPr lang="en-IN" dirty="0">
                <a:solidFill>
                  <a:srgbClr val="FFC000"/>
                </a:solidFill>
              </a:rPr>
              <a:t>A STATISTICAL PERSPECTIVE</a:t>
            </a:r>
          </a:p>
        </p:txBody>
      </p:sp>
    </p:spTree>
    <p:extLst>
      <p:ext uri="{BB962C8B-B14F-4D97-AF65-F5344CB8AC3E}">
        <p14:creationId xmlns:p14="http://schemas.microsoft.com/office/powerpoint/2010/main" val="3539869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7280-F3F2-84E2-D200-CE0392703876}"/>
              </a:ext>
            </a:extLst>
          </p:cNvPr>
          <p:cNvSpPr>
            <a:spLocks noGrp="1"/>
          </p:cNvSpPr>
          <p:nvPr>
            <p:ph type="title"/>
          </p:nvPr>
        </p:nvSpPr>
        <p:spPr>
          <a:xfrm>
            <a:off x="309600" y="257208"/>
            <a:ext cx="10515600" cy="1200435"/>
          </a:xfrm>
        </p:spPr>
        <p:txBody>
          <a:bodyPr>
            <a:normAutofit fontScale="90000"/>
          </a:bodyPr>
          <a:lstStyle/>
          <a:p>
            <a:r>
              <a:rPr lang="en-IN" dirty="0"/>
              <a:t>What all Statistical Analysis is done?</a:t>
            </a:r>
            <a:br>
              <a:rPr lang="en-IN" dirty="0"/>
            </a:br>
            <a:br>
              <a:rPr lang="en-IN" sz="900" dirty="0"/>
            </a:br>
            <a:r>
              <a:rPr lang="en-IN" sz="1600" dirty="0">
                <a:solidFill>
                  <a:srgbClr val="2F27C9"/>
                </a:solidFill>
              </a:rPr>
              <a:t>Analysis aims to understand what is being done by ICICI </a:t>
            </a:r>
            <a:r>
              <a:rPr lang="en-IN" sz="1600" dirty="0" err="1">
                <a:solidFill>
                  <a:srgbClr val="2F27C9"/>
                </a:solidFill>
              </a:rPr>
              <a:t>Pru</a:t>
            </a:r>
            <a:r>
              <a:rPr lang="en-IN" sz="1600" dirty="0">
                <a:solidFill>
                  <a:srgbClr val="2F27C9"/>
                </a:solidFill>
              </a:rPr>
              <a:t> and </a:t>
            </a:r>
            <a:r>
              <a:rPr lang="en-IN" sz="1600" dirty="0" err="1">
                <a:solidFill>
                  <a:srgbClr val="2F27C9"/>
                </a:solidFill>
              </a:rPr>
              <a:t>MaxLife</a:t>
            </a:r>
            <a:r>
              <a:rPr lang="en-IN" sz="1600" dirty="0">
                <a:solidFill>
                  <a:srgbClr val="2F27C9"/>
                </a:solidFill>
              </a:rPr>
              <a:t> in terms of keyword embedding in their content, which makes them leaders in many criteria as seen in previous slide.</a:t>
            </a:r>
            <a:br>
              <a:rPr lang="en-IN" sz="1600" dirty="0">
                <a:solidFill>
                  <a:srgbClr val="2F27C9"/>
                </a:solidFill>
              </a:rPr>
            </a:br>
            <a:endParaRPr lang="en-IN" dirty="0"/>
          </a:p>
        </p:txBody>
      </p:sp>
      <p:sp>
        <p:nvSpPr>
          <p:cNvPr id="3" name="Content Placeholder 2">
            <a:extLst>
              <a:ext uri="{FF2B5EF4-FFF2-40B4-BE49-F238E27FC236}">
                <a16:creationId xmlns:a16="http://schemas.microsoft.com/office/drawing/2014/main" id="{0D137A86-E8B6-625C-E39D-7D7664C8C31A}"/>
              </a:ext>
            </a:extLst>
          </p:cNvPr>
          <p:cNvSpPr>
            <a:spLocks noGrp="1"/>
          </p:cNvSpPr>
          <p:nvPr>
            <p:ph idx="1"/>
          </p:nvPr>
        </p:nvSpPr>
        <p:spPr>
          <a:xfrm>
            <a:off x="382337" y="1474269"/>
            <a:ext cx="11449263" cy="4726005"/>
          </a:xfrm>
        </p:spPr>
        <p:txBody>
          <a:bodyPr>
            <a:normAutofit/>
          </a:bodyPr>
          <a:lstStyle/>
          <a:p>
            <a:pPr algn="just"/>
            <a:r>
              <a:rPr lang="en-IN" sz="1400" dirty="0"/>
              <a:t>A keyword can be embedded in a content in 2 ways:</a:t>
            </a:r>
          </a:p>
          <a:p>
            <a:pPr lvl="1" algn="just"/>
            <a:r>
              <a:rPr lang="en-IN" sz="1400" dirty="0"/>
              <a:t>Exact keyword</a:t>
            </a:r>
          </a:p>
          <a:p>
            <a:pPr lvl="1" algn="just"/>
            <a:r>
              <a:rPr lang="en-IN" sz="1400" dirty="0"/>
              <a:t>Context of keyword</a:t>
            </a:r>
          </a:p>
          <a:p>
            <a:pPr algn="just"/>
            <a:r>
              <a:rPr lang="en-IN" sz="1400" dirty="0"/>
              <a:t>There can be multiple locations where a keyword can be used in its original form or using context of the keyword. These locations can be as follows:</a:t>
            </a:r>
          </a:p>
          <a:p>
            <a:pPr lvl="1" algn="just"/>
            <a:r>
              <a:rPr lang="en-IN" sz="1400" dirty="0"/>
              <a:t>URL</a:t>
            </a:r>
          </a:p>
          <a:p>
            <a:pPr lvl="1" algn="just"/>
            <a:r>
              <a:rPr lang="en-IN" sz="1400" dirty="0"/>
              <a:t>H1</a:t>
            </a:r>
          </a:p>
          <a:p>
            <a:pPr lvl="1" algn="just"/>
            <a:r>
              <a:rPr lang="en-IN" sz="1400" dirty="0"/>
              <a:t>Meta Title</a:t>
            </a:r>
          </a:p>
          <a:p>
            <a:pPr lvl="1" algn="just"/>
            <a:r>
              <a:rPr lang="en-IN" sz="1400" dirty="0"/>
              <a:t>Meta description</a:t>
            </a:r>
          </a:p>
          <a:p>
            <a:pPr lvl="1" algn="just"/>
            <a:r>
              <a:rPr lang="en-IN" sz="1400" dirty="0"/>
              <a:t>Main Content</a:t>
            </a:r>
          </a:p>
          <a:p>
            <a:pPr algn="just"/>
            <a:r>
              <a:rPr lang="en-IN" sz="1400" dirty="0"/>
              <a:t>A keyword can be inserted at 1 or multiple locations.</a:t>
            </a:r>
          </a:p>
          <a:p>
            <a:pPr algn="just"/>
            <a:r>
              <a:rPr lang="en-IN" sz="1400" dirty="0"/>
              <a:t>We intend to study the impact of following on URL position on Google Search Engine Results for all the keywords and exclusively for non-branded keywords too:</a:t>
            </a:r>
          </a:p>
          <a:p>
            <a:pPr lvl="1" algn="just"/>
            <a:r>
              <a:rPr lang="en-IN" sz="1400" dirty="0"/>
              <a:t>Whether to use keywords in exact form or using the context of keyword?</a:t>
            </a:r>
          </a:p>
          <a:p>
            <a:pPr lvl="1" algn="just"/>
            <a:r>
              <a:rPr lang="en-IN" sz="1400" dirty="0"/>
              <a:t>How many locations should the keyword be embedded in whether in its original form or the contextual form?</a:t>
            </a:r>
          </a:p>
          <a:p>
            <a:pPr lvl="1" algn="just"/>
            <a:r>
              <a:rPr lang="en-IN" sz="1400" dirty="0"/>
              <a:t>What locations embedding give best results?</a:t>
            </a:r>
          </a:p>
        </p:txBody>
      </p:sp>
      <p:sp>
        <p:nvSpPr>
          <p:cNvPr id="4" name="TextBox 3">
            <a:extLst>
              <a:ext uri="{FF2B5EF4-FFF2-40B4-BE49-F238E27FC236}">
                <a16:creationId xmlns:a16="http://schemas.microsoft.com/office/drawing/2014/main" id="{575D4F9E-00E7-6606-0673-F9B5766F49BE}"/>
              </a:ext>
            </a:extLst>
          </p:cNvPr>
          <p:cNvSpPr txBox="1"/>
          <p:nvPr/>
        </p:nvSpPr>
        <p:spPr>
          <a:xfrm>
            <a:off x="309600" y="5727032"/>
            <a:ext cx="11572800" cy="738664"/>
          </a:xfrm>
          <a:prstGeom prst="rect">
            <a:avLst/>
          </a:prstGeom>
          <a:noFill/>
        </p:spPr>
        <p:txBody>
          <a:bodyPr wrap="square" rtlCol="0">
            <a:spAutoFit/>
          </a:bodyPr>
          <a:lstStyle/>
          <a:p>
            <a:r>
              <a:rPr lang="en-IN" sz="1400" dirty="0">
                <a:solidFill>
                  <a:srgbClr val="2F27C9"/>
                </a:solidFill>
              </a:rPr>
              <a:t>* Note</a:t>
            </a:r>
          </a:p>
          <a:p>
            <a:r>
              <a:rPr lang="en-IN" sz="1400" dirty="0">
                <a:solidFill>
                  <a:srgbClr val="2F27C9"/>
                </a:solidFill>
              </a:rPr>
              <a:t>To understand the contextual usage we perform similarity scoring of keyword with text, which tells to what extent keyword is being understood in the text.</a:t>
            </a:r>
          </a:p>
        </p:txBody>
      </p:sp>
    </p:spTree>
    <p:extLst>
      <p:ext uri="{BB962C8B-B14F-4D97-AF65-F5344CB8AC3E}">
        <p14:creationId xmlns:p14="http://schemas.microsoft.com/office/powerpoint/2010/main" val="570279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E518-0637-EF06-581B-C698B73B4DC6}"/>
              </a:ext>
            </a:extLst>
          </p:cNvPr>
          <p:cNvSpPr>
            <a:spLocks noGrp="1"/>
          </p:cNvSpPr>
          <p:nvPr>
            <p:ph type="title"/>
          </p:nvPr>
        </p:nvSpPr>
        <p:spPr>
          <a:xfrm>
            <a:off x="215090" y="95610"/>
            <a:ext cx="10371629" cy="409539"/>
          </a:xfrm>
        </p:spPr>
        <p:txBody>
          <a:bodyPr>
            <a:normAutofit fontScale="90000"/>
          </a:bodyPr>
          <a:lstStyle/>
          <a:p>
            <a:pPr algn="ctr"/>
            <a:r>
              <a:rPr lang="en-IN" sz="2400" kern="100" dirty="0">
                <a:effectLst/>
                <a:ea typeface="Calibri" panose="020F0502020204030204" pitchFamily="34" charset="0"/>
                <a:cs typeface="Times New Roman" panose="02020603050405020304" pitchFamily="18" charset="0"/>
              </a:rPr>
              <a:t>Study 1 - Exact match keyword Inclusion effect on keyword position</a:t>
            </a:r>
            <a:endParaRPr lang="en-IN" sz="4400" dirty="0"/>
          </a:p>
        </p:txBody>
      </p:sp>
      <p:graphicFrame>
        <p:nvGraphicFramePr>
          <p:cNvPr id="4" name="Content Placeholder 3">
            <a:extLst>
              <a:ext uri="{FF2B5EF4-FFF2-40B4-BE49-F238E27FC236}">
                <a16:creationId xmlns:a16="http://schemas.microsoft.com/office/drawing/2014/main" id="{83F2B9ED-1EEE-B086-D420-337C0FC0C741}"/>
              </a:ext>
            </a:extLst>
          </p:cNvPr>
          <p:cNvGraphicFramePr>
            <a:graphicFrameLocks noGrp="1"/>
          </p:cNvGraphicFramePr>
          <p:nvPr>
            <p:ph idx="1"/>
            <p:extLst>
              <p:ext uri="{D42A27DB-BD31-4B8C-83A1-F6EECF244321}">
                <p14:modId xmlns:p14="http://schemas.microsoft.com/office/powerpoint/2010/main" val="1181123386"/>
              </p:ext>
            </p:extLst>
          </p:nvPr>
        </p:nvGraphicFramePr>
        <p:xfrm>
          <a:off x="225250" y="1946682"/>
          <a:ext cx="8395051" cy="4376223"/>
        </p:xfrm>
        <a:graphic>
          <a:graphicData uri="http://schemas.openxmlformats.org/drawingml/2006/table">
            <a:tbl>
              <a:tblPr firstRow="1" firstCol="1" bandRow="1">
                <a:tableStyleId>{5C22544A-7EE6-4342-B048-85BDC9FD1C3A}</a:tableStyleId>
              </a:tblPr>
              <a:tblGrid>
                <a:gridCol w="2004116">
                  <a:extLst>
                    <a:ext uri="{9D8B030D-6E8A-4147-A177-3AD203B41FA5}">
                      <a16:colId xmlns:a16="http://schemas.microsoft.com/office/drawing/2014/main" val="310426525"/>
                    </a:ext>
                  </a:extLst>
                </a:gridCol>
                <a:gridCol w="1681706">
                  <a:extLst>
                    <a:ext uri="{9D8B030D-6E8A-4147-A177-3AD203B41FA5}">
                      <a16:colId xmlns:a16="http://schemas.microsoft.com/office/drawing/2014/main" val="784045833"/>
                    </a:ext>
                  </a:extLst>
                </a:gridCol>
                <a:gridCol w="1681706">
                  <a:extLst>
                    <a:ext uri="{9D8B030D-6E8A-4147-A177-3AD203B41FA5}">
                      <a16:colId xmlns:a16="http://schemas.microsoft.com/office/drawing/2014/main" val="3974915719"/>
                    </a:ext>
                  </a:extLst>
                </a:gridCol>
                <a:gridCol w="1715409">
                  <a:extLst>
                    <a:ext uri="{9D8B030D-6E8A-4147-A177-3AD203B41FA5}">
                      <a16:colId xmlns:a16="http://schemas.microsoft.com/office/drawing/2014/main" val="457546982"/>
                    </a:ext>
                  </a:extLst>
                </a:gridCol>
                <a:gridCol w="1312114">
                  <a:extLst>
                    <a:ext uri="{9D8B030D-6E8A-4147-A177-3AD203B41FA5}">
                      <a16:colId xmlns:a16="http://schemas.microsoft.com/office/drawing/2014/main" val="3802980474"/>
                    </a:ext>
                  </a:extLst>
                </a:gridCol>
              </a:tblGrid>
              <a:tr h="749308">
                <a:tc>
                  <a:txBody>
                    <a:bodyPr/>
                    <a:lstStyle/>
                    <a:p>
                      <a:pPr algn="ctr">
                        <a:lnSpc>
                          <a:spcPct val="107000"/>
                        </a:lnSpc>
                        <a:spcAft>
                          <a:spcPts val="800"/>
                        </a:spcAft>
                      </a:pPr>
                      <a:r>
                        <a:rPr lang="en-IN" sz="1200" kern="100" dirty="0">
                          <a:solidFill>
                            <a:schemeClr val="bg1"/>
                          </a:solidFill>
                          <a:effectLst/>
                          <a:latin typeface="Avenir"/>
                        </a:rPr>
                        <a:t> </a:t>
                      </a:r>
                      <a:endParaRPr lang="en-IN" sz="1200" kern="100" dirty="0">
                        <a:solidFill>
                          <a:schemeClr val="bg1"/>
                        </a:solidFill>
                        <a:effectLst/>
                        <a:latin typeface="Avenir"/>
                        <a:ea typeface="Calibri" panose="020F0502020204030204" pitchFamily="34" charset="0"/>
                        <a:cs typeface="Times New Roman" panose="02020603050405020304" pitchFamily="18" charset="0"/>
                      </a:endParaRPr>
                    </a:p>
                  </a:txBody>
                  <a:tcPr marL="57804" marR="57804" marT="0" marB="0" anchor="ctr">
                    <a:solidFill>
                      <a:srgbClr val="2F27C9"/>
                    </a:solidFill>
                  </a:tcPr>
                </a:tc>
                <a:tc>
                  <a:txBody>
                    <a:bodyPr/>
                    <a:lstStyle/>
                    <a:p>
                      <a:pPr algn="ctr">
                        <a:lnSpc>
                          <a:spcPct val="107000"/>
                        </a:lnSpc>
                        <a:spcAft>
                          <a:spcPts val="800"/>
                        </a:spcAft>
                      </a:pPr>
                      <a:r>
                        <a:rPr lang="en-IN" sz="1200" kern="100" dirty="0">
                          <a:solidFill>
                            <a:schemeClr val="bg1"/>
                          </a:solidFill>
                          <a:effectLst/>
                          <a:latin typeface="Avenir"/>
                        </a:rPr>
                        <a:t>No. of Exact matching keywords</a:t>
                      </a:r>
                      <a:endParaRPr lang="en-IN" sz="1200" kern="100" dirty="0">
                        <a:solidFill>
                          <a:schemeClr val="bg1"/>
                        </a:solidFill>
                        <a:effectLst/>
                        <a:latin typeface="Avenir"/>
                        <a:ea typeface="Calibri" panose="020F0502020204030204" pitchFamily="34" charset="0"/>
                        <a:cs typeface="Times New Roman" panose="02020603050405020304" pitchFamily="18" charset="0"/>
                      </a:endParaRPr>
                    </a:p>
                  </a:txBody>
                  <a:tcPr marL="57804" marR="57804" marT="0" marB="0" anchor="ctr">
                    <a:lnB w="12700" cap="flat" cmpd="sng" algn="ctr">
                      <a:solidFill>
                        <a:schemeClr val="tx1"/>
                      </a:solidFill>
                      <a:prstDash val="solid"/>
                      <a:round/>
                      <a:headEnd type="none" w="med" len="med"/>
                      <a:tailEnd type="none" w="med" len="med"/>
                    </a:lnB>
                    <a:solidFill>
                      <a:srgbClr val="2F27C9"/>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N" sz="1200" kern="100" dirty="0">
                          <a:solidFill>
                            <a:schemeClr val="bg1"/>
                          </a:solidFill>
                          <a:effectLst/>
                          <a:latin typeface="Avenir"/>
                        </a:rPr>
                        <a:t>No. of keywords without exact match </a:t>
                      </a:r>
                      <a:endParaRPr lang="en-IN" sz="1200" kern="100" dirty="0">
                        <a:solidFill>
                          <a:schemeClr val="bg1"/>
                        </a:solidFill>
                        <a:effectLst/>
                        <a:latin typeface="Avenir"/>
                        <a:ea typeface="Calibri" panose="020F0502020204030204" pitchFamily="34" charset="0"/>
                        <a:cs typeface="Times New Roman" panose="02020603050405020304" pitchFamily="18" charset="0"/>
                      </a:endParaRPr>
                    </a:p>
                  </a:txBody>
                  <a:tcPr marL="57804" marR="57804"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200" kern="100" dirty="0">
                          <a:solidFill>
                            <a:schemeClr val="bg1"/>
                          </a:solidFill>
                          <a:effectLst/>
                          <a:latin typeface="Avenir"/>
                        </a:rPr>
                        <a:t>Statistical Test result (Position)</a:t>
                      </a:r>
                      <a:endParaRPr lang="en-IN" sz="1200" kern="100" dirty="0">
                        <a:solidFill>
                          <a:schemeClr val="bg1"/>
                        </a:solidFill>
                        <a:effectLst/>
                        <a:latin typeface="Avenir"/>
                        <a:ea typeface="Calibri" panose="020F0502020204030204" pitchFamily="34" charset="0"/>
                        <a:cs typeface="Times New Roman" panose="02020603050405020304" pitchFamily="18" charset="0"/>
                      </a:endParaRPr>
                    </a:p>
                  </a:txBody>
                  <a:tcPr marL="57804" marR="57804"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200" kern="100" dirty="0">
                          <a:solidFill>
                            <a:schemeClr val="bg1"/>
                          </a:solidFill>
                          <a:effectLst/>
                          <a:latin typeface="Avenir"/>
                        </a:rPr>
                        <a:t>Statistical Test result (Traffic)</a:t>
                      </a:r>
                      <a:endParaRPr lang="en-IN" sz="1200" kern="100" dirty="0">
                        <a:solidFill>
                          <a:schemeClr val="bg1"/>
                        </a:solidFill>
                        <a:effectLst/>
                        <a:latin typeface="Avenir"/>
                        <a:ea typeface="Calibri" panose="020F0502020204030204" pitchFamily="34" charset="0"/>
                        <a:cs typeface="Times New Roman" panose="02020603050405020304" pitchFamily="18" charset="0"/>
                      </a:endParaRPr>
                    </a:p>
                  </a:txBody>
                  <a:tcPr marL="57804" marR="57804" marT="0" marB="0" anchor="ctr">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7179089"/>
                  </a:ext>
                </a:extLst>
              </a:tr>
              <a:tr h="749308">
                <a:tc>
                  <a:txBody>
                    <a:bodyPr/>
                    <a:lstStyle/>
                    <a:p>
                      <a:pPr algn="ctr">
                        <a:lnSpc>
                          <a:spcPct val="107000"/>
                        </a:lnSpc>
                        <a:spcAft>
                          <a:spcPts val="800"/>
                        </a:spcAft>
                      </a:pPr>
                      <a:r>
                        <a:rPr lang="en-IN" sz="1200" kern="100" dirty="0" err="1">
                          <a:solidFill>
                            <a:schemeClr val="bg1"/>
                          </a:solidFill>
                          <a:effectLst/>
                          <a:latin typeface="Avenir"/>
                        </a:rPr>
                        <a:t>KotakLife</a:t>
                      </a:r>
                      <a:r>
                        <a:rPr lang="en-IN" sz="1200" kern="100" dirty="0">
                          <a:solidFill>
                            <a:schemeClr val="bg1"/>
                          </a:solidFill>
                          <a:effectLst/>
                          <a:latin typeface="Avenir"/>
                        </a:rPr>
                        <a:t> </a:t>
                      </a:r>
                      <a:endParaRPr lang="en-IN" sz="1200" kern="100" dirty="0">
                        <a:solidFill>
                          <a:schemeClr val="bg1"/>
                        </a:solidFill>
                        <a:effectLst/>
                        <a:latin typeface="Avenir"/>
                        <a:ea typeface="Calibri" panose="020F0502020204030204" pitchFamily="34" charset="0"/>
                        <a:cs typeface="Times New Roman" panose="02020603050405020304" pitchFamily="18" charset="0"/>
                      </a:endParaRPr>
                    </a:p>
                  </a:txBody>
                  <a:tcPr marL="57804" marR="57804"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25</a:t>
                      </a: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462</a:t>
                      </a: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exact keyword presence has better positions</a:t>
                      </a:r>
                      <a:endParaRPr lang="en-IN" sz="1200" kern="100" dirty="0">
                        <a:effectLst/>
                        <a:latin typeface="Avenir"/>
                        <a:ea typeface="Calibri" panose="020F0502020204030204" pitchFamily="34" charset="0"/>
                        <a:cs typeface="Times New Roman" panose="02020603050405020304" pitchFamily="18" charset="0"/>
                      </a:endParaRP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No sig diff, though exact keyword present has better traffic</a:t>
                      </a:r>
                      <a:endParaRPr lang="en-IN" sz="1200" kern="100" dirty="0">
                        <a:effectLst/>
                        <a:latin typeface="Avenir"/>
                        <a:ea typeface="Calibri" panose="020F0502020204030204" pitchFamily="34" charset="0"/>
                        <a:cs typeface="Times New Roman" panose="02020603050405020304" pitchFamily="18" charset="0"/>
                      </a:endParaRP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591290"/>
                  </a:ext>
                </a:extLst>
              </a:tr>
              <a:tr h="1051707">
                <a:tc>
                  <a:txBody>
                    <a:bodyPr/>
                    <a:lstStyle/>
                    <a:p>
                      <a:pPr algn="ctr">
                        <a:lnSpc>
                          <a:spcPct val="107000"/>
                        </a:lnSpc>
                        <a:spcAft>
                          <a:spcPts val="800"/>
                        </a:spcAft>
                      </a:pPr>
                      <a:r>
                        <a:rPr lang="en-IN" sz="1200" kern="100">
                          <a:solidFill>
                            <a:schemeClr val="bg1"/>
                          </a:solidFill>
                          <a:effectLst/>
                          <a:latin typeface="Avenir"/>
                        </a:rPr>
                        <a:t>ICICI PruLife</a:t>
                      </a:r>
                      <a:endParaRPr lang="en-IN" sz="1200" kern="100">
                        <a:solidFill>
                          <a:schemeClr val="bg1"/>
                        </a:solidFill>
                        <a:effectLst/>
                        <a:latin typeface="Avenir"/>
                        <a:ea typeface="Calibri" panose="020F0502020204030204" pitchFamily="34" charset="0"/>
                        <a:cs typeface="Times New Roman" panose="02020603050405020304" pitchFamily="18" charset="0"/>
                      </a:endParaRPr>
                    </a:p>
                  </a:txBody>
                  <a:tcPr marL="57804" marR="57804"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51</a:t>
                      </a: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2442</a:t>
                      </a: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exact keyword presence has better positions</a:t>
                      </a:r>
                      <a:endParaRPr lang="en-IN" sz="1200" kern="100" dirty="0">
                        <a:effectLst/>
                        <a:latin typeface="Avenir"/>
                        <a:ea typeface="Calibri" panose="020F0502020204030204" pitchFamily="34" charset="0"/>
                        <a:cs typeface="Times New Roman" panose="02020603050405020304" pitchFamily="18" charset="0"/>
                      </a:endParaRP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No sig diff, though exact keyword present has better traffic</a:t>
                      </a:r>
                      <a:endParaRPr lang="en-IN" sz="1200" kern="100" dirty="0">
                        <a:effectLst/>
                        <a:latin typeface="Avenir"/>
                        <a:ea typeface="Calibri" panose="020F0502020204030204" pitchFamily="34" charset="0"/>
                        <a:cs typeface="Times New Roman" panose="02020603050405020304" pitchFamily="18" charset="0"/>
                      </a:endParaRP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4248441"/>
                  </a:ext>
                </a:extLst>
              </a:tr>
              <a:tr h="900508">
                <a:tc>
                  <a:txBody>
                    <a:bodyPr/>
                    <a:lstStyle/>
                    <a:p>
                      <a:pPr algn="ctr">
                        <a:lnSpc>
                          <a:spcPct val="107000"/>
                        </a:lnSpc>
                        <a:spcAft>
                          <a:spcPts val="800"/>
                        </a:spcAft>
                      </a:pPr>
                      <a:r>
                        <a:rPr lang="en-IN" sz="1200" kern="100">
                          <a:solidFill>
                            <a:schemeClr val="bg1"/>
                          </a:solidFill>
                          <a:effectLst/>
                          <a:latin typeface="Avenir"/>
                        </a:rPr>
                        <a:t>MaxLife</a:t>
                      </a:r>
                      <a:endParaRPr lang="en-IN" sz="1200" kern="100">
                        <a:solidFill>
                          <a:schemeClr val="bg1"/>
                        </a:solidFill>
                        <a:effectLst/>
                        <a:latin typeface="Avenir"/>
                        <a:ea typeface="Calibri" panose="020F0502020204030204" pitchFamily="34" charset="0"/>
                        <a:cs typeface="Times New Roman" panose="02020603050405020304" pitchFamily="18" charset="0"/>
                      </a:endParaRPr>
                    </a:p>
                  </a:txBody>
                  <a:tcPr marL="57804" marR="57804"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49</a:t>
                      </a: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5027</a:t>
                      </a: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exact keyword presence has better positions</a:t>
                      </a:r>
                      <a:endParaRPr lang="en-IN" sz="1200" kern="100" dirty="0">
                        <a:effectLst/>
                        <a:latin typeface="Avenir"/>
                        <a:ea typeface="Calibri" panose="020F0502020204030204" pitchFamily="34" charset="0"/>
                        <a:cs typeface="Times New Roman" panose="02020603050405020304" pitchFamily="18" charset="0"/>
                      </a:endParaRP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exact keyword present has better traffic</a:t>
                      </a:r>
                      <a:endParaRPr lang="en-IN" sz="1200" kern="100" dirty="0">
                        <a:effectLst/>
                        <a:latin typeface="Avenir"/>
                        <a:ea typeface="Calibri" panose="020F0502020204030204" pitchFamily="34" charset="0"/>
                        <a:cs typeface="Times New Roman" panose="02020603050405020304" pitchFamily="18" charset="0"/>
                      </a:endParaRP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2582565"/>
                  </a:ext>
                </a:extLst>
              </a:tr>
              <a:tr h="900508">
                <a:tc>
                  <a:txBody>
                    <a:bodyPr/>
                    <a:lstStyle/>
                    <a:p>
                      <a:pPr algn="ctr">
                        <a:lnSpc>
                          <a:spcPct val="107000"/>
                        </a:lnSpc>
                        <a:spcAft>
                          <a:spcPts val="800"/>
                        </a:spcAft>
                      </a:pPr>
                      <a:r>
                        <a:rPr lang="en-IN" sz="1200" kern="100" dirty="0" err="1">
                          <a:solidFill>
                            <a:schemeClr val="bg1"/>
                          </a:solidFill>
                          <a:effectLst/>
                          <a:latin typeface="Avenir"/>
                        </a:rPr>
                        <a:t>CanaraHSBCLife</a:t>
                      </a:r>
                      <a:endParaRPr lang="en-IN" sz="1200" kern="100" dirty="0">
                        <a:solidFill>
                          <a:schemeClr val="bg1"/>
                        </a:solidFill>
                        <a:effectLst/>
                        <a:latin typeface="Avenir"/>
                        <a:ea typeface="Calibri" panose="020F0502020204030204" pitchFamily="34" charset="0"/>
                        <a:cs typeface="Times New Roman" panose="02020603050405020304" pitchFamily="18" charset="0"/>
                      </a:endParaRPr>
                    </a:p>
                  </a:txBody>
                  <a:tcPr marL="57804" marR="57804"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39</a:t>
                      </a: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548</a:t>
                      </a: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exact keyword presence has better positions</a:t>
                      </a:r>
                      <a:endParaRPr lang="en-IN" sz="1200" kern="100" dirty="0">
                        <a:effectLst/>
                        <a:latin typeface="Avenir"/>
                        <a:ea typeface="Calibri" panose="020F0502020204030204" pitchFamily="34" charset="0"/>
                        <a:cs typeface="Times New Roman" panose="02020603050405020304" pitchFamily="18" charset="0"/>
                      </a:endParaRP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No sig diff, though exact keyword present has more traffic</a:t>
                      </a:r>
                      <a:endParaRPr lang="en-IN" sz="1200" kern="100" dirty="0">
                        <a:effectLst/>
                        <a:latin typeface="Avenir"/>
                        <a:ea typeface="Calibri" panose="020F0502020204030204" pitchFamily="34" charset="0"/>
                        <a:cs typeface="Times New Roman" panose="02020603050405020304" pitchFamily="18" charset="0"/>
                      </a:endParaRPr>
                    </a:p>
                  </a:txBody>
                  <a:tcPr marL="57804" marR="578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5658551"/>
                  </a:ext>
                </a:extLst>
              </a:tr>
            </a:tbl>
          </a:graphicData>
        </a:graphic>
      </p:graphicFrame>
      <p:grpSp>
        <p:nvGrpSpPr>
          <p:cNvPr id="3" name="Group 2">
            <a:extLst>
              <a:ext uri="{FF2B5EF4-FFF2-40B4-BE49-F238E27FC236}">
                <a16:creationId xmlns:a16="http://schemas.microsoft.com/office/drawing/2014/main" id="{064EDDBE-3C6A-F2B6-8155-245893BC7ACC}"/>
              </a:ext>
            </a:extLst>
          </p:cNvPr>
          <p:cNvGrpSpPr/>
          <p:nvPr/>
        </p:nvGrpSpPr>
        <p:grpSpPr>
          <a:xfrm>
            <a:off x="225250" y="535095"/>
            <a:ext cx="8395051" cy="1101200"/>
            <a:chOff x="533687" y="2080707"/>
            <a:chExt cx="3024229" cy="891732"/>
          </a:xfrm>
        </p:grpSpPr>
        <p:sp>
          <p:nvSpPr>
            <p:cNvPr id="5" name="Rectangle: Rounded Corners 4">
              <a:extLst>
                <a:ext uri="{FF2B5EF4-FFF2-40B4-BE49-F238E27FC236}">
                  <a16:creationId xmlns:a16="http://schemas.microsoft.com/office/drawing/2014/main" id="{041718E9-0F57-9BF8-00F5-17D5EC43F78A}"/>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6" name="Rectangle: Rounded Corners 4">
              <a:extLst>
                <a:ext uri="{FF2B5EF4-FFF2-40B4-BE49-F238E27FC236}">
                  <a16:creationId xmlns:a16="http://schemas.microsoft.com/office/drawing/2014/main" id="{AD2BA510-3394-DAFF-6028-7D393704870E}"/>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600" b="1" dirty="0">
                  <a:solidFill>
                    <a:srgbClr val="2F27C9"/>
                  </a:solidFill>
                  <a:latin typeface="Avenir"/>
                </a:rPr>
                <a:t>The analysis shows that usage of exact keywords leads to better position and traffic.  </a:t>
              </a:r>
              <a:endParaRPr lang="en-IN" b="1" dirty="0">
                <a:solidFill>
                  <a:srgbClr val="2F27C9"/>
                </a:solidFill>
                <a:latin typeface="Avenir"/>
              </a:endParaRPr>
            </a:p>
          </p:txBody>
        </p:sp>
      </p:grpSp>
      <p:sp>
        <p:nvSpPr>
          <p:cNvPr id="7" name="TextBox 6">
            <a:extLst>
              <a:ext uri="{FF2B5EF4-FFF2-40B4-BE49-F238E27FC236}">
                <a16:creationId xmlns:a16="http://schemas.microsoft.com/office/drawing/2014/main" id="{08136B3D-AA8D-4376-1AF3-80F6064F8673}"/>
              </a:ext>
            </a:extLst>
          </p:cNvPr>
          <p:cNvSpPr txBox="1"/>
          <p:nvPr/>
        </p:nvSpPr>
        <p:spPr>
          <a:xfrm>
            <a:off x="215090" y="1577350"/>
            <a:ext cx="2831431" cy="369332"/>
          </a:xfrm>
          <a:prstGeom prst="rect">
            <a:avLst/>
          </a:prstGeom>
          <a:noFill/>
        </p:spPr>
        <p:txBody>
          <a:bodyPr wrap="square" rtlCol="0">
            <a:spAutoFit/>
          </a:bodyPr>
          <a:lstStyle/>
          <a:p>
            <a:r>
              <a:rPr lang="en-IN" sz="1800" b="1" kern="100" dirty="0">
                <a:latin typeface="Avenir"/>
                <a:ea typeface="Calibri" panose="020F0502020204030204" pitchFamily="34" charset="0"/>
                <a:cs typeface="Times New Roman" panose="02020603050405020304" pitchFamily="18" charset="0"/>
              </a:rPr>
              <a:t>For </a:t>
            </a:r>
            <a:r>
              <a:rPr lang="en-IN" b="1" kern="100" dirty="0">
                <a:latin typeface="Avenir"/>
                <a:ea typeface="Calibri" panose="020F0502020204030204" pitchFamily="34" charset="0"/>
                <a:cs typeface="Times New Roman" panose="02020603050405020304" pitchFamily="18" charset="0"/>
              </a:rPr>
              <a:t>Non-Branded</a:t>
            </a:r>
            <a:r>
              <a:rPr lang="en-IN" sz="1800" b="1" kern="100" dirty="0">
                <a:effectLst/>
                <a:latin typeface="Avenir"/>
                <a:ea typeface="Calibri" panose="020F0502020204030204" pitchFamily="34" charset="0"/>
                <a:cs typeface="Times New Roman" panose="02020603050405020304" pitchFamily="18" charset="0"/>
              </a:rPr>
              <a:t> keywords</a:t>
            </a:r>
            <a:endParaRPr lang="en-IN" b="1" dirty="0">
              <a:latin typeface="Avenir"/>
            </a:endParaRPr>
          </a:p>
        </p:txBody>
      </p:sp>
    </p:spTree>
    <p:extLst>
      <p:ext uri="{BB962C8B-B14F-4D97-AF65-F5344CB8AC3E}">
        <p14:creationId xmlns:p14="http://schemas.microsoft.com/office/powerpoint/2010/main" val="3412514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3357-685E-E5FB-EA40-365F835AC00F}"/>
              </a:ext>
            </a:extLst>
          </p:cNvPr>
          <p:cNvSpPr>
            <a:spLocks noGrp="1"/>
          </p:cNvSpPr>
          <p:nvPr>
            <p:ph type="title"/>
          </p:nvPr>
        </p:nvSpPr>
        <p:spPr>
          <a:xfrm>
            <a:off x="116094" y="82713"/>
            <a:ext cx="11974306" cy="553090"/>
          </a:xfrm>
        </p:spPr>
        <p:txBody>
          <a:bodyPr>
            <a:normAutofit fontScale="90000"/>
          </a:bodyPr>
          <a:lstStyle/>
          <a:p>
            <a:pPr algn="ctr">
              <a:lnSpc>
                <a:spcPct val="107000"/>
              </a:lnSpc>
              <a:spcAft>
                <a:spcPts val="800"/>
              </a:spcAft>
            </a:pPr>
            <a:r>
              <a:rPr lang="en-IN" sz="2400" kern="100" dirty="0">
                <a:effectLst/>
                <a:ea typeface="Calibri" panose="020F0502020204030204" pitchFamily="34" charset="0"/>
                <a:cs typeface="Times New Roman" panose="02020603050405020304" pitchFamily="18" charset="0"/>
              </a:rPr>
              <a:t>Study 2 - Text-Keyword similarity effect on keyword position (Sim threshold 0.6)</a:t>
            </a:r>
            <a:r>
              <a:rPr lang="en-IN" sz="2400" kern="100" dirty="0">
                <a:ea typeface="Calibri" panose="020F0502020204030204" pitchFamily="34" charset="0"/>
                <a:cs typeface="Times New Roman" panose="02020603050405020304" pitchFamily="18" charset="0"/>
              </a:rPr>
              <a:t> </a:t>
            </a:r>
            <a:endParaRPr lang="en-IN" sz="4400" dirty="0"/>
          </a:p>
        </p:txBody>
      </p:sp>
      <p:graphicFrame>
        <p:nvGraphicFramePr>
          <p:cNvPr id="6" name="Content Placeholder 3">
            <a:extLst>
              <a:ext uri="{FF2B5EF4-FFF2-40B4-BE49-F238E27FC236}">
                <a16:creationId xmlns:a16="http://schemas.microsoft.com/office/drawing/2014/main" id="{574222F8-61E0-33E7-1184-8FB095C6CC8A}"/>
              </a:ext>
            </a:extLst>
          </p:cNvPr>
          <p:cNvGraphicFramePr>
            <a:graphicFrameLocks/>
          </p:cNvGraphicFramePr>
          <p:nvPr>
            <p:extLst>
              <p:ext uri="{D42A27DB-BD31-4B8C-83A1-F6EECF244321}">
                <p14:modId xmlns:p14="http://schemas.microsoft.com/office/powerpoint/2010/main" val="3268132996"/>
              </p:ext>
            </p:extLst>
          </p:nvPr>
        </p:nvGraphicFramePr>
        <p:xfrm>
          <a:off x="327796" y="2124492"/>
          <a:ext cx="8989458" cy="4595094"/>
        </p:xfrm>
        <a:graphic>
          <a:graphicData uri="http://schemas.openxmlformats.org/drawingml/2006/table">
            <a:tbl>
              <a:tblPr firstRow="1" firstCol="1" bandRow="1">
                <a:tableStyleId>{5C22544A-7EE6-4342-B048-85BDC9FD1C3A}</a:tableStyleId>
              </a:tblPr>
              <a:tblGrid>
                <a:gridCol w="1877664">
                  <a:extLst>
                    <a:ext uri="{9D8B030D-6E8A-4147-A177-3AD203B41FA5}">
                      <a16:colId xmlns:a16="http://schemas.microsoft.com/office/drawing/2014/main" val="3346422288"/>
                    </a:ext>
                  </a:extLst>
                </a:gridCol>
                <a:gridCol w="1788919">
                  <a:extLst>
                    <a:ext uri="{9D8B030D-6E8A-4147-A177-3AD203B41FA5}">
                      <a16:colId xmlns:a16="http://schemas.microsoft.com/office/drawing/2014/main" val="2830608563"/>
                    </a:ext>
                  </a:extLst>
                </a:gridCol>
                <a:gridCol w="1788919">
                  <a:extLst>
                    <a:ext uri="{9D8B030D-6E8A-4147-A177-3AD203B41FA5}">
                      <a16:colId xmlns:a16="http://schemas.microsoft.com/office/drawing/2014/main" val="216677481"/>
                    </a:ext>
                  </a:extLst>
                </a:gridCol>
                <a:gridCol w="1766978">
                  <a:extLst>
                    <a:ext uri="{9D8B030D-6E8A-4147-A177-3AD203B41FA5}">
                      <a16:colId xmlns:a16="http://schemas.microsoft.com/office/drawing/2014/main" val="252897995"/>
                    </a:ext>
                  </a:extLst>
                </a:gridCol>
                <a:gridCol w="1766978">
                  <a:extLst>
                    <a:ext uri="{9D8B030D-6E8A-4147-A177-3AD203B41FA5}">
                      <a16:colId xmlns:a16="http://schemas.microsoft.com/office/drawing/2014/main" val="2549088696"/>
                    </a:ext>
                  </a:extLst>
                </a:gridCol>
              </a:tblGrid>
              <a:tr h="555773">
                <a:tc>
                  <a:txBody>
                    <a:bodyPr/>
                    <a:lstStyle/>
                    <a:p>
                      <a:pPr algn="ctr">
                        <a:lnSpc>
                          <a:spcPct val="107000"/>
                        </a:lnSpc>
                        <a:spcAft>
                          <a:spcPts val="800"/>
                        </a:spcAft>
                      </a:pPr>
                      <a:r>
                        <a:rPr lang="en-IN" sz="1800" kern="100" dirty="0">
                          <a:effectLst/>
                          <a:latin typeface="Avenir"/>
                        </a:rPr>
                        <a:t> </a:t>
                      </a:r>
                      <a:endParaRPr lang="en-IN" sz="1800" kern="100" dirty="0">
                        <a:effectLst/>
                        <a:latin typeface="Avenir"/>
                        <a:ea typeface="Calibri" panose="020F0502020204030204" pitchFamily="34" charset="0"/>
                        <a:cs typeface="Times New Roman" panose="02020603050405020304" pitchFamily="18" charset="0"/>
                      </a:endParaRPr>
                    </a:p>
                  </a:txBody>
                  <a:tcPr marL="68580" marR="68580" marT="0" marB="0" anchor="ctr">
                    <a:solidFill>
                      <a:srgbClr val="2F27C9"/>
                    </a:solidFill>
                  </a:tcPr>
                </a:tc>
                <a:tc>
                  <a:txBody>
                    <a:bodyPr/>
                    <a:lstStyle/>
                    <a:p>
                      <a:pPr algn="ctr">
                        <a:lnSpc>
                          <a:spcPct val="107000"/>
                        </a:lnSpc>
                        <a:spcAft>
                          <a:spcPts val="800"/>
                        </a:spcAft>
                      </a:pPr>
                      <a:r>
                        <a:rPr lang="en-IN" sz="1400" kern="100" dirty="0">
                          <a:effectLst/>
                          <a:latin typeface="Avenir"/>
                        </a:rPr>
                        <a:t>No. of low sim keywords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effectLst/>
                          <a:latin typeface="Avenir"/>
                        </a:rPr>
                        <a:t>No. of high sim keywords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(Position)</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4203277283"/>
                  </a:ext>
                </a:extLst>
              </a:tr>
              <a:tr h="413602">
                <a:tc>
                  <a:txBody>
                    <a:bodyPr/>
                    <a:lstStyle/>
                    <a:p>
                      <a:pPr algn="ctr">
                        <a:lnSpc>
                          <a:spcPct val="107000"/>
                        </a:lnSpc>
                        <a:spcAft>
                          <a:spcPts val="800"/>
                        </a:spcAft>
                      </a:pPr>
                      <a:r>
                        <a:rPr lang="en-IN" sz="1400" kern="100" dirty="0" err="1">
                          <a:effectLst/>
                          <a:latin typeface="Avenir"/>
                        </a:rPr>
                        <a:t>KotakLife</a:t>
                      </a:r>
                      <a:r>
                        <a:rPr lang="en-IN" sz="1400" kern="100" dirty="0">
                          <a:effectLst/>
                          <a:latin typeface="Avenir"/>
                        </a:rPr>
                        <a:t> </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u="none" kern="100" dirty="0">
                          <a:effectLst/>
                          <a:latin typeface="Avenir"/>
                        </a:rPr>
                        <a:t>295</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ea typeface="Calibri" panose="020F0502020204030204" pitchFamily="34" charset="0"/>
                          <a:cs typeface="Times New Roman" panose="02020603050405020304" pitchFamily="18" charset="0"/>
                        </a:rPr>
                        <a:t>192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high similarity keywords has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No sig diff, though better keyword similarity, better is the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966516"/>
                  </a:ext>
                </a:extLst>
              </a:tr>
              <a:tr h="1045429">
                <a:tc>
                  <a:txBody>
                    <a:bodyPr/>
                    <a:lstStyle/>
                    <a:p>
                      <a:pPr algn="ctr">
                        <a:lnSpc>
                          <a:spcPct val="107000"/>
                        </a:lnSpc>
                        <a:spcAft>
                          <a:spcPts val="800"/>
                        </a:spcAft>
                      </a:pPr>
                      <a:r>
                        <a:rPr lang="en-IN" sz="1400" kern="100" dirty="0">
                          <a:effectLst/>
                          <a:latin typeface="Avenir"/>
                        </a:rPr>
                        <a:t>ICICI </a:t>
                      </a:r>
                      <a:r>
                        <a:rPr lang="en-IN" sz="1400" kern="100" dirty="0" err="1">
                          <a:effectLst/>
                          <a:latin typeface="Avenir"/>
                        </a:rPr>
                        <a:t>PruLife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u="none" kern="100" dirty="0">
                          <a:effectLst/>
                          <a:latin typeface="Avenir"/>
                        </a:rPr>
                        <a:t>2141</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352</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Sig diff, </a:t>
                      </a:r>
                      <a:r>
                        <a:rPr lang="en-IN" sz="1400" kern="100" dirty="0">
                          <a:effectLst/>
                          <a:latin typeface="Avenir"/>
                        </a:rPr>
                        <a:t>better keyword similarity, better is the position</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No sig diff, though better keyword similarity, better is the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833007"/>
                  </a:ext>
                </a:extLst>
              </a:tr>
              <a:tr h="1045429">
                <a:tc>
                  <a:txBody>
                    <a:bodyPr/>
                    <a:lstStyle/>
                    <a:p>
                      <a:pPr algn="ctr">
                        <a:lnSpc>
                          <a:spcPct val="107000"/>
                        </a:lnSpc>
                        <a:spcAft>
                          <a:spcPts val="800"/>
                        </a:spcAft>
                      </a:pPr>
                      <a:r>
                        <a:rPr lang="en-IN" sz="1400" kern="100">
                          <a:effectLst/>
                          <a:latin typeface="Avenir"/>
                        </a:rPr>
                        <a:t>MaxLife</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u="none" kern="100" dirty="0">
                          <a:effectLst/>
                          <a:latin typeface="Avenir"/>
                        </a:rPr>
                        <a:t>4654</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422</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Sig diff, </a:t>
                      </a:r>
                      <a:r>
                        <a:rPr lang="en-IN" sz="1400" kern="100" dirty="0">
                          <a:effectLst/>
                          <a:latin typeface="Avenir"/>
                        </a:rPr>
                        <a:t>better keyword similarity, better is the position</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Sig diff, </a:t>
                      </a:r>
                      <a:r>
                        <a:rPr lang="en-IN" sz="1400" kern="100" dirty="0">
                          <a:effectLst/>
                          <a:latin typeface="Avenir"/>
                        </a:rPr>
                        <a:t>better keyword similarity, better is the traffic</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6966170"/>
                  </a:ext>
                </a:extLst>
              </a:tr>
              <a:tr h="1045429">
                <a:tc>
                  <a:txBody>
                    <a:bodyPr/>
                    <a:lstStyle/>
                    <a:p>
                      <a:pPr algn="ctr">
                        <a:lnSpc>
                          <a:spcPct val="107000"/>
                        </a:lnSpc>
                        <a:spcAft>
                          <a:spcPts val="800"/>
                        </a:spcAft>
                      </a:pPr>
                      <a:r>
                        <a:rPr lang="en-IN" sz="1400" kern="100" dirty="0" err="1">
                          <a:effectLst/>
                          <a:latin typeface="Avenir"/>
                        </a:rPr>
                        <a:t>CanaraHSBCLife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u="none" kern="100" dirty="0">
                          <a:effectLst/>
                          <a:latin typeface="Avenir"/>
                        </a:rPr>
                        <a:t>291</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296</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Sig diff, </a:t>
                      </a:r>
                      <a:r>
                        <a:rPr lang="en-IN" sz="1400" kern="100" dirty="0">
                          <a:effectLst/>
                          <a:latin typeface="Avenir"/>
                        </a:rPr>
                        <a:t>better keyword similarity, better is the position</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Sig diff, </a:t>
                      </a:r>
                      <a:r>
                        <a:rPr lang="en-IN" sz="1400" kern="100" dirty="0">
                          <a:effectLst/>
                          <a:latin typeface="Avenir"/>
                        </a:rPr>
                        <a:t>better keyword similarity, better is the traffic</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097274"/>
                  </a:ext>
                </a:extLst>
              </a:tr>
            </a:tbl>
          </a:graphicData>
        </a:graphic>
      </p:graphicFrame>
      <p:sp>
        <p:nvSpPr>
          <p:cNvPr id="7" name="TextBox 6">
            <a:extLst>
              <a:ext uri="{FF2B5EF4-FFF2-40B4-BE49-F238E27FC236}">
                <a16:creationId xmlns:a16="http://schemas.microsoft.com/office/drawing/2014/main" id="{C246A717-758F-CFF9-7B8E-521F5C357AAF}"/>
              </a:ext>
            </a:extLst>
          </p:cNvPr>
          <p:cNvSpPr txBox="1"/>
          <p:nvPr/>
        </p:nvSpPr>
        <p:spPr>
          <a:xfrm>
            <a:off x="225252" y="1755160"/>
            <a:ext cx="2831431" cy="369332"/>
          </a:xfrm>
          <a:prstGeom prst="rect">
            <a:avLst/>
          </a:prstGeom>
          <a:noFill/>
        </p:spPr>
        <p:txBody>
          <a:bodyPr wrap="square" rtlCol="0">
            <a:spAutoFit/>
          </a:bodyPr>
          <a:lstStyle/>
          <a:p>
            <a:r>
              <a:rPr lang="en-IN" sz="1800" b="1" kern="100" dirty="0">
                <a:latin typeface="Avenir"/>
                <a:ea typeface="Calibri" panose="020F0502020204030204" pitchFamily="34" charset="0"/>
                <a:cs typeface="Times New Roman" panose="02020603050405020304" pitchFamily="18" charset="0"/>
              </a:rPr>
              <a:t>For </a:t>
            </a:r>
            <a:r>
              <a:rPr lang="en-IN" b="1" kern="100" dirty="0">
                <a:latin typeface="Avenir"/>
                <a:ea typeface="Calibri" panose="020F0502020204030204" pitchFamily="34" charset="0"/>
                <a:cs typeface="Times New Roman" panose="02020603050405020304" pitchFamily="18" charset="0"/>
              </a:rPr>
              <a:t>Non-Branded</a:t>
            </a:r>
            <a:r>
              <a:rPr lang="en-IN" sz="1800" b="1" kern="100" dirty="0">
                <a:effectLst/>
                <a:latin typeface="Avenir"/>
                <a:ea typeface="Calibri" panose="020F0502020204030204" pitchFamily="34" charset="0"/>
                <a:cs typeface="Times New Roman" panose="02020603050405020304" pitchFamily="18" charset="0"/>
              </a:rPr>
              <a:t> keywords</a:t>
            </a:r>
            <a:endParaRPr lang="en-IN" b="1" dirty="0">
              <a:latin typeface="Avenir"/>
            </a:endParaRPr>
          </a:p>
        </p:txBody>
      </p:sp>
      <p:grpSp>
        <p:nvGrpSpPr>
          <p:cNvPr id="3" name="Group 2">
            <a:extLst>
              <a:ext uri="{FF2B5EF4-FFF2-40B4-BE49-F238E27FC236}">
                <a16:creationId xmlns:a16="http://schemas.microsoft.com/office/drawing/2014/main" id="{9C66E017-F670-B2BA-C474-6010AAE5ED9E}"/>
              </a:ext>
            </a:extLst>
          </p:cNvPr>
          <p:cNvGrpSpPr/>
          <p:nvPr/>
        </p:nvGrpSpPr>
        <p:grpSpPr>
          <a:xfrm>
            <a:off x="225252" y="628755"/>
            <a:ext cx="11873705" cy="1101200"/>
            <a:chOff x="533687" y="2080707"/>
            <a:chExt cx="3024229" cy="891732"/>
          </a:xfrm>
        </p:grpSpPr>
        <p:sp>
          <p:nvSpPr>
            <p:cNvPr id="8" name="Rectangle: Rounded Corners 7">
              <a:extLst>
                <a:ext uri="{FF2B5EF4-FFF2-40B4-BE49-F238E27FC236}">
                  <a16:creationId xmlns:a16="http://schemas.microsoft.com/office/drawing/2014/main" id="{E24E774B-BBDD-57D7-3E4D-336A96608BE3}"/>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Rectangle: Rounded Corners 4">
              <a:extLst>
                <a:ext uri="{FF2B5EF4-FFF2-40B4-BE49-F238E27FC236}">
                  <a16:creationId xmlns:a16="http://schemas.microsoft.com/office/drawing/2014/main" id="{30954E54-4F35-2916-CC77-ABDF0BC0DC6E}"/>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600" b="1" dirty="0">
                  <a:solidFill>
                    <a:srgbClr val="2F27C9"/>
                  </a:solidFill>
                  <a:latin typeface="Avenir"/>
                </a:rPr>
                <a:t>The analysis shows that better contextual inclusion of a keyword leads to better position and traffic. </a:t>
              </a:r>
            </a:p>
          </p:txBody>
        </p:sp>
      </p:grpSp>
    </p:spTree>
    <p:extLst>
      <p:ext uri="{BB962C8B-B14F-4D97-AF65-F5344CB8AC3E}">
        <p14:creationId xmlns:p14="http://schemas.microsoft.com/office/powerpoint/2010/main" val="98383041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F20B-F24B-AAFC-4A81-F8AC4CD95BC3}"/>
              </a:ext>
            </a:extLst>
          </p:cNvPr>
          <p:cNvSpPr>
            <a:spLocks noGrp="1"/>
          </p:cNvSpPr>
          <p:nvPr>
            <p:ph type="title"/>
          </p:nvPr>
        </p:nvSpPr>
        <p:spPr/>
        <p:txBody>
          <a:bodyPr/>
          <a:lstStyle/>
          <a:p>
            <a:r>
              <a:rPr lang="en-IN" dirty="0"/>
              <a:t>Content Capacity Utilization on Webpages</a:t>
            </a:r>
          </a:p>
        </p:txBody>
      </p:sp>
      <p:sp>
        <p:nvSpPr>
          <p:cNvPr id="4" name="TextBox 3">
            <a:extLst>
              <a:ext uri="{FF2B5EF4-FFF2-40B4-BE49-F238E27FC236}">
                <a16:creationId xmlns:a16="http://schemas.microsoft.com/office/drawing/2014/main" id="{F6BDE67F-F1E6-25DB-2BA7-4193A9FBD742}"/>
              </a:ext>
            </a:extLst>
          </p:cNvPr>
          <p:cNvSpPr txBox="1"/>
          <p:nvPr/>
        </p:nvSpPr>
        <p:spPr>
          <a:xfrm>
            <a:off x="308225" y="1084640"/>
            <a:ext cx="10479640" cy="954107"/>
          </a:xfrm>
          <a:prstGeom prst="rect">
            <a:avLst/>
          </a:prstGeom>
          <a:noFill/>
        </p:spPr>
        <p:txBody>
          <a:bodyPr wrap="square" rtlCol="0">
            <a:spAutoFit/>
          </a:bodyPr>
          <a:lstStyle/>
          <a:p>
            <a:r>
              <a:rPr lang="en-IN" sz="1400" dirty="0">
                <a:latin typeface="Avenir"/>
              </a:rPr>
              <a:t>Recommended Characters Length on Metadata:</a:t>
            </a:r>
          </a:p>
          <a:p>
            <a:pPr marL="285750" indent="-285750">
              <a:buFont typeface="Arial" panose="020B0604020202020204" pitchFamily="34" charset="0"/>
              <a:buChar char="•"/>
            </a:pPr>
            <a:r>
              <a:rPr lang="en-IN" sz="1400" dirty="0">
                <a:latin typeface="Avenir"/>
              </a:rPr>
              <a:t>Meta Title – 60</a:t>
            </a:r>
          </a:p>
          <a:p>
            <a:pPr marL="285750" indent="-285750">
              <a:buFont typeface="Arial" panose="020B0604020202020204" pitchFamily="34" charset="0"/>
              <a:buChar char="•"/>
            </a:pPr>
            <a:r>
              <a:rPr lang="en-IN" sz="1400" dirty="0">
                <a:latin typeface="Avenir"/>
              </a:rPr>
              <a:t>Meta Description – 160</a:t>
            </a:r>
          </a:p>
          <a:p>
            <a:pPr marL="285750" indent="-285750">
              <a:buFont typeface="Arial" panose="020B0604020202020204" pitchFamily="34" charset="0"/>
              <a:buChar char="•"/>
            </a:pPr>
            <a:r>
              <a:rPr lang="en-IN" sz="1400" dirty="0">
                <a:latin typeface="Avenir"/>
              </a:rPr>
              <a:t>H1 - 60</a:t>
            </a:r>
          </a:p>
        </p:txBody>
      </p:sp>
      <p:graphicFrame>
        <p:nvGraphicFramePr>
          <p:cNvPr id="8" name="Table 7">
            <a:extLst>
              <a:ext uri="{FF2B5EF4-FFF2-40B4-BE49-F238E27FC236}">
                <a16:creationId xmlns:a16="http://schemas.microsoft.com/office/drawing/2014/main" id="{7CA41C48-5A43-6A8D-59E9-7C9577BED8F3}"/>
              </a:ext>
            </a:extLst>
          </p:cNvPr>
          <p:cNvGraphicFramePr>
            <a:graphicFrameLocks noGrp="1"/>
          </p:cNvGraphicFramePr>
          <p:nvPr>
            <p:extLst>
              <p:ext uri="{D42A27DB-BD31-4B8C-83A1-F6EECF244321}">
                <p14:modId xmlns:p14="http://schemas.microsoft.com/office/powerpoint/2010/main" val="3735471051"/>
              </p:ext>
            </p:extLst>
          </p:nvPr>
        </p:nvGraphicFramePr>
        <p:xfrm>
          <a:off x="7621140" y="4393651"/>
          <a:ext cx="4262634" cy="1752600"/>
        </p:xfrm>
        <a:graphic>
          <a:graphicData uri="http://schemas.openxmlformats.org/drawingml/2006/table">
            <a:tbl>
              <a:tblPr firstRow="1" bandRow="1">
                <a:tableStyleId>{5C22544A-7EE6-4342-B048-85BDC9FD1C3A}</a:tableStyleId>
              </a:tblPr>
              <a:tblGrid>
                <a:gridCol w="2131317">
                  <a:extLst>
                    <a:ext uri="{9D8B030D-6E8A-4147-A177-3AD203B41FA5}">
                      <a16:colId xmlns:a16="http://schemas.microsoft.com/office/drawing/2014/main" val="875965685"/>
                    </a:ext>
                  </a:extLst>
                </a:gridCol>
                <a:gridCol w="2131317">
                  <a:extLst>
                    <a:ext uri="{9D8B030D-6E8A-4147-A177-3AD203B41FA5}">
                      <a16:colId xmlns:a16="http://schemas.microsoft.com/office/drawing/2014/main" val="457121160"/>
                    </a:ext>
                  </a:extLst>
                </a:gridCol>
              </a:tblGrid>
              <a:tr h="370840">
                <a:tc>
                  <a:txBody>
                    <a:bodyPr/>
                    <a:lstStyle/>
                    <a:p>
                      <a:pPr algn="ctr"/>
                      <a:r>
                        <a:rPr lang="en-IN" dirty="0">
                          <a:solidFill>
                            <a:schemeClr val="bg1"/>
                          </a:solidFill>
                          <a:latin typeface="Avenir"/>
                        </a:rPr>
                        <a:t>Meta Data Location</a:t>
                      </a:r>
                    </a:p>
                  </a:txBody>
                  <a:tcPr>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dirty="0">
                          <a:latin typeface="Avenir"/>
                        </a:rPr>
                        <a:t>Current % Capacity Utilization</a:t>
                      </a:r>
                    </a:p>
                  </a:txBody>
                  <a:tcPr>
                    <a:lnB w="12700" cap="flat" cmpd="sng" algn="ctr">
                      <a:solidFill>
                        <a:schemeClr val="tx1"/>
                      </a:solidFill>
                      <a:prstDash val="solid"/>
                      <a:round/>
                      <a:headEnd type="none" w="med" len="med"/>
                      <a:tailEnd type="none" w="med" len="med"/>
                    </a:lnB>
                    <a:solidFill>
                      <a:srgbClr val="2F27C8"/>
                    </a:solidFill>
                  </a:tcPr>
                </a:tc>
                <a:extLst>
                  <a:ext uri="{0D108BD9-81ED-4DB2-BD59-A6C34878D82A}">
                    <a16:rowId xmlns:a16="http://schemas.microsoft.com/office/drawing/2014/main" val="1644405994"/>
                  </a:ext>
                </a:extLst>
              </a:tr>
              <a:tr h="370840">
                <a:tc>
                  <a:txBody>
                    <a:bodyPr/>
                    <a:lstStyle/>
                    <a:p>
                      <a:pPr algn="ctr"/>
                      <a:r>
                        <a:rPr lang="en-IN" dirty="0">
                          <a:latin typeface="Avenir"/>
                        </a:rPr>
                        <a:t>Meta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IN" dirty="0">
                          <a:latin typeface="Avenir"/>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698659564"/>
                  </a:ext>
                </a:extLst>
              </a:tr>
              <a:tr h="370840">
                <a:tc>
                  <a:txBody>
                    <a:bodyPr/>
                    <a:lstStyle/>
                    <a:p>
                      <a:pPr algn="ctr"/>
                      <a:r>
                        <a:rPr lang="en-IN" dirty="0">
                          <a:latin typeface="Avenir"/>
                        </a:rPr>
                        <a:t>Meta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IN" dirty="0">
                          <a:latin typeface="Avenir"/>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2248936727"/>
                  </a:ext>
                </a:extLst>
              </a:tr>
              <a:tr h="370840">
                <a:tc>
                  <a:txBody>
                    <a:bodyPr/>
                    <a:lstStyle/>
                    <a:p>
                      <a:pPr algn="ctr"/>
                      <a:r>
                        <a:rPr lang="en-IN" dirty="0">
                          <a:latin typeface="Avenir"/>
                        </a:rPr>
                        <a:t>H1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IN" dirty="0">
                          <a:latin typeface="Avenir"/>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648110295"/>
                  </a:ext>
                </a:extLst>
              </a:tr>
            </a:tbl>
          </a:graphicData>
        </a:graphic>
      </p:graphicFrame>
      <p:grpSp>
        <p:nvGrpSpPr>
          <p:cNvPr id="9" name="Group 8">
            <a:extLst>
              <a:ext uri="{FF2B5EF4-FFF2-40B4-BE49-F238E27FC236}">
                <a16:creationId xmlns:a16="http://schemas.microsoft.com/office/drawing/2014/main" id="{32340D12-B42A-5B2C-E9BC-B782D4C4C751}"/>
              </a:ext>
            </a:extLst>
          </p:cNvPr>
          <p:cNvGrpSpPr/>
          <p:nvPr/>
        </p:nvGrpSpPr>
        <p:grpSpPr>
          <a:xfrm>
            <a:off x="1439512" y="4819254"/>
            <a:ext cx="3301999" cy="1120459"/>
            <a:chOff x="533687" y="2080707"/>
            <a:chExt cx="3024229" cy="891732"/>
          </a:xfrm>
        </p:grpSpPr>
        <p:sp>
          <p:nvSpPr>
            <p:cNvPr id="10" name="Rectangle: Rounded Corners 9">
              <a:extLst>
                <a:ext uri="{FF2B5EF4-FFF2-40B4-BE49-F238E27FC236}">
                  <a16:creationId xmlns:a16="http://schemas.microsoft.com/office/drawing/2014/main" id="{167A9261-9A10-61B9-84D5-FF502755DBBB}"/>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11" name="Rectangle: Rounded Corners 4">
              <a:extLst>
                <a:ext uri="{FF2B5EF4-FFF2-40B4-BE49-F238E27FC236}">
                  <a16:creationId xmlns:a16="http://schemas.microsoft.com/office/drawing/2014/main" id="{E0C64E01-8517-21AC-20DE-23F68314D05F}"/>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r>
                <a:rPr lang="en-IN" sz="1400" dirty="0">
                  <a:solidFill>
                    <a:srgbClr val="2F27C9"/>
                  </a:solidFill>
                  <a:latin typeface="Avenir"/>
                </a:rPr>
                <a:t>KLI has average content capacity utilization of 75%. The remaining capacity can also be utilized to add further information and keywords as required.</a:t>
              </a:r>
            </a:p>
          </p:txBody>
        </p:sp>
      </p:grpSp>
      <p:pic>
        <p:nvPicPr>
          <p:cNvPr id="5" name="Picture 4">
            <a:extLst>
              <a:ext uri="{FF2B5EF4-FFF2-40B4-BE49-F238E27FC236}">
                <a16:creationId xmlns:a16="http://schemas.microsoft.com/office/drawing/2014/main" id="{281B38A0-1C6C-21C8-A7E0-3C64154A9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25" y="2269627"/>
            <a:ext cx="3633185" cy="2124024"/>
          </a:xfrm>
          <a:prstGeom prst="rect">
            <a:avLst/>
          </a:prstGeom>
        </p:spPr>
      </p:pic>
      <p:pic>
        <p:nvPicPr>
          <p:cNvPr id="7" name="Picture 6">
            <a:extLst>
              <a:ext uri="{FF2B5EF4-FFF2-40B4-BE49-F238E27FC236}">
                <a16:creationId xmlns:a16="http://schemas.microsoft.com/office/drawing/2014/main" id="{7C57D1DE-EDE4-D855-8AAA-128525D69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851" y="2269628"/>
            <a:ext cx="3751130" cy="2124024"/>
          </a:xfrm>
          <a:prstGeom prst="rect">
            <a:avLst/>
          </a:prstGeom>
        </p:spPr>
      </p:pic>
      <p:pic>
        <p:nvPicPr>
          <p:cNvPr id="13" name="Picture 12">
            <a:extLst>
              <a:ext uri="{FF2B5EF4-FFF2-40B4-BE49-F238E27FC236}">
                <a16:creationId xmlns:a16="http://schemas.microsoft.com/office/drawing/2014/main" id="{77656F64-7267-9495-25F9-31CD33894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008" y="2269627"/>
            <a:ext cx="4262634" cy="2124023"/>
          </a:xfrm>
          <a:prstGeom prst="rect">
            <a:avLst/>
          </a:prstGeom>
        </p:spPr>
      </p:pic>
    </p:spTree>
    <p:extLst>
      <p:ext uri="{BB962C8B-B14F-4D97-AF65-F5344CB8AC3E}">
        <p14:creationId xmlns:p14="http://schemas.microsoft.com/office/powerpoint/2010/main" val="2992649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FC43-7861-3045-811D-F2EE1FE999D8}"/>
              </a:ext>
            </a:extLst>
          </p:cNvPr>
          <p:cNvSpPr>
            <a:spLocks noGrp="1"/>
          </p:cNvSpPr>
          <p:nvPr>
            <p:ph type="title"/>
          </p:nvPr>
        </p:nvSpPr>
        <p:spPr>
          <a:xfrm>
            <a:off x="162561" y="0"/>
            <a:ext cx="11917144" cy="721895"/>
          </a:xfrm>
        </p:spPr>
        <p:txBody>
          <a:bodyPr>
            <a:normAutofit fontScale="90000"/>
          </a:bodyPr>
          <a:lstStyle/>
          <a:p>
            <a:r>
              <a:rPr lang="en-IN" sz="2400" kern="100" dirty="0">
                <a:effectLst/>
                <a:ea typeface="Calibri" panose="020F0502020204030204" pitchFamily="34" charset="0"/>
                <a:cs typeface="Times New Roman" panose="02020603050405020304" pitchFamily="18" charset="0"/>
              </a:rPr>
              <a:t>Study 3 - No. of locations for keyword matches matters – (</a:t>
            </a:r>
            <a:r>
              <a:rPr lang="en-IN" sz="2400" kern="100" dirty="0" err="1">
                <a:effectLst/>
                <a:ea typeface="Calibri" panose="020F0502020204030204" pitchFamily="34" charset="0"/>
                <a:cs typeface="Times New Roman" panose="02020603050405020304" pitchFamily="18" charset="0"/>
              </a:rPr>
              <a:t>url</a:t>
            </a:r>
            <a:r>
              <a:rPr lang="en-IN" sz="2400" kern="100" dirty="0">
                <a:effectLst/>
                <a:ea typeface="Calibri" panose="020F0502020204030204" pitchFamily="34" charset="0"/>
                <a:cs typeface="Times New Roman" panose="02020603050405020304" pitchFamily="18" charset="0"/>
              </a:rPr>
              <a:t>, h1, meta title, meta description, combined content)</a:t>
            </a:r>
            <a:endParaRPr lang="en-IN" sz="4400" dirty="0"/>
          </a:p>
        </p:txBody>
      </p:sp>
      <p:sp>
        <p:nvSpPr>
          <p:cNvPr id="6" name="TextBox 5">
            <a:extLst>
              <a:ext uri="{FF2B5EF4-FFF2-40B4-BE49-F238E27FC236}">
                <a16:creationId xmlns:a16="http://schemas.microsoft.com/office/drawing/2014/main" id="{8D35F74C-FEC2-C0D9-590F-11FD1B128130}"/>
              </a:ext>
            </a:extLst>
          </p:cNvPr>
          <p:cNvSpPr txBox="1"/>
          <p:nvPr/>
        </p:nvSpPr>
        <p:spPr>
          <a:xfrm>
            <a:off x="162561" y="1955368"/>
            <a:ext cx="2831431" cy="369332"/>
          </a:xfrm>
          <a:prstGeom prst="rect">
            <a:avLst/>
          </a:prstGeom>
          <a:noFill/>
        </p:spPr>
        <p:txBody>
          <a:bodyPr wrap="square" rtlCol="0">
            <a:spAutoFit/>
          </a:bodyPr>
          <a:lstStyle/>
          <a:p>
            <a:r>
              <a:rPr lang="en-IN" sz="1800" b="1" kern="100" dirty="0">
                <a:latin typeface="Avenir"/>
                <a:ea typeface="Calibri" panose="020F0502020204030204" pitchFamily="34" charset="0"/>
                <a:cs typeface="Times New Roman" panose="02020603050405020304" pitchFamily="18" charset="0"/>
              </a:rPr>
              <a:t>For </a:t>
            </a:r>
            <a:r>
              <a:rPr lang="en-IN" b="1" kern="100" dirty="0">
                <a:latin typeface="Avenir"/>
                <a:ea typeface="Calibri" panose="020F0502020204030204" pitchFamily="34" charset="0"/>
                <a:cs typeface="Times New Roman" panose="02020603050405020304" pitchFamily="18" charset="0"/>
              </a:rPr>
              <a:t>Non-Branded</a:t>
            </a:r>
            <a:r>
              <a:rPr lang="en-IN" sz="1800" b="1" kern="100" dirty="0">
                <a:effectLst/>
                <a:latin typeface="Avenir"/>
                <a:ea typeface="Calibri" panose="020F0502020204030204" pitchFamily="34" charset="0"/>
                <a:cs typeface="Times New Roman" panose="02020603050405020304" pitchFamily="18" charset="0"/>
              </a:rPr>
              <a:t> keywords</a:t>
            </a:r>
            <a:endParaRPr lang="en-IN" b="1" dirty="0">
              <a:latin typeface="Avenir"/>
            </a:endParaRPr>
          </a:p>
        </p:txBody>
      </p:sp>
      <p:graphicFrame>
        <p:nvGraphicFramePr>
          <p:cNvPr id="7" name="Content Placeholder 3">
            <a:extLst>
              <a:ext uri="{FF2B5EF4-FFF2-40B4-BE49-F238E27FC236}">
                <a16:creationId xmlns:a16="http://schemas.microsoft.com/office/drawing/2014/main" id="{28599298-2607-24A0-EC03-26A31312F923}"/>
              </a:ext>
            </a:extLst>
          </p:cNvPr>
          <p:cNvGraphicFramePr>
            <a:graphicFrameLocks/>
          </p:cNvGraphicFramePr>
          <p:nvPr>
            <p:extLst>
              <p:ext uri="{D42A27DB-BD31-4B8C-83A1-F6EECF244321}">
                <p14:modId xmlns:p14="http://schemas.microsoft.com/office/powerpoint/2010/main" val="1062617566"/>
              </p:ext>
            </p:extLst>
          </p:nvPr>
        </p:nvGraphicFramePr>
        <p:xfrm>
          <a:off x="266957" y="2356953"/>
          <a:ext cx="10195702" cy="3603466"/>
        </p:xfrm>
        <a:graphic>
          <a:graphicData uri="http://schemas.openxmlformats.org/drawingml/2006/table">
            <a:tbl>
              <a:tblPr firstRow="1" firstCol="1" bandRow="1">
                <a:tableStyleId>{5C22544A-7EE6-4342-B048-85BDC9FD1C3A}</a:tableStyleId>
              </a:tblPr>
              <a:tblGrid>
                <a:gridCol w="2011774">
                  <a:extLst>
                    <a:ext uri="{9D8B030D-6E8A-4147-A177-3AD203B41FA5}">
                      <a16:colId xmlns:a16="http://schemas.microsoft.com/office/drawing/2014/main" val="1785715052"/>
                    </a:ext>
                  </a:extLst>
                </a:gridCol>
                <a:gridCol w="858312">
                  <a:extLst>
                    <a:ext uri="{9D8B030D-6E8A-4147-A177-3AD203B41FA5}">
                      <a16:colId xmlns:a16="http://schemas.microsoft.com/office/drawing/2014/main" val="2374147438"/>
                    </a:ext>
                  </a:extLst>
                </a:gridCol>
                <a:gridCol w="822124">
                  <a:extLst>
                    <a:ext uri="{9D8B030D-6E8A-4147-A177-3AD203B41FA5}">
                      <a16:colId xmlns:a16="http://schemas.microsoft.com/office/drawing/2014/main" val="3509434274"/>
                    </a:ext>
                  </a:extLst>
                </a:gridCol>
                <a:gridCol w="788199">
                  <a:extLst>
                    <a:ext uri="{9D8B030D-6E8A-4147-A177-3AD203B41FA5}">
                      <a16:colId xmlns:a16="http://schemas.microsoft.com/office/drawing/2014/main" val="133488820"/>
                    </a:ext>
                  </a:extLst>
                </a:gridCol>
                <a:gridCol w="788199">
                  <a:extLst>
                    <a:ext uri="{9D8B030D-6E8A-4147-A177-3AD203B41FA5}">
                      <a16:colId xmlns:a16="http://schemas.microsoft.com/office/drawing/2014/main" val="3209162216"/>
                    </a:ext>
                  </a:extLst>
                </a:gridCol>
                <a:gridCol w="788199">
                  <a:extLst>
                    <a:ext uri="{9D8B030D-6E8A-4147-A177-3AD203B41FA5}">
                      <a16:colId xmlns:a16="http://schemas.microsoft.com/office/drawing/2014/main" val="86060735"/>
                    </a:ext>
                  </a:extLst>
                </a:gridCol>
                <a:gridCol w="788199">
                  <a:extLst>
                    <a:ext uri="{9D8B030D-6E8A-4147-A177-3AD203B41FA5}">
                      <a16:colId xmlns:a16="http://schemas.microsoft.com/office/drawing/2014/main" val="4171908043"/>
                    </a:ext>
                  </a:extLst>
                </a:gridCol>
                <a:gridCol w="1636101">
                  <a:extLst>
                    <a:ext uri="{9D8B030D-6E8A-4147-A177-3AD203B41FA5}">
                      <a16:colId xmlns:a16="http://schemas.microsoft.com/office/drawing/2014/main" val="47148120"/>
                    </a:ext>
                  </a:extLst>
                </a:gridCol>
                <a:gridCol w="1714595">
                  <a:extLst>
                    <a:ext uri="{9D8B030D-6E8A-4147-A177-3AD203B41FA5}">
                      <a16:colId xmlns:a16="http://schemas.microsoft.com/office/drawing/2014/main" val="472157530"/>
                    </a:ext>
                  </a:extLst>
                </a:gridCol>
              </a:tblGrid>
              <a:tr h="67260">
                <a:tc>
                  <a:txBody>
                    <a:bodyPr/>
                    <a:lstStyle/>
                    <a:p>
                      <a:pPr algn="ctr">
                        <a:lnSpc>
                          <a:spcPct val="107000"/>
                        </a:lnSpc>
                        <a:spcAft>
                          <a:spcPts val="800"/>
                        </a:spcAft>
                      </a:pPr>
                      <a:r>
                        <a:rPr lang="en-IN" sz="1200" kern="100" dirty="0">
                          <a:effectLst/>
                          <a:latin typeface="Avenir"/>
                        </a:rPr>
                        <a:t> </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solidFill>
                      <a:srgbClr val="2F27C9"/>
                    </a:solidFill>
                  </a:tcPr>
                </a:tc>
                <a:tc>
                  <a:txBody>
                    <a:bodyPr/>
                    <a:lstStyle/>
                    <a:p>
                      <a:pPr algn="ctr">
                        <a:lnSpc>
                          <a:spcPct val="107000"/>
                        </a:lnSpc>
                        <a:spcAft>
                          <a:spcPts val="800"/>
                        </a:spcAft>
                      </a:pPr>
                      <a:r>
                        <a:rPr lang="en-IN" sz="1200" kern="100">
                          <a:effectLst/>
                          <a:latin typeface="Avenir"/>
                        </a:rPr>
                        <a:t>0 loc</a:t>
                      </a:r>
                      <a:endParaRPr lang="en-IN" sz="12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200" kern="100">
                          <a:effectLst/>
                          <a:latin typeface="Avenir"/>
                        </a:rPr>
                        <a:t>1 loc</a:t>
                      </a:r>
                      <a:endParaRPr lang="en-IN" sz="12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200" kern="100">
                          <a:effectLst/>
                          <a:latin typeface="Avenir"/>
                        </a:rPr>
                        <a:t>2 loc</a:t>
                      </a:r>
                      <a:endParaRPr lang="en-IN" sz="12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200" kern="100">
                          <a:effectLst/>
                          <a:latin typeface="Avenir"/>
                        </a:rPr>
                        <a:t>3 loc</a:t>
                      </a:r>
                      <a:endParaRPr lang="en-IN" sz="12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200" kern="100">
                          <a:effectLst/>
                          <a:latin typeface="Avenir"/>
                        </a:rPr>
                        <a:t>4 loc</a:t>
                      </a:r>
                      <a:endParaRPr lang="en-IN" sz="12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200" kern="100">
                          <a:effectLst/>
                          <a:latin typeface="Avenir"/>
                        </a:rPr>
                        <a:t>5 loc</a:t>
                      </a:r>
                      <a:endParaRPr lang="en-IN" sz="12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200" kern="100" dirty="0">
                          <a:solidFill>
                            <a:schemeClr val="bg1"/>
                          </a:solidFill>
                          <a:effectLst/>
                          <a:latin typeface="Avenir"/>
                        </a:rPr>
                        <a:t>Statistical </a:t>
                      </a:r>
                      <a:r>
                        <a:rPr lang="en-IN" sz="1200" kern="100" dirty="0">
                          <a:effectLst/>
                          <a:latin typeface="Avenir"/>
                        </a:rPr>
                        <a:t>Test result (Position)</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200" kern="100" dirty="0">
                          <a:solidFill>
                            <a:schemeClr val="bg1"/>
                          </a:solidFill>
                          <a:effectLst/>
                          <a:latin typeface="Avenir"/>
                        </a:rPr>
                        <a:t>Statistical </a:t>
                      </a:r>
                      <a:r>
                        <a:rPr lang="en-IN" sz="1200" kern="100" dirty="0">
                          <a:effectLst/>
                          <a:latin typeface="Avenir"/>
                        </a:rPr>
                        <a:t>Test result (Traffic)</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3140478438"/>
                  </a:ext>
                </a:extLst>
              </a:tr>
              <a:tr h="667612">
                <a:tc>
                  <a:txBody>
                    <a:bodyPr/>
                    <a:lstStyle/>
                    <a:p>
                      <a:pPr algn="ctr">
                        <a:lnSpc>
                          <a:spcPct val="107000"/>
                        </a:lnSpc>
                        <a:spcAft>
                          <a:spcPts val="800"/>
                        </a:spcAft>
                      </a:pPr>
                      <a:r>
                        <a:rPr lang="en-IN" sz="1200" kern="100" dirty="0" err="1">
                          <a:effectLst/>
                          <a:latin typeface="Avenir"/>
                        </a:rPr>
                        <a:t>KotakLife</a:t>
                      </a:r>
                      <a:r>
                        <a:rPr lang="en-IN" sz="1200" kern="100" dirty="0">
                          <a:effectLst/>
                          <a:latin typeface="Avenir"/>
                        </a:rPr>
                        <a:t> </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200" kern="100" dirty="0">
                          <a:effectLst/>
                          <a:latin typeface="Avenir"/>
                        </a:rPr>
                        <a:t>462</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a:effectLst/>
                          <a:latin typeface="Avenir"/>
                        </a:rPr>
                        <a:t>No diff</a:t>
                      </a:r>
                      <a:endParaRPr lang="en-IN" sz="1200" kern="10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No diff</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2801778"/>
                  </a:ext>
                </a:extLst>
              </a:tr>
              <a:tr h="710258">
                <a:tc>
                  <a:txBody>
                    <a:bodyPr/>
                    <a:lstStyle/>
                    <a:p>
                      <a:pPr algn="ctr">
                        <a:lnSpc>
                          <a:spcPct val="107000"/>
                        </a:lnSpc>
                        <a:spcAft>
                          <a:spcPts val="800"/>
                        </a:spcAft>
                      </a:pPr>
                      <a:r>
                        <a:rPr lang="en-IN" sz="1200" kern="100">
                          <a:effectLst/>
                          <a:latin typeface="Avenir"/>
                        </a:rPr>
                        <a:t>ICICI PruLife</a:t>
                      </a:r>
                      <a:endParaRPr lang="en-IN" sz="12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200" kern="100" dirty="0">
                          <a:effectLst/>
                          <a:latin typeface="Avenir"/>
                        </a:rPr>
                        <a:t>2442</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keywords embedding at 3, 4 locations gives better positions.</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keywords embedding at 3 locations gives better traffic.</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273998"/>
                  </a:ext>
                </a:extLst>
              </a:tr>
              <a:tr h="710258">
                <a:tc>
                  <a:txBody>
                    <a:bodyPr/>
                    <a:lstStyle/>
                    <a:p>
                      <a:pPr algn="ctr">
                        <a:lnSpc>
                          <a:spcPct val="107000"/>
                        </a:lnSpc>
                        <a:spcAft>
                          <a:spcPts val="800"/>
                        </a:spcAft>
                      </a:pPr>
                      <a:r>
                        <a:rPr lang="en-IN" sz="1200" kern="100">
                          <a:effectLst/>
                          <a:latin typeface="Avenir"/>
                        </a:rPr>
                        <a:t>MaxLife</a:t>
                      </a:r>
                      <a:endParaRPr lang="en-IN" sz="12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200" kern="100" dirty="0">
                          <a:effectLst/>
                          <a:latin typeface="Avenir"/>
                        </a:rPr>
                        <a:t>5027</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22</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4, 3 locations gives better positions.</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2 locations gives better traffic.</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0688818"/>
                  </a:ext>
                </a:extLst>
              </a:tr>
              <a:tr h="1068626">
                <a:tc>
                  <a:txBody>
                    <a:bodyPr/>
                    <a:lstStyle/>
                    <a:p>
                      <a:pPr algn="ctr">
                        <a:lnSpc>
                          <a:spcPct val="107000"/>
                        </a:lnSpc>
                        <a:spcAft>
                          <a:spcPts val="800"/>
                        </a:spcAft>
                      </a:pPr>
                      <a:r>
                        <a:rPr lang="en-IN" sz="1200" kern="100" dirty="0" err="1">
                          <a:effectLst/>
                          <a:latin typeface="Avenir"/>
                        </a:rPr>
                        <a:t>CanaraHSBCLife</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200" kern="100" dirty="0">
                          <a:effectLst/>
                          <a:latin typeface="Avenir"/>
                        </a:rPr>
                        <a:t>548</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4 locations gives better positions.</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200" kern="100" dirty="0">
                          <a:effectLst/>
                          <a:latin typeface="Avenir"/>
                        </a:rPr>
                        <a:t>Sig diff with 4 locations gives better traffic.</a:t>
                      </a:r>
                      <a:endParaRPr lang="en-IN" sz="12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9922559"/>
                  </a:ext>
                </a:extLst>
              </a:tr>
            </a:tbl>
          </a:graphicData>
        </a:graphic>
      </p:graphicFrame>
      <p:grpSp>
        <p:nvGrpSpPr>
          <p:cNvPr id="3" name="Group 2">
            <a:extLst>
              <a:ext uri="{FF2B5EF4-FFF2-40B4-BE49-F238E27FC236}">
                <a16:creationId xmlns:a16="http://schemas.microsoft.com/office/drawing/2014/main" id="{4FEB48C3-CBEF-B5F4-801A-57053D19B04E}"/>
              </a:ext>
            </a:extLst>
          </p:cNvPr>
          <p:cNvGrpSpPr/>
          <p:nvPr/>
        </p:nvGrpSpPr>
        <p:grpSpPr>
          <a:xfrm>
            <a:off x="205999" y="821915"/>
            <a:ext cx="11873705" cy="1101200"/>
            <a:chOff x="533687" y="2080707"/>
            <a:chExt cx="3024229" cy="891732"/>
          </a:xfrm>
        </p:grpSpPr>
        <p:sp>
          <p:nvSpPr>
            <p:cNvPr id="8" name="Rectangle: Rounded Corners 7">
              <a:extLst>
                <a:ext uri="{FF2B5EF4-FFF2-40B4-BE49-F238E27FC236}">
                  <a16:creationId xmlns:a16="http://schemas.microsoft.com/office/drawing/2014/main" id="{6C2CB57F-2889-7711-C5A6-F4BBF1DE6D8D}"/>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Rectangle: Rounded Corners 4">
              <a:extLst>
                <a:ext uri="{FF2B5EF4-FFF2-40B4-BE49-F238E27FC236}">
                  <a16:creationId xmlns:a16="http://schemas.microsoft.com/office/drawing/2014/main" id="{8FB8EC2A-4E18-0633-E43F-D6339BCE5B9D}"/>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600" b="1" dirty="0">
                  <a:solidFill>
                    <a:srgbClr val="2F27C9"/>
                  </a:solidFill>
                  <a:latin typeface="Avenir"/>
                </a:rPr>
                <a:t>The analysis shows that if keyword embedding is done at 3 or 4 locations (no. of locations being 5, namely </a:t>
              </a:r>
              <a:r>
                <a:rPr lang="en-IN" sz="1600" b="1" dirty="0" err="1">
                  <a:solidFill>
                    <a:srgbClr val="2F27C9"/>
                  </a:solidFill>
                  <a:latin typeface="Avenir"/>
                </a:rPr>
                <a:t>url</a:t>
              </a:r>
              <a:r>
                <a:rPr lang="en-IN" sz="1600" b="1" dirty="0">
                  <a:solidFill>
                    <a:srgbClr val="2F27C9"/>
                  </a:solidFill>
                  <a:latin typeface="Avenir"/>
                </a:rPr>
                <a:t>, h1, meta title, meta description and main content) , it might lead to better position and traffic.</a:t>
              </a:r>
            </a:p>
          </p:txBody>
        </p:sp>
      </p:grpSp>
    </p:spTree>
    <p:extLst>
      <p:ext uri="{BB962C8B-B14F-4D97-AF65-F5344CB8AC3E}">
        <p14:creationId xmlns:p14="http://schemas.microsoft.com/office/powerpoint/2010/main" val="2034196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A14F-A4D1-323D-A233-B936A6D51AC5}"/>
              </a:ext>
            </a:extLst>
          </p:cNvPr>
          <p:cNvSpPr>
            <a:spLocks noGrp="1"/>
          </p:cNvSpPr>
          <p:nvPr>
            <p:ph type="title"/>
          </p:nvPr>
        </p:nvSpPr>
        <p:spPr>
          <a:xfrm>
            <a:off x="126720" y="91440"/>
            <a:ext cx="11882400" cy="510139"/>
          </a:xfrm>
        </p:spPr>
        <p:txBody>
          <a:bodyPr>
            <a:noAutofit/>
          </a:bodyPr>
          <a:lstStyle/>
          <a:p>
            <a:r>
              <a:rPr lang="en-IN" sz="2000" kern="100" dirty="0">
                <a:effectLst/>
                <a:ea typeface="Calibri" panose="020F0502020204030204" pitchFamily="34" charset="0"/>
                <a:cs typeface="Times New Roman" panose="02020603050405020304" pitchFamily="18" charset="0"/>
              </a:rPr>
              <a:t>Study </a:t>
            </a:r>
            <a:r>
              <a:rPr lang="en-IN" sz="2000" kern="100" dirty="0">
                <a:ea typeface="Calibri" panose="020F0502020204030204" pitchFamily="34" charset="0"/>
                <a:cs typeface="Times New Roman" panose="02020603050405020304" pitchFamily="18" charset="0"/>
              </a:rPr>
              <a:t>4 - </a:t>
            </a:r>
            <a:r>
              <a:rPr lang="en-IN" sz="2000" kern="100" dirty="0">
                <a:effectLst/>
                <a:ea typeface="Calibri" panose="020F0502020204030204" pitchFamily="34" charset="0"/>
                <a:cs typeface="Times New Roman" panose="02020603050405020304" pitchFamily="18" charset="0"/>
              </a:rPr>
              <a:t>Analyse similarity value buckets – (B1 0-0.2, B2 0.2-0.5, B3 0.5-0.7, B4 0.7-1)</a:t>
            </a:r>
            <a:endParaRPr lang="en-IN" sz="2000" dirty="0"/>
          </a:p>
        </p:txBody>
      </p:sp>
      <p:sp>
        <p:nvSpPr>
          <p:cNvPr id="6" name="TextBox 5">
            <a:extLst>
              <a:ext uri="{FF2B5EF4-FFF2-40B4-BE49-F238E27FC236}">
                <a16:creationId xmlns:a16="http://schemas.microsoft.com/office/drawing/2014/main" id="{1816D8B4-69B3-A5D9-9FA4-4A0AA4E3F369}"/>
              </a:ext>
            </a:extLst>
          </p:cNvPr>
          <p:cNvSpPr txBox="1"/>
          <p:nvPr/>
        </p:nvSpPr>
        <p:spPr>
          <a:xfrm>
            <a:off x="159147" y="1974297"/>
            <a:ext cx="2831431" cy="369332"/>
          </a:xfrm>
          <a:prstGeom prst="rect">
            <a:avLst/>
          </a:prstGeom>
          <a:noFill/>
        </p:spPr>
        <p:txBody>
          <a:bodyPr wrap="square" rtlCol="0">
            <a:spAutoFit/>
          </a:bodyPr>
          <a:lstStyle/>
          <a:p>
            <a:r>
              <a:rPr lang="en-IN" sz="1800" b="1" kern="100" dirty="0">
                <a:latin typeface="Avenir"/>
                <a:ea typeface="Calibri" panose="020F0502020204030204" pitchFamily="34" charset="0"/>
                <a:cs typeface="Times New Roman" panose="02020603050405020304" pitchFamily="18" charset="0"/>
              </a:rPr>
              <a:t>For </a:t>
            </a:r>
            <a:r>
              <a:rPr lang="en-IN" b="1" kern="100" dirty="0">
                <a:latin typeface="Avenir"/>
                <a:ea typeface="Calibri" panose="020F0502020204030204" pitchFamily="34" charset="0"/>
                <a:cs typeface="Times New Roman" panose="02020603050405020304" pitchFamily="18" charset="0"/>
              </a:rPr>
              <a:t>Non-Branded</a:t>
            </a:r>
            <a:r>
              <a:rPr lang="en-IN" sz="1800" b="1" kern="100" dirty="0">
                <a:effectLst/>
                <a:latin typeface="Avenir"/>
                <a:ea typeface="Calibri" panose="020F0502020204030204" pitchFamily="34" charset="0"/>
                <a:cs typeface="Times New Roman" panose="02020603050405020304" pitchFamily="18" charset="0"/>
              </a:rPr>
              <a:t> keywords</a:t>
            </a:r>
            <a:endParaRPr lang="en-IN" b="1" dirty="0">
              <a:latin typeface="Avenir"/>
            </a:endParaRPr>
          </a:p>
        </p:txBody>
      </p:sp>
      <p:graphicFrame>
        <p:nvGraphicFramePr>
          <p:cNvPr id="7" name="Table 6">
            <a:extLst>
              <a:ext uri="{FF2B5EF4-FFF2-40B4-BE49-F238E27FC236}">
                <a16:creationId xmlns:a16="http://schemas.microsoft.com/office/drawing/2014/main" id="{A9C37520-1A01-CE74-7FF7-AA57FCA61E3E}"/>
              </a:ext>
            </a:extLst>
          </p:cNvPr>
          <p:cNvGraphicFramePr>
            <a:graphicFrameLocks noGrp="1"/>
          </p:cNvGraphicFramePr>
          <p:nvPr>
            <p:extLst>
              <p:ext uri="{D42A27DB-BD31-4B8C-83A1-F6EECF244321}">
                <p14:modId xmlns:p14="http://schemas.microsoft.com/office/powerpoint/2010/main" val="1925917773"/>
              </p:ext>
            </p:extLst>
          </p:nvPr>
        </p:nvGraphicFramePr>
        <p:xfrm>
          <a:off x="159147" y="2479388"/>
          <a:ext cx="10085467" cy="2805020"/>
        </p:xfrm>
        <a:graphic>
          <a:graphicData uri="http://schemas.openxmlformats.org/drawingml/2006/table">
            <a:tbl>
              <a:tblPr firstRow="1" firstCol="1" bandRow="1">
                <a:tableStyleId>{5C22544A-7EE6-4342-B048-85BDC9FD1C3A}</a:tableStyleId>
              </a:tblPr>
              <a:tblGrid>
                <a:gridCol w="1745122">
                  <a:extLst>
                    <a:ext uri="{9D8B030D-6E8A-4147-A177-3AD203B41FA5}">
                      <a16:colId xmlns:a16="http://schemas.microsoft.com/office/drawing/2014/main" val="2295048110"/>
                    </a:ext>
                  </a:extLst>
                </a:gridCol>
                <a:gridCol w="1027088">
                  <a:extLst>
                    <a:ext uri="{9D8B030D-6E8A-4147-A177-3AD203B41FA5}">
                      <a16:colId xmlns:a16="http://schemas.microsoft.com/office/drawing/2014/main" val="1420441594"/>
                    </a:ext>
                  </a:extLst>
                </a:gridCol>
                <a:gridCol w="799174">
                  <a:extLst>
                    <a:ext uri="{9D8B030D-6E8A-4147-A177-3AD203B41FA5}">
                      <a16:colId xmlns:a16="http://schemas.microsoft.com/office/drawing/2014/main" val="3821449307"/>
                    </a:ext>
                  </a:extLst>
                </a:gridCol>
                <a:gridCol w="799174">
                  <a:extLst>
                    <a:ext uri="{9D8B030D-6E8A-4147-A177-3AD203B41FA5}">
                      <a16:colId xmlns:a16="http://schemas.microsoft.com/office/drawing/2014/main" val="181050348"/>
                    </a:ext>
                  </a:extLst>
                </a:gridCol>
                <a:gridCol w="745646">
                  <a:extLst>
                    <a:ext uri="{9D8B030D-6E8A-4147-A177-3AD203B41FA5}">
                      <a16:colId xmlns:a16="http://schemas.microsoft.com/office/drawing/2014/main" val="2311118209"/>
                    </a:ext>
                  </a:extLst>
                </a:gridCol>
                <a:gridCol w="2549705">
                  <a:extLst>
                    <a:ext uri="{9D8B030D-6E8A-4147-A177-3AD203B41FA5}">
                      <a16:colId xmlns:a16="http://schemas.microsoft.com/office/drawing/2014/main" val="3527709816"/>
                    </a:ext>
                  </a:extLst>
                </a:gridCol>
                <a:gridCol w="2419558">
                  <a:extLst>
                    <a:ext uri="{9D8B030D-6E8A-4147-A177-3AD203B41FA5}">
                      <a16:colId xmlns:a16="http://schemas.microsoft.com/office/drawing/2014/main" val="3722798972"/>
                    </a:ext>
                  </a:extLst>
                </a:gridCol>
              </a:tblGrid>
              <a:tr h="460951">
                <a:tc>
                  <a:txBody>
                    <a:bodyPr/>
                    <a:lstStyle/>
                    <a:p>
                      <a:pPr algn="ctr">
                        <a:lnSpc>
                          <a:spcPct val="107000"/>
                        </a:lnSpc>
                        <a:spcAft>
                          <a:spcPts val="800"/>
                        </a:spcAft>
                      </a:pPr>
                      <a:r>
                        <a:rPr lang="en-IN" sz="1400" kern="100" dirty="0">
                          <a:effectLst/>
                          <a:latin typeface="Avenir"/>
                        </a:rPr>
                        <a:t> </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solidFill>
                      <a:srgbClr val="2F27C9"/>
                    </a:solidFill>
                  </a:tcPr>
                </a:tc>
                <a:tc>
                  <a:txBody>
                    <a:bodyPr/>
                    <a:lstStyle/>
                    <a:p>
                      <a:pPr algn="ctr">
                        <a:lnSpc>
                          <a:spcPct val="107000"/>
                        </a:lnSpc>
                        <a:spcAft>
                          <a:spcPts val="800"/>
                        </a:spcAft>
                      </a:pPr>
                      <a:r>
                        <a:rPr lang="en-IN" sz="1400" kern="100" dirty="0">
                          <a:effectLst/>
                          <a:latin typeface="Avenir"/>
                        </a:rPr>
                        <a:t>B1</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B2</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B3</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B4</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(Position)</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1808035124"/>
                  </a:ext>
                </a:extLst>
              </a:tr>
              <a:tr h="611106">
                <a:tc>
                  <a:txBody>
                    <a:bodyPr/>
                    <a:lstStyle/>
                    <a:p>
                      <a:pPr algn="ctr">
                        <a:lnSpc>
                          <a:spcPct val="107000"/>
                        </a:lnSpc>
                        <a:spcAft>
                          <a:spcPts val="800"/>
                        </a:spcAft>
                      </a:pPr>
                      <a:r>
                        <a:rPr lang="en-IN" sz="1400" kern="100">
                          <a:effectLst/>
                          <a:latin typeface="Avenir"/>
                        </a:rPr>
                        <a:t>KotakLife </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144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269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bucket 4 has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bucket 4 has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4460565"/>
                  </a:ext>
                </a:extLst>
              </a:tr>
              <a:tr h="812008">
                <a:tc>
                  <a:txBody>
                    <a:bodyPr/>
                    <a:lstStyle/>
                    <a:p>
                      <a:pPr algn="ctr">
                        <a:lnSpc>
                          <a:spcPct val="107000"/>
                        </a:lnSpc>
                        <a:spcAft>
                          <a:spcPts val="800"/>
                        </a:spcAft>
                      </a:pPr>
                      <a:r>
                        <a:rPr lang="en-IN" sz="1400" kern="100" dirty="0">
                          <a:effectLst/>
                          <a:latin typeface="Avenir"/>
                        </a:rPr>
                        <a:t>ICICI </a:t>
                      </a:r>
                      <a:r>
                        <a:rPr lang="en-IN" sz="1400" kern="100" dirty="0" err="1">
                          <a:effectLst/>
                          <a:latin typeface="Avenir"/>
                        </a:rPr>
                        <a:t>PruLife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rPr>
                        <a:t>360</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1215</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883</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24</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bucket 4 has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bucket 4 has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875189"/>
                  </a:ext>
                </a:extLst>
              </a:tr>
              <a:tr h="404898">
                <a:tc>
                  <a:txBody>
                    <a:bodyPr/>
                    <a:lstStyle/>
                    <a:p>
                      <a:pPr algn="ctr">
                        <a:lnSpc>
                          <a:spcPct val="107000"/>
                        </a:lnSpc>
                        <a:spcAft>
                          <a:spcPts val="800"/>
                        </a:spcAft>
                      </a:pPr>
                      <a:r>
                        <a:rPr lang="en-IN" sz="1400" kern="100">
                          <a:effectLst/>
                          <a:latin typeface="Avenir"/>
                        </a:rPr>
                        <a:t>MaxLife</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rPr>
                        <a:t>1679</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2381</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929</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56</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bucket 4 has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bucket 4 has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0816169"/>
                  </a:ext>
                </a:extLst>
              </a:tr>
              <a:tr h="474486">
                <a:tc>
                  <a:txBody>
                    <a:bodyPr/>
                    <a:lstStyle/>
                    <a:p>
                      <a:pPr algn="ctr">
                        <a:lnSpc>
                          <a:spcPct val="107000"/>
                        </a:lnSpc>
                        <a:spcAft>
                          <a:spcPts val="800"/>
                        </a:spcAft>
                      </a:pPr>
                      <a:r>
                        <a:rPr lang="en-IN" sz="1400" kern="100" dirty="0" err="1">
                          <a:effectLst/>
                          <a:latin typeface="Avenir"/>
                        </a:rPr>
                        <a:t>CanaraHSBCLife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rPr>
                        <a:t>3</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103</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417</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bucket 4 has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bucket 4 has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5649460"/>
                  </a:ext>
                </a:extLst>
              </a:tr>
            </a:tbl>
          </a:graphicData>
        </a:graphic>
      </p:graphicFrame>
      <p:grpSp>
        <p:nvGrpSpPr>
          <p:cNvPr id="3" name="Group 2">
            <a:extLst>
              <a:ext uri="{FF2B5EF4-FFF2-40B4-BE49-F238E27FC236}">
                <a16:creationId xmlns:a16="http://schemas.microsoft.com/office/drawing/2014/main" id="{F691A45B-9FA4-4DB6-FC65-A2FDC4C0EA4A}"/>
              </a:ext>
            </a:extLst>
          </p:cNvPr>
          <p:cNvGrpSpPr/>
          <p:nvPr/>
        </p:nvGrpSpPr>
        <p:grpSpPr>
          <a:xfrm>
            <a:off x="159147" y="737338"/>
            <a:ext cx="11873705" cy="1101200"/>
            <a:chOff x="533687" y="2080707"/>
            <a:chExt cx="3024229" cy="891732"/>
          </a:xfrm>
        </p:grpSpPr>
        <p:sp>
          <p:nvSpPr>
            <p:cNvPr id="8" name="Rectangle: Rounded Corners 7">
              <a:extLst>
                <a:ext uri="{FF2B5EF4-FFF2-40B4-BE49-F238E27FC236}">
                  <a16:creationId xmlns:a16="http://schemas.microsoft.com/office/drawing/2014/main" id="{7D7AF5B1-DCE0-58FA-C80A-FB89E45FB6F4}"/>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Rectangle: Rounded Corners 4">
              <a:extLst>
                <a:ext uri="{FF2B5EF4-FFF2-40B4-BE49-F238E27FC236}">
                  <a16:creationId xmlns:a16="http://schemas.microsoft.com/office/drawing/2014/main" id="{2BC133E1-9EFD-B948-5314-E1391AF27C97}"/>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600" b="1" dirty="0">
                  <a:solidFill>
                    <a:srgbClr val="2F27C9"/>
                  </a:solidFill>
                  <a:latin typeface="Avenir"/>
                </a:rPr>
                <a:t>The analysis shows that more the similarity between webpage content and keyword, better is the position and traffic.</a:t>
              </a:r>
            </a:p>
          </p:txBody>
        </p:sp>
      </p:grpSp>
    </p:spTree>
    <p:extLst>
      <p:ext uri="{BB962C8B-B14F-4D97-AF65-F5344CB8AC3E}">
        <p14:creationId xmlns:p14="http://schemas.microsoft.com/office/powerpoint/2010/main" val="2332022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480A-C90D-1CE6-CAB8-D1EEDAD4C0B3}"/>
              </a:ext>
            </a:extLst>
          </p:cNvPr>
          <p:cNvSpPr>
            <a:spLocks noGrp="1"/>
          </p:cNvSpPr>
          <p:nvPr>
            <p:ph type="title"/>
          </p:nvPr>
        </p:nvSpPr>
        <p:spPr>
          <a:xfrm>
            <a:off x="0" y="203200"/>
            <a:ext cx="9284649" cy="374254"/>
          </a:xfrm>
        </p:spPr>
        <p:txBody>
          <a:bodyPr>
            <a:normAutofit fontScale="90000"/>
          </a:bodyPr>
          <a:lstStyle/>
          <a:p>
            <a:pPr algn="ctr"/>
            <a:r>
              <a:rPr lang="en-IN" sz="2400" kern="100" dirty="0">
                <a:effectLst/>
                <a:ea typeface="Calibri" panose="020F0502020204030204" pitchFamily="34" charset="0"/>
                <a:cs typeface="Times New Roman" panose="02020603050405020304" pitchFamily="18" charset="0"/>
              </a:rPr>
              <a:t>Study 5 - Analyse best performing location – Exact Matching</a:t>
            </a:r>
            <a:endParaRPr lang="en-IN" sz="4400" dirty="0"/>
          </a:p>
        </p:txBody>
      </p:sp>
      <p:sp>
        <p:nvSpPr>
          <p:cNvPr id="5" name="TextBox 4">
            <a:extLst>
              <a:ext uri="{FF2B5EF4-FFF2-40B4-BE49-F238E27FC236}">
                <a16:creationId xmlns:a16="http://schemas.microsoft.com/office/drawing/2014/main" id="{14214AF7-A3BB-60EC-4D8F-84E3E3C2D3C3}"/>
              </a:ext>
            </a:extLst>
          </p:cNvPr>
          <p:cNvSpPr txBox="1"/>
          <p:nvPr/>
        </p:nvSpPr>
        <p:spPr>
          <a:xfrm>
            <a:off x="203724" y="1904378"/>
            <a:ext cx="2831431" cy="369332"/>
          </a:xfrm>
          <a:prstGeom prst="rect">
            <a:avLst/>
          </a:prstGeom>
          <a:noFill/>
        </p:spPr>
        <p:txBody>
          <a:bodyPr wrap="square" rtlCol="0">
            <a:spAutoFit/>
          </a:bodyPr>
          <a:lstStyle/>
          <a:p>
            <a:r>
              <a:rPr lang="en-IN" sz="1800" b="1" kern="100" dirty="0">
                <a:latin typeface="Avenir"/>
                <a:ea typeface="Calibri" panose="020F0502020204030204" pitchFamily="34" charset="0"/>
                <a:cs typeface="Times New Roman" panose="02020603050405020304" pitchFamily="18" charset="0"/>
              </a:rPr>
              <a:t>For </a:t>
            </a:r>
            <a:r>
              <a:rPr lang="en-IN" b="1" kern="100" dirty="0">
                <a:latin typeface="Avenir"/>
                <a:ea typeface="Calibri" panose="020F0502020204030204" pitchFamily="34" charset="0"/>
                <a:cs typeface="Times New Roman" panose="02020603050405020304" pitchFamily="18" charset="0"/>
              </a:rPr>
              <a:t>Non-Branded</a:t>
            </a:r>
            <a:r>
              <a:rPr lang="en-IN" sz="1800" b="1" kern="100" dirty="0">
                <a:effectLst/>
                <a:latin typeface="Avenir"/>
                <a:ea typeface="Calibri" panose="020F0502020204030204" pitchFamily="34" charset="0"/>
                <a:cs typeface="Times New Roman" panose="02020603050405020304" pitchFamily="18" charset="0"/>
              </a:rPr>
              <a:t> keywords</a:t>
            </a:r>
            <a:endParaRPr lang="en-IN" b="1" dirty="0">
              <a:latin typeface="Avenir"/>
            </a:endParaRPr>
          </a:p>
        </p:txBody>
      </p:sp>
      <p:graphicFrame>
        <p:nvGraphicFramePr>
          <p:cNvPr id="7" name="Table 6">
            <a:extLst>
              <a:ext uri="{FF2B5EF4-FFF2-40B4-BE49-F238E27FC236}">
                <a16:creationId xmlns:a16="http://schemas.microsoft.com/office/drawing/2014/main" id="{FA6A37E0-B3B5-DF81-9B61-0C5F874B9F36}"/>
              </a:ext>
            </a:extLst>
          </p:cNvPr>
          <p:cNvGraphicFramePr>
            <a:graphicFrameLocks noGrp="1"/>
          </p:cNvGraphicFramePr>
          <p:nvPr>
            <p:extLst>
              <p:ext uri="{D42A27DB-BD31-4B8C-83A1-F6EECF244321}">
                <p14:modId xmlns:p14="http://schemas.microsoft.com/office/powerpoint/2010/main" val="2680385277"/>
              </p:ext>
            </p:extLst>
          </p:nvPr>
        </p:nvGraphicFramePr>
        <p:xfrm>
          <a:off x="306268" y="2406572"/>
          <a:ext cx="10265478" cy="3145475"/>
        </p:xfrm>
        <a:graphic>
          <a:graphicData uri="http://schemas.openxmlformats.org/drawingml/2006/table">
            <a:tbl>
              <a:tblPr firstRow="1" firstCol="1" bandRow="1">
                <a:tableStyleId>{5C22544A-7EE6-4342-B048-85BDC9FD1C3A}</a:tableStyleId>
              </a:tblPr>
              <a:tblGrid>
                <a:gridCol w="1528582">
                  <a:extLst>
                    <a:ext uri="{9D8B030D-6E8A-4147-A177-3AD203B41FA5}">
                      <a16:colId xmlns:a16="http://schemas.microsoft.com/office/drawing/2014/main" val="397276202"/>
                    </a:ext>
                  </a:extLst>
                </a:gridCol>
                <a:gridCol w="1169864">
                  <a:extLst>
                    <a:ext uri="{9D8B030D-6E8A-4147-A177-3AD203B41FA5}">
                      <a16:colId xmlns:a16="http://schemas.microsoft.com/office/drawing/2014/main" val="2960174887"/>
                    </a:ext>
                  </a:extLst>
                </a:gridCol>
                <a:gridCol w="713892">
                  <a:extLst>
                    <a:ext uri="{9D8B030D-6E8A-4147-A177-3AD203B41FA5}">
                      <a16:colId xmlns:a16="http://schemas.microsoft.com/office/drawing/2014/main" val="4128750889"/>
                    </a:ext>
                  </a:extLst>
                </a:gridCol>
                <a:gridCol w="716171">
                  <a:extLst>
                    <a:ext uri="{9D8B030D-6E8A-4147-A177-3AD203B41FA5}">
                      <a16:colId xmlns:a16="http://schemas.microsoft.com/office/drawing/2014/main" val="751991087"/>
                    </a:ext>
                  </a:extLst>
                </a:gridCol>
                <a:gridCol w="715031">
                  <a:extLst>
                    <a:ext uri="{9D8B030D-6E8A-4147-A177-3AD203B41FA5}">
                      <a16:colId xmlns:a16="http://schemas.microsoft.com/office/drawing/2014/main" val="855244618"/>
                    </a:ext>
                  </a:extLst>
                </a:gridCol>
                <a:gridCol w="623943">
                  <a:extLst>
                    <a:ext uri="{9D8B030D-6E8A-4147-A177-3AD203B41FA5}">
                      <a16:colId xmlns:a16="http://schemas.microsoft.com/office/drawing/2014/main" val="1301356057"/>
                    </a:ext>
                  </a:extLst>
                </a:gridCol>
                <a:gridCol w="639885">
                  <a:extLst>
                    <a:ext uri="{9D8B030D-6E8A-4147-A177-3AD203B41FA5}">
                      <a16:colId xmlns:a16="http://schemas.microsoft.com/office/drawing/2014/main" val="1640373885"/>
                    </a:ext>
                  </a:extLst>
                </a:gridCol>
                <a:gridCol w="2230487">
                  <a:extLst>
                    <a:ext uri="{9D8B030D-6E8A-4147-A177-3AD203B41FA5}">
                      <a16:colId xmlns:a16="http://schemas.microsoft.com/office/drawing/2014/main" val="3602030071"/>
                    </a:ext>
                  </a:extLst>
                </a:gridCol>
                <a:gridCol w="1927623">
                  <a:extLst>
                    <a:ext uri="{9D8B030D-6E8A-4147-A177-3AD203B41FA5}">
                      <a16:colId xmlns:a16="http://schemas.microsoft.com/office/drawing/2014/main" val="4273006234"/>
                    </a:ext>
                  </a:extLst>
                </a:gridCol>
              </a:tblGrid>
              <a:tr h="0">
                <a:tc>
                  <a:txBody>
                    <a:bodyPr/>
                    <a:lstStyle/>
                    <a:p>
                      <a:pPr algn="ctr">
                        <a:lnSpc>
                          <a:spcPct val="107000"/>
                        </a:lnSpc>
                        <a:spcAft>
                          <a:spcPts val="800"/>
                        </a:spcAft>
                      </a:pPr>
                      <a:r>
                        <a:rPr lang="en-IN" sz="1400" kern="100" dirty="0">
                          <a:effectLst/>
                          <a:latin typeface="Avenir"/>
                        </a:rPr>
                        <a:t> </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solidFill>
                      <a:srgbClr val="2F27C9"/>
                    </a:solidFill>
                  </a:tcPr>
                </a:tc>
                <a:tc>
                  <a:txBody>
                    <a:bodyPr/>
                    <a:lstStyle/>
                    <a:p>
                      <a:pPr algn="ctr">
                        <a:lnSpc>
                          <a:spcPct val="107000"/>
                        </a:lnSpc>
                        <a:spcAft>
                          <a:spcPts val="800"/>
                        </a:spcAft>
                      </a:pPr>
                      <a:r>
                        <a:rPr lang="en-IN" sz="1400" kern="100" dirty="0">
                          <a:effectLst/>
                          <a:latin typeface="Avenir"/>
                        </a:rPr>
                        <a:t>none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url</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H1</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err="1">
                          <a:effectLst/>
                          <a:latin typeface="Avenir"/>
                        </a:rPr>
                        <a:t>mt</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md</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mc</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(Position)</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2105576128"/>
                  </a:ext>
                </a:extLst>
              </a:tr>
              <a:tr h="0">
                <a:tc>
                  <a:txBody>
                    <a:bodyPr/>
                    <a:lstStyle/>
                    <a:p>
                      <a:pPr algn="ctr">
                        <a:lnSpc>
                          <a:spcPct val="107000"/>
                        </a:lnSpc>
                        <a:spcAft>
                          <a:spcPts val="800"/>
                        </a:spcAft>
                      </a:pPr>
                      <a:r>
                        <a:rPr lang="en-IN" sz="1400" kern="100" dirty="0" err="1">
                          <a:effectLst/>
                          <a:latin typeface="Avenir"/>
                        </a:rPr>
                        <a:t>KotakLife</a:t>
                      </a:r>
                      <a:r>
                        <a:rPr lang="en-IN" sz="1400" kern="100" dirty="0">
                          <a:effectLst/>
                          <a:latin typeface="Avenir"/>
                        </a:rPr>
                        <a:t> </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rPr>
                        <a:t>462</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15</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12</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No sig diff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Sig diff, exact inclusion at meta title and main content gives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9219107"/>
                  </a:ext>
                </a:extLst>
              </a:tr>
              <a:tr h="0">
                <a:tc>
                  <a:txBody>
                    <a:bodyPr/>
                    <a:lstStyle/>
                    <a:p>
                      <a:pPr algn="ctr">
                        <a:lnSpc>
                          <a:spcPct val="107000"/>
                        </a:lnSpc>
                        <a:spcAft>
                          <a:spcPts val="800"/>
                        </a:spcAft>
                      </a:pPr>
                      <a:r>
                        <a:rPr lang="en-IN" sz="1400" kern="100" dirty="0">
                          <a:effectLst/>
                          <a:latin typeface="Avenir"/>
                        </a:rPr>
                        <a:t>ICICI </a:t>
                      </a:r>
                      <a:r>
                        <a:rPr lang="en-IN" sz="1400" kern="100" dirty="0" err="1">
                          <a:effectLst/>
                          <a:latin typeface="Avenir"/>
                        </a:rPr>
                        <a:t>PruLife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rPr>
                        <a:t>2442</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4</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18</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29</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29</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33</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No sig diff, though meta </a:t>
                      </a:r>
                      <a:r>
                        <a:rPr lang="en-IN" sz="1400" kern="100" dirty="0" err="1">
                          <a:effectLst/>
                          <a:latin typeface="Avenir"/>
                        </a:rPr>
                        <a:t>desc</a:t>
                      </a:r>
                      <a:r>
                        <a:rPr lang="en-IN" sz="1400" kern="100" dirty="0">
                          <a:effectLst/>
                          <a:latin typeface="Avenir"/>
                        </a:rPr>
                        <a:t> gives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Sig diff, exact inclusion at meta title, </a:t>
                      </a:r>
                      <a:r>
                        <a:rPr lang="en-IN" sz="1400" kern="100" dirty="0" err="1">
                          <a:effectLst/>
                          <a:latin typeface="Avenir"/>
                        </a:rPr>
                        <a:t>desc</a:t>
                      </a:r>
                      <a:r>
                        <a:rPr lang="en-IN" sz="1400" kern="100" dirty="0">
                          <a:effectLst/>
                          <a:latin typeface="Avenir"/>
                        </a:rPr>
                        <a:t> and main content gives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6909107"/>
                  </a:ext>
                </a:extLst>
              </a:tr>
              <a:tr h="0">
                <a:tc>
                  <a:txBody>
                    <a:bodyPr/>
                    <a:lstStyle/>
                    <a:p>
                      <a:pPr algn="ctr">
                        <a:lnSpc>
                          <a:spcPct val="107000"/>
                        </a:lnSpc>
                        <a:spcAft>
                          <a:spcPts val="800"/>
                        </a:spcAft>
                      </a:pPr>
                      <a:r>
                        <a:rPr lang="en-IN" sz="1400" kern="100">
                          <a:effectLst/>
                          <a:latin typeface="Avenir"/>
                        </a:rPr>
                        <a:t>MaxLife</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rPr>
                        <a:t>5027</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10</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28</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32</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27</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Sig diff, h1 inclusion gives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Sig diff, meta </a:t>
                      </a:r>
                      <a:r>
                        <a:rPr lang="en-IN" sz="1400" kern="100" dirty="0" err="1">
                          <a:effectLst/>
                          <a:latin typeface="Avenir"/>
                        </a:rPr>
                        <a:t>desc</a:t>
                      </a:r>
                      <a:r>
                        <a:rPr lang="en-IN" sz="1400" kern="100" dirty="0">
                          <a:effectLst/>
                          <a:latin typeface="Avenir"/>
                        </a:rPr>
                        <a:t> gives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44407"/>
                  </a:ext>
                </a:extLst>
              </a:tr>
              <a:tr h="0">
                <a:tc>
                  <a:txBody>
                    <a:bodyPr/>
                    <a:lstStyle/>
                    <a:p>
                      <a:pPr algn="ctr">
                        <a:lnSpc>
                          <a:spcPct val="107000"/>
                        </a:lnSpc>
                        <a:spcAft>
                          <a:spcPts val="800"/>
                        </a:spcAft>
                      </a:pPr>
                      <a:r>
                        <a:rPr lang="en-IN" sz="1400" kern="100" dirty="0" err="1">
                          <a:effectLst/>
                          <a:latin typeface="Avenir"/>
                        </a:rPr>
                        <a:t>CanaraHSBCLife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rPr>
                        <a:t>548</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1</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11</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29</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28</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20</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Sig diff, h1 gives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IN" sz="1400" kern="100" dirty="0">
                          <a:effectLst/>
                          <a:latin typeface="Avenir"/>
                        </a:rPr>
                        <a:t>Sig diff, h1 gives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0945187"/>
                  </a:ext>
                </a:extLst>
              </a:tr>
            </a:tbl>
          </a:graphicData>
        </a:graphic>
      </p:graphicFrame>
      <p:grpSp>
        <p:nvGrpSpPr>
          <p:cNvPr id="3" name="Group 2">
            <a:extLst>
              <a:ext uri="{FF2B5EF4-FFF2-40B4-BE49-F238E27FC236}">
                <a16:creationId xmlns:a16="http://schemas.microsoft.com/office/drawing/2014/main" id="{E876353B-1D15-D625-51A3-074157E4617B}"/>
              </a:ext>
            </a:extLst>
          </p:cNvPr>
          <p:cNvGrpSpPr/>
          <p:nvPr/>
        </p:nvGrpSpPr>
        <p:grpSpPr>
          <a:xfrm>
            <a:off x="203724" y="670317"/>
            <a:ext cx="11873705" cy="1101200"/>
            <a:chOff x="533687" y="2080707"/>
            <a:chExt cx="3024229" cy="891732"/>
          </a:xfrm>
        </p:grpSpPr>
        <p:sp>
          <p:nvSpPr>
            <p:cNvPr id="8" name="Rectangle: Rounded Corners 7">
              <a:extLst>
                <a:ext uri="{FF2B5EF4-FFF2-40B4-BE49-F238E27FC236}">
                  <a16:creationId xmlns:a16="http://schemas.microsoft.com/office/drawing/2014/main" id="{E4D4A1B7-DEBF-7916-26AD-2C21CD99434F}"/>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Rectangle: Rounded Corners 4">
              <a:extLst>
                <a:ext uri="{FF2B5EF4-FFF2-40B4-BE49-F238E27FC236}">
                  <a16:creationId xmlns:a16="http://schemas.microsoft.com/office/drawing/2014/main" id="{EA875180-E91A-D71E-D83C-F126C5A74F65}"/>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600" b="1" dirty="0">
                  <a:solidFill>
                    <a:srgbClr val="2F27C9"/>
                  </a:solidFill>
                  <a:latin typeface="Avenir"/>
                </a:rPr>
                <a:t>The analysis states that exact keyword inclusion at h1 and meta </a:t>
              </a:r>
              <a:r>
                <a:rPr lang="en-IN" sz="1600" b="1" dirty="0" err="1">
                  <a:solidFill>
                    <a:srgbClr val="2F27C9"/>
                  </a:solidFill>
                  <a:latin typeface="Avenir"/>
                </a:rPr>
                <a:t>desc</a:t>
              </a:r>
              <a:r>
                <a:rPr lang="en-IN" sz="1600" b="1" dirty="0">
                  <a:solidFill>
                    <a:srgbClr val="2F27C9"/>
                  </a:solidFill>
                  <a:latin typeface="Avenir"/>
                </a:rPr>
                <a:t> leads to better position and traffic. </a:t>
              </a:r>
            </a:p>
          </p:txBody>
        </p:sp>
      </p:grpSp>
    </p:spTree>
    <p:extLst>
      <p:ext uri="{BB962C8B-B14F-4D97-AF65-F5344CB8AC3E}">
        <p14:creationId xmlns:p14="http://schemas.microsoft.com/office/powerpoint/2010/main" val="212099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48C2-502B-62C2-2ACE-F72771DEC429}"/>
              </a:ext>
            </a:extLst>
          </p:cNvPr>
          <p:cNvSpPr>
            <a:spLocks noGrp="1"/>
          </p:cNvSpPr>
          <p:nvPr>
            <p:ph type="title"/>
          </p:nvPr>
        </p:nvSpPr>
        <p:spPr>
          <a:xfrm>
            <a:off x="132080" y="132080"/>
            <a:ext cx="10195280" cy="681037"/>
          </a:xfrm>
        </p:spPr>
        <p:txBody>
          <a:bodyPr>
            <a:normAutofit/>
          </a:bodyPr>
          <a:lstStyle/>
          <a:p>
            <a:pPr algn="ctr"/>
            <a:r>
              <a:rPr lang="en-IN" sz="2400" kern="100" dirty="0">
                <a:effectLst/>
                <a:ea typeface="Calibri" panose="020F0502020204030204" pitchFamily="34" charset="0"/>
                <a:cs typeface="Times New Roman" panose="02020603050405020304" pitchFamily="18" charset="0"/>
              </a:rPr>
              <a:t>Study 6 - Analyse best performing location – using sim scores</a:t>
            </a:r>
            <a:endParaRPr lang="en-IN" sz="4400" dirty="0"/>
          </a:p>
        </p:txBody>
      </p:sp>
      <p:sp>
        <p:nvSpPr>
          <p:cNvPr id="5" name="TextBox 4">
            <a:extLst>
              <a:ext uri="{FF2B5EF4-FFF2-40B4-BE49-F238E27FC236}">
                <a16:creationId xmlns:a16="http://schemas.microsoft.com/office/drawing/2014/main" id="{2B3FFF59-0B2B-6A5F-0130-C497EBBD363C}"/>
              </a:ext>
            </a:extLst>
          </p:cNvPr>
          <p:cNvSpPr txBox="1"/>
          <p:nvPr/>
        </p:nvSpPr>
        <p:spPr>
          <a:xfrm>
            <a:off x="234875" y="2378655"/>
            <a:ext cx="2831431" cy="369332"/>
          </a:xfrm>
          <a:prstGeom prst="rect">
            <a:avLst/>
          </a:prstGeom>
          <a:noFill/>
        </p:spPr>
        <p:txBody>
          <a:bodyPr wrap="square" rtlCol="0">
            <a:spAutoFit/>
          </a:bodyPr>
          <a:lstStyle/>
          <a:p>
            <a:r>
              <a:rPr lang="en-IN" sz="1800" b="1" kern="100" dirty="0">
                <a:latin typeface="Avenir"/>
                <a:ea typeface="Calibri" panose="020F0502020204030204" pitchFamily="34" charset="0"/>
                <a:cs typeface="Times New Roman" panose="02020603050405020304" pitchFamily="18" charset="0"/>
              </a:rPr>
              <a:t>For </a:t>
            </a:r>
            <a:r>
              <a:rPr lang="en-IN" b="1" kern="100" dirty="0">
                <a:latin typeface="Avenir"/>
                <a:ea typeface="Calibri" panose="020F0502020204030204" pitchFamily="34" charset="0"/>
                <a:cs typeface="Times New Roman" panose="02020603050405020304" pitchFamily="18" charset="0"/>
              </a:rPr>
              <a:t>Non-Branded</a:t>
            </a:r>
            <a:r>
              <a:rPr lang="en-IN" sz="1800" b="1" kern="100" dirty="0">
                <a:effectLst/>
                <a:latin typeface="Avenir"/>
                <a:ea typeface="Calibri" panose="020F0502020204030204" pitchFamily="34" charset="0"/>
                <a:cs typeface="Times New Roman" panose="02020603050405020304" pitchFamily="18" charset="0"/>
              </a:rPr>
              <a:t> keywords</a:t>
            </a:r>
            <a:endParaRPr lang="en-IN" b="1" dirty="0">
              <a:latin typeface="Avenir"/>
            </a:endParaRPr>
          </a:p>
        </p:txBody>
      </p:sp>
      <p:graphicFrame>
        <p:nvGraphicFramePr>
          <p:cNvPr id="7" name="Table 6">
            <a:extLst>
              <a:ext uri="{FF2B5EF4-FFF2-40B4-BE49-F238E27FC236}">
                <a16:creationId xmlns:a16="http://schemas.microsoft.com/office/drawing/2014/main" id="{90CEDFC3-69B9-7928-CE8E-800473ED23DB}"/>
              </a:ext>
            </a:extLst>
          </p:cNvPr>
          <p:cNvGraphicFramePr>
            <a:graphicFrameLocks noGrp="1"/>
          </p:cNvGraphicFramePr>
          <p:nvPr>
            <p:extLst>
              <p:ext uri="{D42A27DB-BD31-4B8C-83A1-F6EECF244321}">
                <p14:modId xmlns:p14="http://schemas.microsoft.com/office/powerpoint/2010/main" val="896974826"/>
              </p:ext>
            </p:extLst>
          </p:nvPr>
        </p:nvGraphicFramePr>
        <p:xfrm>
          <a:off x="257208" y="3012797"/>
          <a:ext cx="8453656" cy="2688909"/>
        </p:xfrm>
        <a:graphic>
          <a:graphicData uri="http://schemas.openxmlformats.org/drawingml/2006/table">
            <a:tbl>
              <a:tblPr firstRow="1" firstCol="1" bandRow="1">
                <a:tableStyleId>{5C22544A-7EE6-4342-B048-85BDC9FD1C3A}</a:tableStyleId>
              </a:tblPr>
              <a:tblGrid>
                <a:gridCol w="1724922">
                  <a:extLst>
                    <a:ext uri="{9D8B030D-6E8A-4147-A177-3AD203B41FA5}">
                      <a16:colId xmlns:a16="http://schemas.microsoft.com/office/drawing/2014/main" val="2613891336"/>
                    </a:ext>
                  </a:extLst>
                </a:gridCol>
                <a:gridCol w="567126">
                  <a:extLst>
                    <a:ext uri="{9D8B030D-6E8A-4147-A177-3AD203B41FA5}">
                      <a16:colId xmlns:a16="http://schemas.microsoft.com/office/drawing/2014/main" val="3101716948"/>
                    </a:ext>
                  </a:extLst>
                </a:gridCol>
                <a:gridCol w="579410">
                  <a:extLst>
                    <a:ext uri="{9D8B030D-6E8A-4147-A177-3AD203B41FA5}">
                      <a16:colId xmlns:a16="http://schemas.microsoft.com/office/drawing/2014/main" val="3284742335"/>
                    </a:ext>
                  </a:extLst>
                </a:gridCol>
                <a:gridCol w="564055">
                  <a:extLst>
                    <a:ext uri="{9D8B030D-6E8A-4147-A177-3AD203B41FA5}">
                      <a16:colId xmlns:a16="http://schemas.microsoft.com/office/drawing/2014/main" val="1603178293"/>
                    </a:ext>
                  </a:extLst>
                </a:gridCol>
                <a:gridCol w="564055">
                  <a:extLst>
                    <a:ext uri="{9D8B030D-6E8A-4147-A177-3AD203B41FA5}">
                      <a16:colId xmlns:a16="http://schemas.microsoft.com/office/drawing/2014/main" val="941451316"/>
                    </a:ext>
                  </a:extLst>
                </a:gridCol>
                <a:gridCol w="564055">
                  <a:extLst>
                    <a:ext uri="{9D8B030D-6E8A-4147-A177-3AD203B41FA5}">
                      <a16:colId xmlns:a16="http://schemas.microsoft.com/office/drawing/2014/main" val="4105909241"/>
                    </a:ext>
                  </a:extLst>
                </a:gridCol>
                <a:gridCol w="2029148">
                  <a:extLst>
                    <a:ext uri="{9D8B030D-6E8A-4147-A177-3AD203B41FA5}">
                      <a16:colId xmlns:a16="http://schemas.microsoft.com/office/drawing/2014/main" val="2148469765"/>
                    </a:ext>
                  </a:extLst>
                </a:gridCol>
                <a:gridCol w="1860885">
                  <a:extLst>
                    <a:ext uri="{9D8B030D-6E8A-4147-A177-3AD203B41FA5}">
                      <a16:colId xmlns:a16="http://schemas.microsoft.com/office/drawing/2014/main" val="700755675"/>
                    </a:ext>
                  </a:extLst>
                </a:gridCol>
              </a:tblGrid>
              <a:tr h="0">
                <a:tc>
                  <a:txBody>
                    <a:bodyPr/>
                    <a:lstStyle/>
                    <a:p>
                      <a:pPr algn="ctr">
                        <a:lnSpc>
                          <a:spcPct val="107000"/>
                        </a:lnSpc>
                        <a:spcAft>
                          <a:spcPts val="800"/>
                        </a:spcAft>
                      </a:pPr>
                      <a:r>
                        <a:rPr lang="en-IN" sz="1400" kern="100" dirty="0">
                          <a:effectLst/>
                          <a:latin typeface="Avenir"/>
                        </a:rPr>
                        <a:t> </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solidFill>
                      <a:srgbClr val="2F27C9"/>
                    </a:solidFill>
                  </a:tcPr>
                </a:tc>
                <a:tc>
                  <a:txBody>
                    <a:bodyPr/>
                    <a:lstStyle/>
                    <a:p>
                      <a:pPr algn="ctr">
                        <a:lnSpc>
                          <a:spcPct val="107000"/>
                        </a:lnSpc>
                        <a:spcAft>
                          <a:spcPts val="800"/>
                        </a:spcAft>
                      </a:pPr>
                      <a:r>
                        <a:rPr lang="en-IN" sz="1400" kern="100" dirty="0" err="1">
                          <a:effectLst/>
                          <a:latin typeface="Avenir"/>
                        </a:rPr>
                        <a:t>url</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H1</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mt</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md</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a:effectLst/>
                          <a:latin typeface="Avenir"/>
                        </a:rPr>
                        <a:t>mc</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(Position)</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1136764631"/>
                  </a:ext>
                </a:extLst>
              </a:tr>
              <a:tr h="0">
                <a:tc>
                  <a:txBody>
                    <a:bodyPr/>
                    <a:lstStyle/>
                    <a:p>
                      <a:pPr algn="ctr">
                        <a:lnSpc>
                          <a:spcPct val="107000"/>
                        </a:lnSpc>
                        <a:spcAft>
                          <a:spcPts val="800"/>
                        </a:spcAft>
                      </a:pPr>
                      <a:r>
                        <a:rPr lang="en-IN" sz="1400" kern="100">
                          <a:effectLst/>
                          <a:latin typeface="Avenir"/>
                        </a:rPr>
                        <a:t>KotakLife </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167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273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158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118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197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a:effectLst/>
                          <a:latin typeface="Avenir"/>
                        </a:rPr>
                        <a:t>No diff</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h1 inclusion gives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9275032"/>
                  </a:ext>
                </a:extLst>
              </a:tr>
              <a:tr h="0">
                <a:tc>
                  <a:txBody>
                    <a:bodyPr/>
                    <a:lstStyle/>
                    <a:p>
                      <a:pPr algn="ctr">
                        <a:lnSpc>
                          <a:spcPct val="107000"/>
                        </a:lnSpc>
                        <a:spcAft>
                          <a:spcPts val="800"/>
                        </a:spcAft>
                      </a:pPr>
                      <a:r>
                        <a:rPr lang="en-IN" sz="1400" kern="100">
                          <a:effectLst/>
                          <a:latin typeface="Avenir"/>
                        </a:rPr>
                        <a:t>ICICI PruLife</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130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806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398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373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306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main content and </a:t>
                      </a:r>
                      <a:r>
                        <a:rPr lang="en-IN" sz="1400" kern="100" dirty="0" err="1">
                          <a:effectLst/>
                          <a:latin typeface="Avenir"/>
                        </a:rPr>
                        <a:t>url</a:t>
                      </a:r>
                      <a:r>
                        <a:rPr lang="en-IN" sz="1400" kern="100" dirty="0">
                          <a:effectLst/>
                          <a:latin typeface="Avenir"/>
                        </a:rPr>
                        <a:t> inclusion gives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a:t>
                      </a:r>
                      <a:r>
                        <a:rPr lang="en-IN" sz="1400" kern="100" dirty="0" err="1">
                          <a:effectLst/>
                          <a:latin typeface="Avenir"/>
                        </a:rPr>
                        <a:t>url</a:t>
                      </a:r>
                      <a:r>
                        <a:rPr lang="en-IN" sz="1400" kern="100" dirty="0">
                          <a:effectLst/>
                          <a:latin typeface="Avenir"/>
                        </a:rPr>
                        <a:t> gives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6389426"/>
                  </a:ext>
                </a:extLst>
              </a:tr>
              <a:tr h="0">
                <a:tc>
                  <a:txBody>
                    <a:bodyPr/>
                    <a:lstStyle/>
                    <a:p>
                      <a:pPr algn="ctr">
                        <a:lnSpc>
                          <a:spcPct val="107000"/>
                        </a:lnSpc>
                        <a:spcAft>
                          <a:spcPts val="800"/>
                        </a:spcAft>
                      </a:pPr>
                      <a:r>
                        <a:rPr lang="en-IN" sz="1400" kern="100">
                          <a:effectLst/>
                          <a:latin typeface="Avenir"/>
                        </a:rPr>
                        <a:t>MaxLife</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rPr>
                        <a:t>448</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771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314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481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309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a:t>
                      </a:r>
                      <a:r>
                        <a:rPr lang="en-IN" sz="1400" kern="100" dirty="0" err="1">
                          <a:effectLst/>
                          <a:latin typeface="Avenir"/>
                        </a:rPr>
                        <a:t>url</a:t>
                      </a:r>
                      <a:r>
                        <a:rPr lang="en-IN" sz="1400" kern="100" dirty="0">
                          <a:effectLst/>
                          <a:latin typeface="Avenir"/>
                        </a:rPr>
                        <a:t>, h1 and meta </a:t>
                      </a:r>
                      <a:r>
                        <a:rPr lang="en-IN" sz="1400" kern="100" dirty="0" err="1">
                          <a:effectLst/>
                          <a:latin typeface="Avenir"/>
                        </a:rPr>
                        <a:t>desc</a:t>
                      </a:r>
                      <a:r>
                        <a:rPr lang="en-IN" sz="1400" kern="100" dirty="0">
                          <a:effectLst/>
                          <a:latin typeface="Avenir"/>
                        </a:rPr>
                        <a:t> gives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No Sig diff, though h1 gives better positions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566693"/>
                  </a:ext>
                </a:extLst>
              </a:tr>
              <a:tr h="0">
                <a:tc>
                  <a:txBody>
                    <a:bodyPr/>
                    <a:lstStyle/>
                    <a:p>
                      <a:pPr algn="ctr">
                        <a:lnSpc>
                          <a:spcPct val="107000"/>
                        </a:lnSpc>
                        <a:spcAft>
                          <a:spcPts val="800"/>
                        </a:spcAft>
                      </a:pPr>
                      <a:r>
                        <a:rPr lang="en-IN" sz="1400" kern="100" dirty="0" err="1">
                          <a:effectLst/>
                          <a:latin typeface="Avenir"/>
                        </a:rPr>
                        <a:t>CanaraHSBCLife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287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323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266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233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ea typeface="Calibri" panose="020F0502020204030204" pitchFamily="34" charset="0"/>
                          <a:cs typeface="Times New Roman" panose="02020603050405020304" pitchFamily="18" charset="0"/>
                        </a:rPr>
                        <a:t>185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Sig diff, meta </a:t>
                      </a:r>
                      <a:r>
                        <a:rPr lang="en-IN" sz="1400" kern="100" dirty="0" err="1">
                          <a:effectLst/>
                          <a:latin typeface="Avenir"/>
                        </a:rPr>
                        <a:t>desc</a:t>
                      </a:r>
                      <a:r>
                        <a:rPr lang="en-IN" sz="1400" kern="100" dirty="0">
                          <a:effectLst/>
                          <a:latin typeface="Avenir"/>
                        </a:rPr>
                        <a:t> and main content inclusion gives better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kern="100" dirty="0">
                          <a:effectLst/>
                          <a:latin typeface="Avenir"/>
                        </a:rPr>
                        <a:t>No Sig diff</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2268466"/>
                  </a:ext>
                </a:extLst>
              </a:tr>
            </a:tbl>
          </a:graphicData>
        </a:graphic>
      </p:graphicFrame>
      <p:grpSp>
        <p:nvGrpSpPr>
          <p:cNvPr id="3" name="Group 2">
            <a:extLst>
              <a:ext uri="{FF2B5EF4-FFF2-40B4-BE49-F238E27FC236}">
                <a16:creationId xmlns:a16="http://schemas.microsoft.com/office/drawing/2014/main" id="{4134D587-DDB1-C5BD-38B9-1E7AF7E124D5}"/>
              </a:ext>
            </a:extLst>
          </p:cNvPr>
          <p:cNvGrpSpPr/>
          <p:nvPr/>
        </p:nvGrpSpPr>
        <p:grpSpPr>
          <a:xfrm>
            <a:off x="234875" y="928012"/>
            <a:ext cx="11873705" cy="1101200"/>
            <a:chOff x="533687" y="2080707"/>
            <a:chExt cx="3024229" cy="891732"/>
          </a:xfrm>
        </p:grpSpPr>
        <p:sp>
          <p:nvSpPr>
            <p:cNvPr id="8" name="Rectangle: Rounded Corners 7">
              <a:extLst>
                <a:ext uri="{FF2B5EF4-FFF2-40B4-BE49-F238E27FC236}">
                  <a16:creationId xmlns:a16="http://schemas.microsoft.com/office/drawing/2014/main" id="{7C11A7BF-E528-E268-2730-6D7A14E21C85}"/>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Rectangle: Rounded Corners 4">
              <a:extLst>
                <a:ext uri="{FF2B5EF4-FFF2-40B4-BE49-F238E27FC236}">
                  <a16:creationId xmlns:a16="http://schemas.microsoft.com/office/drawing/2014/main" id="{AB29A6EC-BC6A-8268-80EF-605A9EC6E5E5}"/>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600" b="1" dirty="0">
                  <a:solidFill>
                    <a:srgbClr val="2F27C9"/>
                  </a:solidFill>
                  <a:latin typeface="Avenir"/>
                </a:rPr>
                <a:t>The analysis states that including keyword context at meta description and main content performs best. </a:t>
              </a:r>
            </a:p>
          </p:txBody>
        </p:sp>
      </p:grpSp>
    </p:spTree>
    <p:extLst>
      <p:ext uri="{BB962C8B-B14F-4D97-AF65-F5344CB8AC3E}">
        <p14:creationId xmlns:p14="http://schemas.microsoft.com/office/powerpoint/2010/main" val="921099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C153D-E53F-CCE7-398E-2D924AB7F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9AB0B-378A-EC6B-997F-89807956C3CD}"/>
              </a:ext>
            </a:extLst>
          </p:cNvPr>
          <p:cNvSpPr>
            <a:spLocks noGrp="1"/>
          </p:cNvSpPr>
          <p:nvPr>
            <p:ph type="title"/>
          </p:nvPr>
        </p:nvSpPr>
        <p:spPr>
          <a:xfrm>
            <a:off x="132080" y="132080"/>
            <a:ext cx="10195280" cy="681037"/>
          </a:xfrm>
        </p:spPr>
        <p:txBody>
          <a:bodyPr>
            <a:normAutofit fontScale="90000"/>
          </a:bodyPr>
          <a:lstStyle/>
          <a:p>
            <a:pPr algn="ctr"/>
            <a:r>
              <a:rPr lang="en-IN" sz="2400" kern="100" dirty="0">
                <a:effectLst/>
                <a:ea typeface="Calibri" panose="020F0502020204030204" pitchFamily="34" charset="0"/>
                <a:cs typeface="Times New Roman" panose="02020603050405020304" pitchFamily="18" charset="0"/>
              </a:rPr>
              <a:t>Study 7 - Analyse whether keyword presence in first 20 words affects position/traffic</a:t>
            </a:r>
            <a:endParaRPr lang="en-IN" sz="4400" dirty="0"/>
          </a:p>
        </p:txBody>
      </p:sp>
      <p:sp>
        <p:nvSpPr>
          <p:cNvPr id="5" name="TextBox 4">
            <a:extLst>
              <a:ext uri="{FF2B5EF4-FFF2-40B4-BE49-F238E27FC236}">
                <a16:creationId xmlns:a16="http://schemas.microsoft.com/office/drawing/2014/main" id="{F922C835-3BDD-D406-B88F-DF75DEB6A6D6}"/>
              </a:ext>
            </a:extLst>
          </p:cNvPr>
          <p:cNvSpPr txBox="1"/>
          <p:nvPr/>
        </p:nvSpPr>
        <p:spPr>
          <a:xfrm>
            <a:off x="288759" y="2658979"/>
            <a:ext cx="2831431" cy="369332"/>
          </a:xfrm>
          <a:prstGeom prst="rect">
            <a:avLst/>
          </a:prstGeom>
          <a:noFill/>
        </p:spPr>
        <p:txBody>
          <a:bodyPr wrap="square" rtlCol="0">
            <a:spAutoFit/>
          </a:bodyPr>
          <a:lstStyle/>
          <a:p>
            <a:r>
              <a:rPr lang="en-IN" sz="1800" b="1" kern="100" dirty="0">
                <a:latin typeface="Avenir"/>
                <a:ea typeface="Calibri" panose="020F0502020204030204" pitchFamily="34" charset="0"/>
                <a:cs typeface="Times New Roman" panose="02020603050405020304" pitchFamily="18" charset="0"/>
              </a:rPr>
              <a:t>For </a:t>
            </a:r>
            <a:r>
              <a:rPr lang="en-IN" b="1" kern="100" dirty="0">
                <a:latin typeface="Avenir"/>
                <a:ea typeface="Calibri" panose="020F0502020204030204" pitchFamily="34" charset="0"/>
                <a:cs typeface="Times New Roman" panose="02020603050405020304" pitchFamily="18" charset="0"/>
              </a:rPr>
              <a:t>Non-Branded</a:t>
            </a:r>
            <a:r>
              <a:rPr lang="en-IN" sz="1800" b="1" kern="100" dirty="0">
                <a:effectLst/>
                <a:latin typeface="Avenir"/>
                <a:ea typeface="Calibri" panose="020F0502020204030204" pitchFamily="34" charset="0"/>
                <a:cs typeface="Times New Roman" panose="02020603050405020304" pitchFamily="18" charset="0"/>
              </a:rPr>
              <a:t> keywords</a:t>
            </a:r>
            <a:endParaRPr lang="en-IN" b="1" dirty="0">
              <a:latin typeface="Avenir"/>
            </a:endParaRPr>
          </a:p>
        </p:txBody>
      </p:sp>
      <p:grpSp>
        <p:nvGrpSpPr>
          <p:cNvPr id="3" name="Group 2">
            <a:extLst>
              <a:ext uri="{FF2B5EF4-FFF2-40B4-BE49-F238E27FC236}">
                <a16:creationId xmlns:a16="http://schemas.microsoft.com/office/drawing/2014/main" id="{A8EE909F-0DBF-4780-EC04-77AC1DA07812}"/>
              </a:ext>
            </a:extLst>
          </p:cNvPr>
          <p:cNvGrpSpPr/>
          <p:nvPr/>
        </p:nvGrpSpPr>
        <p:grpSpPr>
          <a:xfrm>
            <a:off x="186215" y="775879"/>
            <a:ext cx="11873705" cy="1101200"/>
            <a:chOff x="533687" y="2080707"/>
            <a:chExt cx="3024229" cy="891732"/>
          </a:xfrm>
        </p:grpSpPr>
        <p:sp>
          <p:nvSpPr>
            <p:cNvPr id="8" name="Rectangle: Rounded Corners 7">
              <a:extLst>
                <a:ext uri="{FF2B5EF4-FFF2-40B4-BE49-F238E27FC236}">
                  <a16:creationId xmlns:a16="http://schemas.microsoft.com/office/drawing/2014/main" id="{C9B0DBC2-B48F-AB38-99B6-9D9A81862096}"/>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9" name="Rectangle: Rounded Corners 4">
              <a:extLst>
                <a:ext uri="{FF2B5EF4-FFF2-40B4-BE49-F238E27FC236}">
                  <a16:creationId xmlns:a16="http://schemas.microsoft.com/office/drawing/2014/main" id="{2C1DACDE-7424-1945-338B-EAF786EE13E1}"/>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n-IN" sz="1600" b="1" dirty="0">
                  <a:solidFill>
                    <a:srgbClr val="2F27C9"/>
                  </a:solidFill>
                  <a:latin typeface="Avenir"/>
                </a:rPr>
                <a:t>The analysis states that including target keyword in first 20 words of content leads to better traffic and position. </a:t>
              </a:r>
            </a:p>
          </p:txBody>
        </p:sp>
      </p:grpSp>
      <p:graphicFrame>
        <p:nvGraphicFramePr>
          <p:cNvPr id="13" name="Content Placeholder 3">
            <a:extLst>
              <a:ext uri="{FF2B5EF4-FFF2-40B4-BE49-F238E27FC236}">
                <a16:creationId xmlns:a16="http://schemas.microsoft.com/office/drawing/2014/main" id="{1C671726-35BF-A2B7-BB6A-A683B202F680}"/>
              </a:ext>
            </a:extLst>
          </p:cNvPr>
          <p:cNvGraphicFramePr>
            <a:graphicFrameLocks/>
          </p:cNvGraphicFramePr>
          <p:nvPr>
            <p:extLst>
              <p:ext uri="{D42A27DB-BD31-4B8C-83A1-F6EECF244321}">
                <p14:modId xmlns:p14="http://schemas.microsoft.com/office/powerpoint/2010/main" val="4192507745"/>
              </p:ext>
            </p:extLst>
          </p:nvPr>
        </p:nvGraphicFramePr>
        <p:xfrm>
          <a:off x="3195586" y="1909332"/>
          <a:ext cx="8402854" cy="4485789"/>
        </p:xfrm>
        <a:graphic>
          <a:graphicData uri="http://schemas.openxmlformats.org/drawingml/2006/table">
            <a:tbl>
              <a:tblPr firstRow="1" firstCol="1" bandRow="1">
                <a:tableStyleId>{5C22544A-7EE6-4342-B048-85BDC9FD1C3A}</a:tableStyleId>
              </a:tblPr>
              <a:tblGrid>
                <a:gridCol w="1755138">
                  <a:extLst>
                    <a:ext uri="{9D8B030D-6E8A-4147-A177-3AD203B41FA5}">
                      <a16:colId xmlns:a16="http://schemas.microsoft.com/office/drawing/2014/main" val="3346422288"/>
                    </a:ext>
                  </a:extLst>
                </a:gridCol>
                <a:gridCol w="1672184">
                  <a:extLst>
                    <a:ext uri="{9D8B030D-6E8A-4147-A177-3AD203B41FA5}">
                      <a16:colId xmlns:a16="http://schemas.microsoft.com/office/drawing/2014/main" val="2830608563"/>
                    </a:ext>
                  </a:extLst>
                </a:gridCol>
                <a:gridCol w="1672184">
                  <a:extLst>
                    <a:ext uri="{9D8B030D-6E8A-4147-A177-3AD203B41FA5}">
                      <a16:colId xmlns:a16="http://schemas.microsoft.com/office/drawing/2014/main" val="216677481"/>
                    </a:ext>
                  </a:extLst>
                </a:gridCol>
                <a:gridCol w="1651674">
                  <a:extLst>
                    <a:ext uri="{9D8B030D-6E8A-4147-A177-3AD203B41FA5}">
                      <a16:colId xmlns:a16="http://schemas.microsoft.com/office/drawing/2014/main" val="252897995"/>
                    </a:ext>
                  </a:extLst>
                </a:gridCol>
                <a:gridCol w="1651674">
                  <a:extLst>
                    <a:ext uri="{9D8B030D-6E8A-4147-A177-3AD203B41FA5}">
                      <a16:colId xmlns:a16="http://schemas.microsoft.com/office/drawing/2014/main" val="2549088696"/>
                    </a:ext>
                  </a:extLst>
                </a:gridCol>
              </a:tblGrid>
              <a:tr h="555773">
                <a:tc>
                  <a:txBody>
                    <a:bodyPr/>
                    <a:lstStyle/>
                    <a:p>
                      <a:pPr algn="ctr">
                        <a:lnSpc>
                          <a:spcPct val="107000"/>
                        </a:lnSpc>
                        <a:spcAft>
                          <a:spcPts val="800"/>
                        </a:spcAft>
                      </a:pPr>
                      <a:r>
                        <a:rPr lang="en-IN" sz="1800" kern="100" dirty="0">
                          <a:effectLst/>
                          <a:latin typeface="Avenir"/>
                        </a:rPr>
                        <a:t> </a:t>
                      </a:r>
                      <a:endParaRPr lang="en-IN" sz="1800" kern="100" dirty="0">
                        <a:effectLst/>
                        <a:latin typeface="Avenir"/>
                        <a:ea typeface="Calibri" panose="020F0502020204030204" pitchFamily="34" charset="0"/>
                        <a:cs typeface="Times New Roman" panose="02020603050405020304" pitchFamily="18" charset="0"/>
                      </a:endParaRPr>
                    </a:p>
                  </a:txBody>
                  <a:tcPr marL="68580" marR="68580" marT="0" marB="0" anchor="ctr">
                    <a:solidFill>
                      <a:srgbClr val="2F27C9"/>
                    </a:solidFill>
                  </a:tcPr>
                </a:tc>
                <a:tc>
                  <a:txBody>
                    <a:bodyPr/>
                    <a:lstStyle/>
                    <a:p>
                      <a:pPr algn="ctr">
                        <a:lnSpc>
                          <a:spcPct val="107000"/>
                        </a:lnSpc>
                        <a:spcAft>
                          <a:spcPts val="800"/>
                        </a:spcAft>
                      </a:pPr>
                      <a:r>
                        <a:rPr lang="en-IN" sz="1400" kern="100" dirty="0">
                          <a:effectLst/>
                          <a:latin typeface="Avenir"/>
                        </a:rPr>
                        <a:t>Keywords present in first 20 words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effectLst/>
                          <a:latin typeface="Avenir"/>
                        </a:rPr>
                        <a:t>Keywords not present in first 20 words</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(Position)</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tc>
                  <a:txBody>
                    <a:bodyPr/>
                    <a:lstStyle/>
                    <a:p>
                      <a:pPr algn="ctr">
                        <a:lnSpc>
                          <a:spcPct val="107000"/>
                        </a:lnSpc>
                        <a:spcAft>
                          <a:spcPts val="800"/>
                        </a:spcAft>
                      </a:pPr>
                      <a:r>
                        <a:rPr lang="en-IN" sz="1400" kern="100" dirty="0">
                          <a:solidFill>
                            <a:schemeClr val="bg1"/>
                          </a:solidFill>
                          <a:effectLst/>
                          <a:latin typeface="Avenir"/>
                        </a:rPr>
                        <a:t>Statistical </a:t>
                      </a:r>
                      <a:r>
                        <a:rPr lang="en-IN" sz="1400" kern="100" dirty="0">
                          <a:effectLst/>
                          <a:latin typeface="Avenir"/>
                        </a:rPr>
                        <a:t>Test result (Traffic)</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2F27C9"/>
                    </a:solidFill>
                  </a:tcPr>
                </a:tc>
                <a:extLst>
                  <a:ext uri="{0D108BD9-81ED-4DB2-BD59-A6C34878D82A}">
                    <a16:rowId xmlns:a16="http://schemas.microsoft.com/office/drawing/2014/main" val="4203277283"/>
                  </a:ext>
                </a:extLst>
              </a:tr>
              <a:tr h="413602">
                <a:tc>
                  <a:txBody>
                    <a:bodyPr/>
                    <a:lstStyle/>
                    <a:p>
                      <a:pPr algn="ctr">
                        <a:lnSpc>
                          <a:spcPct val="107000"/>
                        </a:lnSpc>
                        <a:spcAft>
                          <a:spcPts val="800"/>
                        </a:spcAft>
                      </a:pPr>
                      <a:r>
                        <a:rPr lang="en-IN" sz="1400" kern="100" dirty="0" err="1">
                          <a:effectLst/>
                          <a:latin typeface="Avenir"/>
                        </a:rPr>
                        <a:t>KotakLife</a:t>
                      </a:r>
                      <a:r>
                        <a:rPr lang="en-IN" sz="1400" kern="100" dirty="0">
                          <a:effectLst/>
                          <a:latin typeface="Avenir"/>
                        </a:rPr>
                        <a:t> </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u="none" kern="100" dirty="0">
                          <a:effectLst/>
                          <a:latin typeface="Avenir"/>
                        </a:rPr>
                        <a:t>15</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u="none" kern="100" dirty="0">
                          <a:effectLst/>
                          <a:latin typeface="Avenir"/>
                          <a:ea typeface="Calibri" panose="020F0502020204030204" pitchFamily="34" charset="0"/>
                          <a:cs typeface="Times New Roman" panose="02020603050405020304" pitchFamily="18" charset="0"/>
                        </a:rPr>
                        <a:t>47</a:t>
                      </a:r>
                      <a:r>
                        <a:rPr lang="en-IN" sz="1400" u="none" kern="100" dirty="0">
                          <a:effectLst/>
                          <a:latin typeface="Avenir"/>
                          <a:ea typeface="Calibri" panose="020F0502020204030204" pitchFamily="34"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N" sz="1400" u="none" kern="100" dirty="0">
                          <a:effectLst/>
                          <a:latin typeface="Avenir"/>
                        </a:rPr>
                        <a:t>Sig diff, keywords in first 20 words gets better positions</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Sig diff, keywords in first 20 words gets more traffic</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966516"/>
                  </a:ext>
                </a:extLst>
              </a:tr>
              <a:tr h="1045429">
                <a:tc>
                  <a:txBody>
                    <a:bodyPr/>
                    <a:lstStyle/>
                    <a:p>
                      <a:pPr algn="ctr">
                        <a:lnSpc>
                          <a:spcPct val="107000"/>
                        </a:lnSpc>
                        <a:spcAft>
                          <a:spcPts val="800"/>
                        </a:spcAft>
                      </a:pPr>
                      <a:r>
                        <a:rPr lang="en-IN" sz="1400" kern="100" dirty="0">
                          <a:effectLst/>
                          <a:latin typeface="Avenir"/>
                        </a:rPr>
                        <a:t>ICICI </a:t>
                      </a:r>
                      <a:r>
                        <a:rPr lang="en-IN" sz="1400" kern="100" dirty="0" err="1">
                          <a:effectLst/>
                          <a:latin typeface="Avenir"/>
                        </a:rPr>
                        <a:t>PruLife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u="none" kern="100" dirty="0">
                          <a:effectLst/>
                          <a:latin typeface="Avenir"/>
                        </a:rPr>
                        <a:t>11</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2482</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N" sz="1400" u="none" kern="100" dirty="0">
                          <a:effectLst/>
                          <a:latin typeface="Avenir"/>
                        </a:rPr>
                        <a:t>Sig diff, keywords in first 20 words gets better positions</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Sig diff, keywords in first 20 words gets more traffic</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833007"/>
                  </a:ext>
                </a:extLst>
              </a:tr>
              <a:tr h="1045429">
                <a:tc>
                  <a:txBody>
                    <a:bodyPr/>
                    <a:lstStyle/>
                    <a:p>
                      <a:pPr algn="ctr">
                        <a:lnSpc>
                          <a:spcPct val="107000"/>
                        </a:lnSpc>
                        <a:spcAft>
                          <a:spcPts val="800"/>
                        </a:spcAft>
                      </a:pPr>
                      <a:r>
                        <a:rPr lang="en-IN" sz="1400" kern="100">
                          <a:effectLst/>
                          <a:latin typeface="Avenir"/>
                        </a:rPr>
                        <a:t>MaxLife</a:t>
                      </a:r>
                      <a:endParaRPr lang="en-IN" sz="1400" kern="10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u="none" kern="100" dirty="0">
                          <a:effectLst/>
                          <a:latin typeface="Avenir"/>
                          <a:ea typeface="Calibri" panose="020F0502020204030204" pitchFamily="34" charset="0"/>
                          <a:cs typeface="Times New Roman" panose="02020603050405020304" pitchFamily="18" charset="0"/>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ea typeface="Calibri" panose="020F0502020204030204" pitchFamily="34" charset="0"/>
                          <a:cs typeface="Times New Roman" panose="02020603050405020304" pitchFamily="18" charset="0"/>
                        </a:rPr>
                        <a:t>5036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N" sz="1400" u="none" kern="100" dirty="0">
                          <a:effectLst/>
                          <a:latin typeface="Avenir"/>
                        </a:rPr>
                        <a:t>Sig diff, keywords in first 20 words gets better positions</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Sig diff, keywords in first 20 words gets more traffic</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6966170"/>
                  </a:ext>
                </a:extLst>
              </a:tr>
              <a:tr h="1045429">
                <a:tc>
                  <a:txBody>
                    <a:bodyPr/>
                    <a:lstStyle/>
                    <a:p>
                      <a:pPr algn="ctr">
                        <a:lnSpc>
                          <a:spcPct val="107000"/>
                        </a:lnSpc>
                        <a:spcAft>
                          <a:spcPts val="800"/>
                        </a:spcAft>
                      </a:pPr>
                      <a:r>
                        <a:rPr lang="en-IN" sz="1400" kern="100" dirty="0" err="1">
                          <a:effectLst/>
                          <a:latin typeface="Avenir"/>
                        </a:rPr>
                        <a:t>CanaraHSBCLife</a:t>
                      </a:r>
                      <a:endParaRPr lang="en-IN" sz="1400" kern="100" dirty="0">
                        <a:effectLst/>
                        <a:latin typeface="Avenir"/>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2F27C9"/>
                    </a:solidFill>
                  </a:tcPr>
                </a:tc>
                <a:tc>
                  <a:txBody>
                    <a:bodyPr/>
                    <a:lstStyle/>
                    <a:p>
                      <a:pPr algn="ctr">
                        <a:lnSpc>
                          <a:spcPct val="107000"/>
                        </a:lnSpc>
                        <a:spcAft>
                          <a:spcPts val="800"/>
                        </a:spcAft>
                      </a:pPr>
                      <a:r>
                        <a:rPr lang="en-IN" sz="1400" u="none" kern="100" dirty="0">
                          <a:effectLst/>
                          <a:latin typeface="Avenir"/>
                          <a:ea typeface="Calibri" panose="020F0502020204030204" pitchFamily="34"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ea typeface="Calibri" panose="020F0502020204030204" pitchFamily="34" charset="0"/>
                          <a:cs typeface="Times New Roman" panose="02020603050405020304" pitchFamily="18" charset="0"/>
                        </a:rPr>
                        <a:t>567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IN" sz="1400" u="none" kern="100" dirty="0">
                          <a:effectLst/>
                          <a:latin typeface="Avenir"/>
                        </a:rPr>
                        <a:t>Sig diff, keywords in first 20 words gets better positions</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400" u="none" kern="100" dirty="0">
                          <a:effectLst/>
                          <a:latin typeface="Avenir"/>
                        </a:rPr>
                        <a:t>Sig diff, keywords in first 20 words gets more traffic</a:t>
                      </a:r>
                      <a:endParaRPr lang="en-IN" sz="1400" u="none" kern="100" dirty="0">
                        <a:effectLst/>
                        <a:latin typeface="Avenir"/>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097274"/>
                  </a:ext>
                </a:extLst>
              </a:tr>
            </a:tbl>
          </a:graphicData>
        </a:graphic>
      </p:graphicFrame>
    </p:spTree>
    <p:extLst>
      <p:ext uri="{BB962C8B-B14F-4D97-AF65-F5344CB8AC3E}">
        <p14:creationId xmlns:p14="http://schemas.microsoft.com/office/powerpoint/2010/main" val="3359763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7F5C-C663-6B50-D1BF-A5992FF50390}"/>
              </a:ext>
            </a:extLst>
          </p:cNvPr>
          <p:cNvSpPr>
            <a:spLocks noGrp="1"/>
          </p:cNvSpPr>
          <p:nvPr>
            <p:ph type="title"/>
          </p:nvPr>
        </p:nvSpPr>
        <p:spPr/>
        <p:txBody>
          <a:bodyPr/>
          <a:lstStyle/>
          <a:p>
            <a:r>
              <a:rPr lang="en-IN" dirty="0"/>
              <a:t>Key Takeaways</a:t>
            </a:r>
          </a:p>
        </p:txBody>
      </p:sp>
      <p:sp>
        <p:nvSpPr>
          <p:cNvPr id="3" name="Content Placeholder 2">
            <a:extLst>
              <a:ext uri="{FF2B5EF4-FFF2-40B4-BE49-F238E27FC236}">
                <a16:creationId xmlns:a16="http://schemas.microsoft.com/office/drawing/2014/main" id="{3766C201-2429-DA55-6821-C0718C052EF8}"/>
              </a:ext>
            </a:extLst>
          </p:cNvPr>
          <p:cNvSpPr>
            <a:spLocks noGrp="1"/>
          </p:cNvSpPr>
          <p:nvPr>
            <p:ph idx="1"/>
          </p:nvPr>
        </p:nvSpPr>
        <p:spPr/>
        <p:txBody>
          <a:bodyPr>
            <a:normAutofit fontScale="55000" lnSpcReduction="20000"/>
          </a:bodyPr>
          <a:lstStyle/>
          <a:p>
            <a:pPr algn="just"/>
            <a:r>
              <a:rPr lang="en-IN" dirty="0"/>
              <a:t>KLI has only 23 keywords rankings on top 3 positions of its Product Category URLs as compared to 47 in last quarter, i.e. reduced by almost 50%. </a:t>
            </a:r>
          </a:p>
          <a:p>
            <a:pPr algn="just"/>
            <a:r>
              <a:rPr lang="en-IN" dirty="0"/>
              <a:t>KLI has average content capacity utilization of 75% on its Product Category pages, which looks good. Though H1 having only 46% capacity utilization, can have more content which may include relevant keywords.</a:t>
            </a:r>
          </a:p>
          <a:p>
            <a:pPr algn="just"/>
            <a:r>
              <a:rPr lang="en-IN" dirty="0"/>
              <a:t>KLI is not ranking for any keyword in AI Overview, though its competitors are. Some suggestions are provided for KLI’s consideration which might help to rank for AIO.</a:t>
            </a:r>
          </a:p>
          <a:p>
            <a:pPr algn="just"/>
            <a:r>
              <a:rPr lang="en-IN" dirty="0"/>
              <a:t>KLI should add more Informational intent keywords on its Category pages. Other than ranking organically, Informational intent keywords also helps to rank for other position types, such as, AI Overview, Featured Snippets etc.</a:t>
            </a:r>
          </a:p>
          <a:p>
            <a:pPr algn="just"/>
            <a:r>
              <a:rPr lang="en-IN" dirty="0"/>
              <a:t>KLI has to improve the content on its category pages with better keyword inclusion, which can be clearly seen in lower keyword-content similarity scores.</a:t>
            </a:r>
          </a:p>
          <a:p>
            <a:pPr algn="just"/>
            <a:r>
              <a:rPr lang="en-IN" dirty="0"/>
              <a:t>KLI can add some recommendations (articles, blogs or other related pages) on its Product Category pages, which will improve internal linking of the website.</a:t>
            </a:r>
          </a:p>
          <a:p>
            <a:pPr algn="just"/>
            <a:r>
              <a:rPr lang="en-IN" dirty="0"/>
              <a:t>KLI relies too heavily on Branded keywords as compared to its competitors, non-branded keywords which are </a:t>
            </a:r>
            <a:r>
              <a:rPr lang="en-US" b="0" i="0" dirty="0">
                <a:solidFill>
                  <a:srgbClr val="001D35"/>
                </a:solidFill>
                <a:effectLst/>
                <a:latin typeface="Google Sans"/>
              </a:rPr>
              <a:t>crucial for </a:t>
            </a:r>
            <a:r>
              <a:rPr lang="en-US" dirty="0"/>
              <a:t>expanding brand reach, attracting new customers, and driving organic traffic</a:t>
            </a:r>
            <a:r>
              <a:rPr lang="en-US" b="0" i="0" dirty="0">
                <a:solidFill>
                  <a:srgbClr val="001D35"/>
                </a:solidFill>
                <a:effectLst/>
                <a:latin typeface="Google Sans"/>
              </a:rPr>
              <a:t> by targeting users who are still researching and exploring options.</a:t>
            </a:r>
          </a:p>
          <a:p>
            <a:pPr algn="just"/>
            <a:r>
              <a:rPr lang="en-US" dirty="0">
                <a:solidFill>
                  <a:srgbClr val="001D35"/>
                </a:solidFill>
                <a:latin typeface="Google Sans"/>
              </a:rPr>
              <a:t>KLI has lowest </a:t>
            </a:r>
            <a:r>
              <a:rPr lang="en-US" dirty="0" err="1">
                <a:solidFill>
                  <a:srgbClr val="001D35"/>
                </a:solidFill>
                <a:latin typeface="Google Sans"/>
              </a:rPr>
              <a:t>Digitup</a:t>
            </a:r>
            <a:r>
              <a:rPr lang="en-US" dirty="0">
                <a:solidFill>
                  <a:srgbClr val="001D35"/>
                </a:solidFill>
                <a:latin typeface="Google Sans"/>
              </a:rPr>
              <a:t> Content Score as compared to its competitors, owing to less backlinks/referring domains, low </a:t>
            </a:r>
            <a:r>
              <a:rPr lang="en-US" dirty="0" err="1">
                <a:solidFill>
                  <a:srgbClr val="001D35"/>
                </a:solidFill>
                <a:latin typeface="Google Sans"/>
              </a:rPr>
              <a:t>grammer</a:t>
            </a:r>
            <a:r>
              <a:rPr lang="en-US" dirty="0">
                <a:solidFill>
                  <a:srgbClr val="001D35"/>
                </a:solidFill>
                <a:latin typeface="Google Sans"/>
              </a:rPr>
              <a:t> scores and high CLS.</a:t>
            </a:r>
            <a:endParaRPr lang="en-IN" dirty="0"/>
          </a:p>
          <a:p>
            <a:pPr algn="just"/>
            <a:endParaRPr lang="en-IN" dirty="0"/>
          </a:p>
          <a:p>
            <a:pPr algn="just"/>
            <a:endParaRPr lang="en-IN" dirty="0"/>
          </a:p>
          <a:p>
            <a:pPr algn="just"/>
            <a:endParaRPr lang="en-IN" dirty="0"/>
          </a:p>
          <a:p>
            <a:pPr algn="just"/>
            <a:endParaRPr lang="en-IN" dirty="0"/>
          </a:p>
          <a:p>
            <a:pPr algn="just"/>
            <a:endParaRPr lang="en-IN" dirty="0"/>
          </a:p>
        </p:txBody>
      </p:sp>
    </p:spTree>
    <p:extLst>
      <p:ext uri="{BB962C8B-B14F-4D97-AF65-F5344CB8AC3E}">
        <p14:creationId xmlns:p14="http://schemas.microsoft.com/office/powerpoint/2010/main" val="35570196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a:extLst>
            <a:ext uri="{FF2B5EF4-FFF2-40B4-BE49-F238E27FC236}">
              <a16:creationId xmlns:a16="http://schemas.microsoft.com/office/drawing/2014/main" id="{5F13DE67-8A21-6A68-904A-492AD7FFE3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8107EF-2B80-F081-31FE-D1D462AE2D7E}"/>
              </a:ext>
            </a:extLst>
          </p:cNvPr>
          <p:cNvSpPr>
            <a:spLocks noGrp="1" noRot="1" noMove="1" noResize="1" noEditPoints="1" noAdjustHandles="1" noChangeArrowheads="1" noChangeShapeType="1"/>
          </p:cNvSpPr>
          <p:nvPr/>
        </p:nvSpPr>
        <p:spPr>
          <a:xfrm>
            <a:off x="0" y="0"/>
            <a:ext cx="12192000" cy="6858000"/>
          </a:xfrm>
          <a:prstGeom prst="rect">
            <a:avLst/>
          </a:prstGeom>
          <a:solidFill>
            <a:srgbClr val="0000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itle 1">
            <a:extLst>
              <a:ext uri="{FF2B5EF4-FFF2-40B4-BE49-F238E27FC236}">
                <a16:creationId xmlns:a16="http://schemas.microsoft.com/office/drawing/2014/main" id="{BEEE0CB5-B476-F6D8-A896-676D198E8FA7}"/>
              </a:ext>
            </a:extLst>
          </p:cNvPr>
          <p:cNvSpPr>
            <a:spLocks noGrp="1"/>
          </p:cNvSpPr>
          <p:nvPr>
            <p:ph type="ctrTitle"/>
          </p:nvPr>
        </p:nvSpPr>
        <p:spPr>
          <a:xfrm>
            <a:off x="1524000" y="1122363"/>
            <a:ext cx="9144000" cy="2387600"/>
          </a:xfrm>
        </p:spPr>
        <p:txBody>
          <a:bodyPr/>
          <a:lstStyle/>
          <a:p>
            <a:r>
              <a:rPr lang="en-US" dirty="0">
                <a:solidFill>
                  <a:schemeClr val="bg1"/>
                </a:solidFill>
              </a:rPr>
              <a:t>Thank You!</a:t>
            </a:r>
            <a:endParaRPr lang="en-IN" dirty="0">
              <a:solidFill>
                <a:schemeClr val="bg1"/>
              </a:solidFill>
            </a:endParaRPr>
          </a:p>
        </p:txBody>
      </p:sp>
      <p:pic>
        <p:nvPicPr>
          <p:cNvPr id="3" name="Picture 2" descr="A rainbow colored lines on a black background&#10;&#10;Description automatically generated">
            <a:extLst>
              <a:ext uri="{FF2B5EF4-FFF2-40B4-BE49-F238E27FC236}">
                <a16:creationId xmlns:a16="http://schemas.microsoft.com/office/drawing/2014/main" id="{53793BF7-6879-7A01-96AD-5712C30C9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47965">
            <a:off x="8353201" y="4771545"/>
            <a:ext cx="2456145" cy="1038555"/>
          </a:xfrm>
          <a:prstGeom prst="rect">
            <a:avLst/>
          </a:prstGeom>
        </p:spPr>
      </p:pic>
      <p:pic>
        <p:nvPicPr>
          <p:cNvPr id="4" name="Picture 3" descr="A rainbow colored lines on a black background&#10;&#10;Description automatically generated">
            <a:extLst>
              <a:ext uri="{FF2B5EF4-FFF2-40B4-BE49-F238E27FC236}">
                <a16:creationId xmlns:a16="http://schemas.microsoft.com/office/drawing/2014/main" id="{C5429D8B-9250-1B18-1EE4-A66E6E426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824175">
            <a:off x="9544619" y="4262443"/>
            <a:ext cx="2456145" cy="1038555"/>
          </a:xfrm>
          <a:prstGeom prst="rect">
            <a:avLst/>
          </a:prstGeom>
        </p:spPr>
      </p:pic>
      <p:pic>
        <p:nvPicPr>
          <p:cNvPr id="6" name="Picture 5" descr="A white text with purple dots and a black background&#10;&#10;Description automatically generated">
            <a:extLst>
              <a:ext uri="{FF2B5EF4-FFF2-40B4-BE49-F238E27FC236}">
                <a16:creationId xmlns:a16="http://schemas.microsoft.com/office/drawing/2014/main" id="{52FAB9DF-841D-4639-835E-AE0BF8477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283" y="5906280"/>
            <a:ext cx="1121434" cy="412611"/>
          </a:xfrm>
          <a:prstGeom prst="rect">
            <a:avLst/>
          </a:prstGeom>
        </p:spPr>
      </p:pic>
    </p:spTree>
    <p:extLst>
      <p:ext uri="{BB962C8B-B14F-4D97-AF65-F5344CB8AC3E}">
        <p14:creationId xmlns:p14="http://schemas.microsoft.com/office/powerpoint/2010/main" val="428399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F144-ECE6-0754-82AC-3105D3EE74AF}"/>
              </a:ext>
            </a:extLst>
          </p:cNvPr>
          <p:cNvSpPr>
            <a:spLocks noGrp="1"/>
          </p:cNvSpPr>
          <p:nvPr>
            <p:ph type="title"/>
          </p:nvPr>
        </p:nvSpPr>
        <p:spPr>
          <a:xfrm>
            <a:off x="985854" y="2422009"/>
            <a:ext cx="6871277" cy="1719262"/>
          </a:xfrm>
        </p:spPr>
        <p:txBody>
          <a:bodyPr anchor="b">
            <a:normAutofit/>
          </a:bodyPr>
          <a:lstStyle/>
          <a:p>
            <a:r>
              <a:rPr lang="en-IN" dirty="0">
                <a:latin typeface="Montserrat" panose="00000500000000000000" pitchFamily="2" charset="0"/>
              </a:rPr>
              <a:t>Competitor Analysis</a:t>
            </a:r>
            <a:br>
              <a:rPr lang="en-IN" dirty="0">
                <a:latin typeface="Montserrat" panose="00000500000000000000" pitchFamily="2" charset="0"/>
              </a:rPr>
            </a:br>
            <a:br>
              <a:rPr lang="en-IN" dirty="0">
                <a:latin typeface="Montserrat" panose="00000500000000000000" pitchFamily="2" charset="0"/>
              </a:rPr>
            </a:br>
            <a:r>
              <a:rPr lang="en-IN" sz="2400" dirty="0">
                <a:latin typeface="Montserrat" panose="00000500000000000000" pitchFamily="2" charset="0"/>
              </a:rPr>
              <a:t>- For Product Category Pages</a:t>
            </a:r>
            <a:endParaRPr lang="en-IN" dirty="0">
              <a:latin typeface="Montserrat" panose="00000500000000000000" pitchFamily="2" charset="0"/>
            </a:endParaRPr>
          </a:p>
        </p:txBody>
      </p:sp>
    </p:spTree>
    <p:extLst>
      <p:ext uri="{BB962C8B-B14F-4D97-AF65-F5344CB8AC3E}">
        <p14:creationId xmlns:p14="http://schemas.microsoft.com/office/powerpoint/2010/main" val="166473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F20B-F24B-AAFC-4A81-F8AC4CD95BC3}"/>
              </a:ext>
            </a:extLst>
          </p:cNvPr>
          <p:cNvSpPr>
            <a:spLocks noGrp="1"/>
          </p:cNvSpPr>
          <p:nvPr>
            <p:ph type="title"/>
          </p:nvPr>
        </p:nvSpPr>
        <p:spPr/>
        <p:txBody>
          <a:bodyPr/>
          <a:lstStyle/>
          <a:p>
            <a:r>
              <a:rPr lang="en-IN" dirty="0"/>
              <a:t>KLI Industry Peers (For Gap Analysis)</a:t>
            </a:r>
          </a:p>
        </p:txBody>
      </p:sp>
      <p:pic>
        <p:nvPicPr>
          <p:cNvPr id="4" name="Picture 2" descr="ICICI Prudential Life Insurance">
            <a:extLst>
              <a:ext uri="{FF2B5EF4-FFF2-40B4-BE49-F238E27FC236}">
                <a16:creationId xmlns:a16="http://schemas.microsoft.com/office/drawing/2014/main" id="{97FEAF8D-6659-6A54-4872-73FB88166C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174" b="37268"/>
          <a:stretch/>
        </p:blipFill>
        <p:spPr bwMode="auto">
          <a:xfrm>
            <a:off x="185699" y="2493495"/>
            <a:ext cx="19431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ownload Max Life Insurance Logo Vector &amp; PNG">
            <a:extLst>
              <a:ext uri="{FF2B5EF4-FFF2-40B4-BE49-F238E27FC236}">
                <a16:creationId xmlns:a16="http://schemas.microsoft.com/office/drawing/2014/main" id="{E2CA5FE3-C260-CC1D-916F-0CAC0C2843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48" t="26562" r="13845" b="25522"/>
          <a:stretch/>
        </p:blipFill>
        <p:spPr bwMode="auto">
          <a:xfrm>
            <a:off x="1023757" y="3455939"/>
            <a:ext cx="1260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anara HSBC Life Insurance - Wikipedia">
            <a:extLst>
              <a:ext uri="{FF2B5EF4-FFF2-40B4-BE49-F238E27FC236}">
                <a16:creationId xmlns:a16="http://schemas.microsoft.com/office/drawing/2014/main" id="{A8F12D9F-4F98-3285-8377-A280B3205D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99" r="-46" b="30501"/>
          <a:stretch/>
        </p:blipFill>
        <p:spPr bwMode="auto">
          <a:xfrm>
            <a:off x="184799" y="4735295"/>
            <a:ext cx="1944000" cy="64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2D476D6E-C4D6-68D5-C476-39DB7F0EF30F}"/>
              </a:ext>
            </a:extLst>
          </p:cNvPr>
          <p:cNvGraphicFramePr>
            <a:graphicFrameLocks noGrp="1"/>
          </p:cNvGraphicFramePr>
          <p:nvPr>
            <p:extLst>
              <p:ext uri="{D42A27DB-BD31-4B8C-83A1-F6EECF244321}">
                <p14:modId xmlns:p14="http://schemas.microsoft.com/office/powerpoint/2010/main" val="3623304702"/>
              </p:ext>
            </p:extLst>
          </p:nvPr>
        </p:nvGraphicFramePr>
        <p:xfrm>
          <a:off x="2273501" y="1655379"/>
          <a:ext cx="8201895" cy="4323667"/>
        </p:xfrm>
        <a:graphic>
          <a:graphicData uri="http://schemas.openxmlformats.org/drawingml/2006/table">
            <a:tbl>
              <a:tblPr firstRow="1" bandRow="1">
                <a:tableStyleId>{5C22544A-7EE6-4342-B048-85BDC9FD1C3A}</a:tableStyleId>
              </a:tblPr>
              <a:tblGrid>
                <a:gridCol w="2034618">
                  <a:extLst>
                    <a:ext uri="{9D8B030D-6E8A-4147-A177-3AD203B41FA5}">
                      <a16:colId xmlns:a16="http://schemas.microsoft.com/office/drawing/2014/main" val="1823426149"/>
                    </a:ext>
                  </a:extLst>
                </a:gridCol>
                <a:gridCol w="1417167">
                  <a:extLst>
                    <a:ext uri="{9D8B030D-6E8A-4147-A177-3AD203B41FA5}">
                      <a16:colId xmlns:a16="http://schemas.microsoft.com/office/drawing/2014/main" val="3863943678"/>
                    </a:ext>
                  </a:extLst>
                </a:gridCol>
                <a:gridCol w="1571414">
                  <a:extLst>
                    <a:ext uri="{9D8B030D-6E8A-4147-A177-3AD203B41FA5}">
                      <a16:colId xmlns:a16="http://schemas.microsoft.com/office/drawing/2014/main" val="3095779221"/>
                    </a:ext>
                  </a:extLst>
                </a:gridCol>
                <a:gridCol w="1606571">
                  <a:extLst>
                    <a:ext uri="{9D8B030D-6E8A-4147-A177-3AD203B41FA5}">
                      <a16:colId xmlns:a16="http://schemas.microsoft.com/office/drawing/2014/main" val="2938407538"/>
                    </a:ext>
                  </a:extLst>
                </a:gridCol>
                <a:gridCol w="1572125">
                  <a:extLst>
                    <a:ext uri="{9D8B030D-6E8A-4147-A177-3AD203B41FA5}">
                      <a16:colId xmlns:a16="http://schemas.microsoft.com/office/drawing/2014/main" val="358170717"/>
                    </a:ext>
                  </a:extLst>
                </a:gridCol>
              </a:tblGrid>
              <a:tr h="1489025">
                <a:tc>
                  <a:txBody>
                    <a:bodyPr/>
                    <a:lstStyle/>
                    <a:p>
                      <a:pPr algn="ctr"/>
                      <a:endParaRPr lang="en-IN" dirty="0">
                        <a:solidFill>
                          <a:schemeClr val="bg1"/>
                        </a:solidFill>
                        <a:latin typeface="Aveni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schemeClr val="bg1"/>
                          </a:solidFill>
                          <a:latin typeface="Avenir"/>
                        </a:rPr>
                        <a:t>No. of Product Category pages</a:t>
                      </a:r>
                    </a:p>
                    <a:p>
                      <a:pPr algn="ctr"/>
                      <a:endParaRPr lang="en-IN" dirty="0">
                        <a:solidFill>
                          <a:schemeClr val="bg1"/>
                        </a:solidFill>
                        <a:latin typeface="Aveni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dirty="0">
                          <a:solidFill>
                            <a:schemeClr val="bg1"/>
                          </a:solidFill>
                          <a:latin typeface="Avenir"/>
                        </a:rPr>
                        <a:t>No. of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schemeClr val="bg1"/>
                          </a:solidFill>
                          <a:latin typeface="Avenir"/>
                        </a:rPr>
                        <a:t>Total Traffic from Ranking Keywords</a:t>
                      </a:r>
                    </a:p>
                    <a:p>
                      <a:pPr algn="ctr"/>
                      <a:endParaRPr lang="en-IN" dirty="0">
                        <a:solidFill>
                          <a:schemeClr val="bg1"/>
                        </a:solidFill>
                        <a:latin typeface="Aveni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dirty="0">
                          <a:solidFill>
                            <a:schemeClr val="bg1"/>
                          </a:solidFill>
                          <a:latin typeface="Avenir"/>
                        </a:rPr>
                        <a:t>No. of Branded Keywords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extLst>
                  <a:ext uri="{0D108BD9-81ED-4DB2-BD59-A6C34878D82A}">
                    <a16:rowId xmlns:a16="http://schemas.microsoft.com/office/drawing/2014/main" val="758449278"/>
                  </a:ext>
                </a:extLst>
              </a:tr>
              <a:tr h="590996">
                <a:tc>
                  <a:txBody>
                    <a:bodyPr/>
                    <a:lstStyle/>
                    <a:p>
                      <a:pPr algn="ctr"/>
                      <a:r>
                        <a:rPr lang="en-IN" dirty="0">
                          <a:solidFill>
                            <a:schemeClr val="bg1"/>
                          </a:solidFill>
                          <a:latin typeface="Avenir"/>
                        </a:rPr>
                        <a:t>Kotak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dirty="0">
                          <a:latin typeface="Avenir"/>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Avenir"/>
                        </a:rPr>
                        <a:t>648</a:t>
                      </a:r>
                      <a:endParaRPr lang="en-IN" sz="1600" dirty="0">
                        <a:latin typeface="Avenir"/>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200000"/>
                        </a:lnSpc>
                        <a:spcAft>
                          <a:spcPts val="800"/>
                        </a:spcAft>
                      </a:pPr>
                      <a:r>
                        <a:rPr lang="en-IN" sz="1800" kern="1200" dirty="0">
                          <a:solidFill>
                            <a:schemeClr val="dk1"/>
                          </a:solidFill>
                          <a:latin typeface="Avenir"/>
                          <a:ea typeface="+mn-ea"/>
                          <a:cs typeface="+mn-cs"/>
                        </a:rPr>
                        <a:t>3442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200000"/>
                        </a:lnSpc>
                        <a:spcAft>
                          <a:spcPts val="800"/>
                        </a:spcAft>
                      </a:pPr>
                      <a:r>
                        <a:rPr lang="en-IN" sz="1800" kern="1200" dirty="0">
                          <a:solidFill>
                            <a:schemeClr val="dk1"/>
                          </a:solidFill>
                          <a:latin typeface="Avenir"/>
                          <a:ea typeface="+mn-ea"/>
                          <a:cs typeface="+mn-cs"/>
                        </a:rPr>
                        <a:t>197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5523766"/>
                  </a:ext>
                </a:extLst>
              </a:tr>
              <a:tr h="801783">
                <a:tc>
                  <a:txBody>
                    <a:bodyPr/>
                    <a:lstStyle/>
                    <a:p>
                      <a:pPr algn="ctr"/>
                      <a:r>
                        <a:rPr lang="en-IN" dirty="0">
                          <a:solidFill>
                            <a:schemeClr val="bg1"/>
                          </a:solidFill>
                          <a:latin typeface="Avenir"/>
                        </a:rPr>
                        <a:t>ICICI Prudential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dirty="0">
                          <a:latin typeface="Avenir"/>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dirty="0">
                          <a:latin typeface="Avenir"/>
                        </a:rPr>
                        <a:t>3220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200000"/>
                        </a:lnSpc>
                        <a:spcAft>
                          <a:spcPts val="800"/>
                        </a:spcAft>
                      </a:pPr>
                      <a:r>
                        <a:rPr lang="en-IN" sz="1800" kern="1200" dirty="0">
                          <a:solidFill>
                            <a:schemeClr val="dk1"/>
                          </a:solidFill>
                          <a:latin typeface="Avenir"/>
                          <a:ea typeface="+mn-ea"/>
                          <a:cs typeface="+mn-cs"/>
                        </a:rPr>
                        <a:t>16067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200000"/>
                        </a:lnSpc>
                        <a:spcAft>
                          <a:spcPts val="800"/>
                        </a:spcAft>
                      </a:pPr>
                      <a:r>
                        <a:rPr lang="en-IN" sz="1800" kern="1200" dirty="0">
                          <a:solidFill>
                            <a:schemeClr val="dk1"/>
                          </a:solidFill>
                          <a:latin typeface="Avenir"/>
                          <a:ea typeface="+mn-ea"/>
                          <a:cs typeface="+mn-cs"/>
                        </a:rPr>
                        <a:t>1037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246621"/>
                  </a:ext>
                </a:extLst>
              </a:tr>
              <a:tr h="590996">
                <a:tc>
                  <a:txBody>
                    <a:bodyPr/>
                    <a:lstStyle/>
                    <a:p>
                      <a:pPr algn="ctr"/>
                      <a:r>
                        <a:rPr lang="en-IN" dirty="0">
                          <a:solidFill>
                            <a:schemeClr val="bg1"/>
                          </a:solidFill>
                          <a:latin typeface="Avenir"/>
                        </a:rPr>
                        <a:t>Max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dirty="0">
                          <a:latin typeface="Avenir"/>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dirty="0">
                          <a:latin typeface="Avenir"/>
                        </a:rPr>
                        <a:t>5229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200000"/>
                        </a:lnSpc>
                        <a:spcAft>
                          <a:spcPts val="800"/>
                        </a:spcAft>
                      </a:pPr>
                      <a:r>
                        <a:rPr lang="en-IN" sz="1800" kern="1200" dirty="0">
                          <a:solidFill>
                            <a:schemeClr val="dk1"/>
                          </a:solidFill>
                          <a:latin typeface="Avenir"/>
                          <a:ea typeface="+mn-ea"/>
                          <a:cs typeface="+mn-cs"/>
                        </a:rPr>
                        <a:t>24687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200000"/>
                        </a:lnSpc>
                        <a:spcAft>
                          <a:spcPts val="800"/>
                        </a:spcAft>
                      </a:pPr>
                      <a:r>
                        <a:rPr lang="en-IN" sz="1800" kern="1200" dirty="0">
                          <a:solidFill>
                            <a:schemeClr val="dk1"/>
                          </a:solidFill>
                          <a:latin typeface="Avenir"/>
                          <a:ea typeface="+mn-ea"/>
                          <a:cs typeface="+mn-cs"/>
                        </a:rPr>
                        <a:t>637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701765"/>
                  </a:ext>
                </a:extLst>
              </a:tr>
              <a:tr h="801783">
                <a:tc>
                  <a:txBody>
                    <a:bodyPr/>
                    <a:lstStyle/>
                    <a:p>
                      <a:pPr algn="ctr"/>
                      <a:r>
                        <a:rPr lang="en-IN" dirty="0">
                          <a:solidFill>
                            <a:schemeClr val="bg1"/>
                          </a:solidFill>
                          <a:latin typeface="Avenir"/>
                        </a:rPr>
                        <a:t>Canara HSBC Life 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27C8"/>
                    </a:solidFill>
                  </a:tcPr>
                </a:tc>
                <a:tc>
                  <a:txBody>
                    <a:bodyPr/>
                    <a:lstStyle/>
                    <a:p>
                      <a:pPr algn="ctr"/>
                      <a:r>
                        <a:rPr lang="en-IN" dirty="0">
                          <a:latin typeface="Avenir"/>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dirty="0">
                          <a:latin typeface="Avenir"/>
                        </a:rPr>
                        <a:t>645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200000"/>
                        </a:lnSpc>
                        <a:spcAft>
                          <a:spcPts val="800"/>
                        </a:spcAft>
                      </a:pPr>
                      <a:r>
                        <a:rPr lang="en-IN" sz="1800" kern="1200" dirty="0">
                          <a:solidFill>
                            <a:schemeClr val="dk1"/>
                          </a:solidFill>
                          <a:latin typeface="Avenir"/>
                          <a:ea typeface="+mn-ea"/>
                          <a:cs typeface="+mn-cs"/>
                        </a:rPr>
                        <a:t>1660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200000"/>
                        </a:lnSpc>
                        <a:spcAft>
                          <a:spcPts val="800"/>
                        </a:spcAft>
                      </a:pPr>
                      <a:r>
                        <a:rPr lang="en-IN" sz="1800" kern="1200" dirty="0">
                          <a:solidFill>
                            <a:schemeClr val="dk1"/>
                          </a:solidFill>
                          <a:latin typeface="Avenir"/>
                          <a:ea typeface="+mn-ea"/>
                          <a:cs typeface="+mn-cs"/>
                        </a:rPr>
                        <a:t>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3889165"/>
                  </a:ext>
                </a:extLst>
              </a:tr>
            </a:tbl>
          </a:graphicData>
        </a:graphic>
      </p:graphicFrame>
      <p:cxnSp>
        <p:nvCxnSpPr>
          <p:cNvPr id="12" name="Straight Arrow Connector 11">
            <a:extLst>
              <a:ext uri="{FF2B5EF4-FFF2-40B4-BE49-F238E27FC236}">
                <a16:creationId xmlns:a16="http://schemas.microsoft.com/office/drawing/2014/main" id="{FEBD89BF-F15B-1F7D-FE4B-83C3CC3F1CF2}"/>
              </a:ext>
            </a:extLst>
          </p:cNvPr>
          <p:cNvCxnSpPr>
            <a:cxnSpLocks/>
          </p:cNvCxnSpPr>
          <p:nvPr/>
        </p:nvCxnSpPr>
        <p:spPr>
          <a:xfrm flipV="1">
            <a:off x="6909334" y="4735295"/>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146DD84-43D9-7A20-92FC-30F1C4BB74AD}"/>
              </a:ext>
            </a:extLst>
          </p:cNvPr>
          <p:cNvCxnSpPr>
            <a:cxnSpLocks/>
          </p:cNvCxnSpPr>
          <p:nvPr/>
        </p:nvCxnSpPr>
        <p:spPr>
          <a:xfrm flipV="1">
            <a:off x="6898105" y="3996811"/>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1D2574B-966E-AC69-F390-AA389EB53A5F}"/>
              </a:ext>
            </a:extLst>
          </p:cNvPr>
          <p:cNvCxnSpPr/>
          <p:nvPr/>
        </p:nvCxnSpPr>
        <p:spPr>
          <a:xfrm>
            <a:off x="6902918" y="335246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A229F1F-DF5C-0787-6CC1-77C0D206E357}"/>
              </a:ext>
            </a:extLst>
          </p:cNvPr>
          <p:cNvCxnSpPr/>
          <p:nvPr/>
        </p:nvCxnSpPr>
        <p:spPr>
          <a:xfrm>
            <a:off x="6902918" y="5402545"/>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C1485FC-A943-72F6-380B-71F84A60A635}"/>
              </a:ext>
            </a:extLst>
          </p:cNvPr>
          <p:cNvCxnSpPr/>
          <p:nvPr/>
        </p:nvCxnSpPr>
        <p:spPr>
          <a:xfrm>
            <a:off x="8515150" y="335246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70528BC-6072-BBAD-66B3-C4058FD2F98A}"/>
              </a:ext>
            </a:extLst>
          </p:cNvPr>
          <p:cNvCxnSpPr/>
          <p:nvPr/>
        </p:nvCxnSpPr>
        <p:spPr>
          <a:xfrm>
            <a:off x="8507130" y="404330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4ED1112-8E57-1EC9-B193-B8135A77CE94}"/>
              </a:ext>
            </a:extLst>
          </p:cNvPr>
          <p:cNvCxnSpPr>
            <a:cxnSpLocks/>
          </p:cNvCxnSpPr>
          <p:nvPr/>
        </p:nvCxnSpPr>
        <p:spPr>
          <a:xfrm flipV="1">
            <a:off x="8507130" y="5384116"/>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A97C031-6EE3-0240-7494-5D003F021C04}"/>
              </a:ext>
            </a:extLst>
          </p:cNvPr>
          <p:cNvCxnSpPr>
            <a:cxnSpLocks/>
          </p:cNvCxnSpPr>
          <p:nvPr/>
        </p:nvCxnSpPr>
        <p:spPr>
          <a:xfrm flipV="1">
            <a:off x="8507130" y="4735295"/>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B8D1935-122B-4D89-9CB7-D48DB8DB1BAD}"/>
              </a:ext>
            </a:extLst>
          </p:cNvPr>
          <p:cNvCxnSpPr/>
          <p:nvPr/>
        </p:nvCxnSpPr>
        <p:spPr>
          <a:xfrm>
            <a:off x="10093693" y="3352467"/>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A86532D-D196-B3D7-4059-3043E3CA5EFD}"/>
              </a:ext>
            </a:extLst>
          </p:cNvPr>
          <p:cNvCxnSpPr/>
          <p:nvPr/>
        </p:nvCxnSpPr>
        <p:spPr>
          <a:xfrm>
            <a:off x="10093693" y="4762954"/>
            <a:ext cx="0" cy="240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D05F1A1-5F4F-9F50-A138-FDAEDA5C1D30}"/>
              </a:ext>
            </a:extLst>
          </p:cNvPr>
          <p:cNvCxnSpPr>
            <a:cxnSpLocks/>
          </p:cNvCxnSpPr>
          <p:nvPr/>
        </p:nvCxnSpPr>
        <p:spPr>
          <a:xfrm flipV="1">
            <a:off x="10093695" y="5383295"/>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F04A1C1-E4BB-8379-3E1C-6E77D354CDA0}"/>
              </a:ext>
            </a:extLst>
          </p:cNvPr>
          <p:cNvCxnSpPr>
            <a:cxnSpLocks/>
          </p:cNvCxnSpPr>
          <p:nvPr/>
        </p:nvCxnSpPr>
        <p:spPr>
          <a:xfrm flipV="1">
            <a:off x="10093693" y="3996811"/>
            <a:ext cx="0" cy="25988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C845C22B-5241-AA52-29C8-8BEDB2CB939E}"/>
              </a:ext>
            </a:extLst>
          </p:cNvPr>
          <p:cNvGrpSpPr/>
          <p:nvPr/>
        </p:nvGrpSpPr>
        <p:grpSpPr>
          <a:xfrm>
            <a:off x="10561192" y="949490"/>
            <a:ext cx="1480229" cy="1044259"/>
            <a:chOff x="533687" y="2080707"/>
            <a:chExt cx="3024229" cy="891732"/>
          </a:xfrm>
        </p:grpSpPr>
        <p:sp>
          <p:nvSpPr>
            <p:cNvPr id="25" name="Rectangle: Rounded Corners 24">
              <a:extLst>
                <a:ext uri="{FF2B5EF4-FFF2-40B4-BE49-F238E27FC236}">
                  <a16:creationId xmlns:a16="http://schemas.microsoft.com/office/drawing/2014/main" id="{0134666D-8ECA-AD9E-34D8-A48C53F84A8B}"/>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26" name="Rectangle: Rounded Corners 4">
              <a:extLst>
                <a:ext uri="{FF2B5EF4-FFF2-40B4-BE49-F238E27FC236}">
                  <a16:creationId xmlns:a16="http://schemas.microsoft.com/office/drawing/2014/main" id="{21379A4F-DFE7-AC7F-D39B-A6EDEA760FB7}"/>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n-IN" sz="1600" dirty="0">
                  <a:solidFill>
                    <a:srgbClr val="2F27C8"/>
                  </a:solidFill>
                </a:rPr>
                <a:t>Shared Keywords</a:t>
              </a:r>
            </a:p>
            <a:p>
              <a:pPr algn="ctr"/>
              <a:r>
                <a:rPr lang="en-IN" sz="1600" dirty="0">
                  <a:solidFill>
                    <a:srgbClr val="2F27C8"/>
                  </a:solidFill>
                </a:rPr>
                <a:t>8.4k</a:t>
              </a:r>
            </a:p>
          </p:txBody>
        </p:sp>
      </p:grpSp>
      <p:grpSp>
        <p:nvGrpSpPr>
          <p:cNvPr id="27" name="Group 26">
            <a:extLst>
              <a:ext uri="{FF2B5EF4-FFF2-40B4-BE49-F238E27FC236}">
                <a16:creationId xmlns:a16="http://schemas.microsoft.com/office/drawing/2014/main" id="{CC8AF072-8D72-2822-61C7-D3C8A1AEF9F0}"/>
              </a:ext>
            </a:extLst>
          </p:cNvPr>
          <p:cNvGrpSpPr/>
          <p:nvPr/>
        </p:nvGrpSpPr>
        <p:grpSpPr>
          <a:xfrm>
            <a:off x="10563886" y="2159438"/>
            <a:ext cx="1504706" cy="1044259"/>
            <a:chOff x="533687" y="2080707"/>
            <a:chExt cx="3024229" cy="891732"/>
          </a:xfrm>
        </p:grpSpPr>
        <p:sp>
          <p:nvSpPr>
            <p:cNvPr id="28" name="Rectangle: Rounded Corners 27">
              <a:extLst>
                <a:ext uri="{FF2B5EF4-FFF2-40B4-BE49-F238E27FC236}">
                  <a16:creationId xmlns:a16="http://schemas.microsoft.com/office/drawing/2014/main" id="{408137CC-075E-781B-E37D-EF92F166C8B8}"/>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29" name="Rectangle: Rounded Corners 4">
              <a:extLst>
                <a:ext uri="{FF2B5EF4-FFF2-40B4-BE49-F238E27FC236}">
                  <a16:creationId xmlns:a16="http://schemas.microsoft.com/office/drawing/2014/main" id="{72D27346-D367-E635-81C1-97007088F6BA}"/>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n-IN" sz="1600" dirty="0">
                  <a:solidFill>
                    <a:srgbClr val="2F27C8"/>
                  </a:solidFill>
                </a:rPr>
                <a:t>Missing Keywords</a:t>
              </a:r>
            </a:p>
            <a:p>
              <a:pPr algn="ctr"/>
              <a:r>
                <a:rPr lang="en-IN" sz="1600" dirty="0">
                  <a:solidFill>
                    <a:srgbClr val="2F27C8"/>
                  </a:solidFill>
                </a:rPr>
                <a:t>3.3k</a:t>
              </a:r>
            </a:p>
          </p:txBody>
        </p:sp>
      </p:grpSp>
      <p:grpSp>
        <p:nvGrpSpPr>
          <p:cNvPr id="30" name="Group 29">
            <a:extLst>
              <a:ext uri="{FF2B5EF4-FFF2-40B4-BE49-F238E27FC236}">
                <a16:creationId xmlns:a16="http://schemas.microsoft.com/office/drawing/2014/main" id="{72889378-871D-E46D-E42B-BDF82501F6F3}"/>
              </a:ext>
            </a:extLst>
          </p:cNvPr>
          <p:cNvGrpSpPr/>
          <p:nvPr/>
        </p:nvGrpSpPr>
        <p:grpSpPr>
          <a:xfrm>
            <a:off x="10561192" y="3409042"/>
            <a:ext cx="1504706" cy="1044259"/>
            <a:chOff x="533687" y="2080707"/>
            <a:chExt cx="3024229" cy="891732"/>
          </a:xfrm>
        </p:grpSpPr>
        <p:sp>
          <p:nvSpPr>
            <p:cNvPr id="31" name="Rectangle: Rounded Corners 30">
              <a:extLst>
                <a:ext uri="{FF2B5EF4-FFF2-40B4-BE49-F238E27FC236}">
                  <a16:creationId xmlns:a16="http://schemas.microsoft.com/office/drawing/2014/main" id="{018BA586-8A11-1092-F63F-F6E2F313F67C}"/>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32" name="Rectangle: Rounded Corners 4">
              <a:extLst>
                <a:ext uri="{FF2B5EF4-FFF2-40B4-BE49-F238E27FC236}">
                  <a16:creationId xmlns:a16="http://schemas.microsoft.com/office/drawing/2014/main" id="{344CFFDF-84CD-FA59-214D-E494ABAAF788}"/>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n-IN" sz="1600" dirty="0">
                  <a:solidFill>
                    <a:srgbClr val="2F27C8"/>
                  </a:solidFill>
                </a:rPr>
                <a:t>Weak Keywords</a:t>
              </a:r>
            </a:p>
            <a:p>
              <a:pPr algn="ctr"/>
              <a:r>
                <a:rPr lang="en-IN" sz="1600" dirty="0">
                  <a:solidFill>
                    <a:srgbClr val="2F27C8"/>
                  </a:solidFill>
                </a:rPr>
                <a:t>3.2k</a:t>
              </a:r>
            </a:p>
          </p:txBody>
        </p:sp>
      </p:grpSp>
      <p:grpSp>
        <p:nvGrpSpPr>
          <p:cNvPr id="33" name="Group 32">
            <a:extLst>
              <a:ext uri="{FF2B5EF4-FFF2-40B4-BE49-F238E27FC236}">
                <a16:creationId xmlns:a16="http://schemas.microsoft.com/office/drawing/2014/main" id="{4831D19E-BF32-FEE0-29A9-1EFB3E8474F4}"/>
              </a:ext>
            </a:extLst>
          </p:cNvPr>
          <p:cNvGrpSpPr/>
          <p:nvPr/>
        </p:nvGrpSpPr>
        <p:grpSpPr>
          <a:xfrm>
            <a:off x="10571420" y="4599739"/>
            <a:ext cx="1470001" cy="1044259"/>
            <a:chOff x="533687" y="2080707"/>
            <a:chExt cx="3024229" cy="891732"/>
          </a:xfrm>
        </p:grpSpPr>
        <p:sp>
          <p:nvSpPr>
            <p:cNvPr id="34" name="Rectangle: Rounded Corners 33">
              <a:extLst>
                <a:ext uri="{FF2B5EF4-FFF2-40B4-BE49-F238E27FC236}">
                  <a16:creationId xmlns:a16="http://schemas.microsoft.com/office/drawing/2014/main" id="{61DDF6BC-1780-4D1E-1E71-6F4A9E9CF47E}"/>
                </a:ext>
              </a:extLst>
            </p:cNvPr>
            <p:cNvSpPr/>
            <p:nvPr/>
          </p:nvSpPr>
          <p:spPr>
            <a:xfrm>
              <a:off x="533687" y="2080707"/>
              <a:ext cx="3024229" cy="891732"/>
            </a:xfrm>
            <a:prstGeom prst="roundRect">
              <a:avLst>
                <a:gd name="adj" fmla="val 10000"/>
              </a:avLst>
            </a:prstGeom>
            <a:solidFill>
              <a:srgbClr val="FFD4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N"/>
            </a:p>
          </p:txBody>
        </p:sp>
        <p:sp>
          <p:nvSpPr>
            <p:cNvPr id="35" name="Rectangle: Rounded Corners 4">
              <a:extLst>
                <a:ext uri="{FF2B5EF4-FFF2-40B4-BE49-F238E27FC236}">
                  <a16:creationId xmlns:a16="http://schemas.microsoft.com/office/drawing/2014/main" id="{73C95230-3613-CC24-2789-0E942390648B}"/>
                </a:ext>
              </a:extLst>
            </p:cNvPr>
            <p:cNvSpPr txBox="1"/>
            <p:nvPr/>
          </p:nvSpPr>
          <p:spPr>
            <a:xfrm>
              <a:off x="559805" y="2106825"/>
              <a:ext cx="2998111" cy="839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n-IN" sz="1600" dirty="0">
                  <a:solidFill>
                    <a:srgbClr val="2F27C8"/>
                  </a:solidFill>
                </a:rPr>
                <a:t>Strong Keywords</a:t>
              </a:r>
            </a:p>
            <a:p>
              <a:pPr algn="ctr"/>
              <a:r>
                <a:rPr lang="en-IN" sz="1600" dirty="0">
                  <a:solidFill>
                    <a:srgbClr val="2F27C8"/>
                  </a:solidFill>
                </a:rPr>
                <a:t>1.1k</a:t>
              </a:r>
            </a:p>
          </p:txBody>
        </p:sp>
      </p:grpSp>
      <p:sp>
        <p:nvSpPr>
          <p:cNvPr id="36" name="Rectangle: Rounded Corners 35">
            <a:extLst>
              <a:ext uri="{FF2B5EF4-FFF2-40B4-BE49-F238E27FC236}">
                <a16:creationId xmlns:a16="http://schemas.microsoft.com/office/drawing/2014/main" id="{CF65C0E0-E684-0178-A2C4-BCDE1C791510}"/>
              </a:ext>
            </a:extLst>
          </p:cNvPr>
          <p:cNvSpPr/>
          <p:nvPr/>
        </p:nvSpPr>
        <p:spPr>
          <a:xfrm>
            <a:off x="7917180" y="6119673"/>
            <a:ext cx="2908020" cy="269354"/>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200" dirty="0"/>
              <a:t>* Based on March 2025 </a:t>
            </a:r>
            <a:r>
              <a:rPr lang="en-IN" sz="1200" dirty="0" err="1"/>
              <a:t>Semrush</a:t>
            </a:r>
            <a:r>
              <a:rPr lang="en-IN" sz="1200" dirty="0"/>
              <a:t> data </a:t>
            </a:r>
          </a:p>
        </p:txBody>
      </p:sp>
    </p:spTree>
    <p:extLst>
      <p:ext uri="{BB962C8B-B14F-4D97-AF65-F5344CB8AC3E}">
        <p14:creationId xmlns:p14="http://schemas.microsoft.com/office/powerpoint/2010/main" val="63838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F20B-F24B-AAFC-4A81-F8AC4CD95BC3}"/>
              </a:ext>
            </a:extLst>
          </p:cNvPr>
          <p:cNvSpPr>
            <a:spLocks noGrp="1"/>
          </p:cNvSpPr>
          <p:nvPr>
            <p:ph type="title"/>
          </p:nvPr>
        </p:nvSpPr>
        <p:spPr>
          <a:xfrm>
            <a:off x="309600" y="0"/>
            <a:ext cx="11801120" cy="1325563"/>
          </a:xfrm>
        </p:spPr>
        <p:txBody>
          <a:bodyPr/>
          <a:lstStyle/>
          <a:p>
            <a:r>
              <a:rPr lang="en-IN" dirty="0"/>
              <a:t>Existing Product Categories (KLI &amp; Competitors)</a:t>
            </a:r>
          </a:p>
        </p:txBody>
      </p:sp>
      <p:pic>
        <p:nvPicPr>
          <p:cNvPr id="4" name="Picture 3">
            <a:extLst>
              <a:ext uri="{FF2B5EF4-FFF2-40B4-BE49-F238E27FC236}">
                <a16:creationId xmlns:a16="http://schemas.microsoft.com/office/drawing/2014/main" id="{1C677F01-C83E-7E23-4334-5277541F67E0}"/>
              </a:ext>
            </a:extLst>
          </p:cNvPr>
          <p:cNvPicPr>
            <a:picLocks noChangeAspect="1"/>
          </p:cNvPicPr>
          <p:nvPr/>
        </p:nvPicPr>
        <p:blipFill>
          <a:blip r:embed="rId2"/>
          <a:stretch>
            <a:fillRect/>
          </a:stretch>
        </p:blipFill>
        <p:spPr>
          <a:xfrm>
            <a:off x="878560" y="1528763"/>
            <a:ext cx="8735644" cy="4074099"/>
          </a:xfrm>
          <a:prstGeom prst="rect">
            <a:avLst/>
          </a:prstGeom>
        </p:spPr>
      </p:pic>
    </p:spTree>
    <p:extLst>
      <p:ext uri="{BB962C8B-B14F-4D97-AF65-F5344CB8AC3E}">
        <p14:creationId xmlns:p14="http://schemas.microsoft.com/office/powerpoint/2010/main" val="427471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1235c11-f773-40ce-9c65-16801d4653a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C4B475BC336147A7F21664FCA6DB0B" ma:contentTypeVersion="17" ma:contentTypeDescription="Create a new document." ma:contentTypeScope="" ma:versionID="de5045cffe8912abca7a7b2fe7e54c54">
  <xsd:schema xmlns:xsd="http://www.w3.org/2001/XMLSchema" xmlns:xs="http://www.w3.org/2001/XMLSchema" xmlns:p="http://schemas.microsoft.com/office/2006/metadata/properties" xmlns:ns3="41235c11-f773-40ce-9c65-16801d4653a8" xmlns:ns4="6093972f-0594-4d3e-81e2-86d6d8c5601e" targetNamespace="http://schemas.microsoft.com/office/2006/metadata/properties" ma:root="true" ma:fieldsID="f588b7e18e28f2b98ed1e14b7687f8ca" ns3:_="" ns4:_="">
    <xsd:import namespace="41235c11-f773-40ce-9c65-16801d4653a8"/>
    <xsd:import namespace="6093972f-0594-4d3e-81e2-86d6d8c5601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35c11-f773-40ce-9c65-16801d4653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93972f-0594-4d3e-81e2-86d6d8c5601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05AF91-9DAA-49A5-9ADD-D50D7046E923}">
  <ds:schemaRefs>
    <ds:schemaRef ds:uri="6093972f-0594-4d3e-81e2-86d6d8c5601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 ds:uri="http://purl.org/dc/elements/1.1/"/>
    <ds:schemaRef ds:uri="http://purl.org/dc/dcmitype/"/>
    <ds:schemaRef ds:uri="41235c11-f773-40ce-9c65-16801d4653a8"/>
  </ds:schemaRefs>
</ds:datastoreItem>
</file>

<file path=customXml/itemProps2.xml><?xml version="1.0" encoding="utf-8"?>
<ds:datastoreItem xmlns:ds="http://schemas.openxmlformats.org/officeDocument/2006/customXml" ds:itemID="{4F10695C-FCE5-448C-B3E6-0CDDC450E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235c11-f773-40ce-9c65-16801d4653a8"/>
    <ds:schemaRef ds:uri="6093972f-0594-4d3e-81e2-86d6d8c56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51F89F-FFBE-4429-A49F-3975185E13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56529</TotalTime>
  <Words>7463</Words>
  <Application>Microsoft Office PowerPoint</Application>
  <PresentationFormat>Widescreen</PresentationFormat>
  <Paragraphs>1081</Paragraphs>
  <Slides>66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Arial</vt:lpstr>
      <vt:lpstr>Avenir</vt:lpstr>
      <vt:lpstr>Calibri</vt:lpstr>
      <vt:lpstr>Courier New</vt:lpstr>
      <vt:lpstr>Google Sans</vt:lpstr>
      <vt:lpstr>Montserrat</vt:lpstr>
      <vt:lpstr>system-ui</vt:lpstr>
      <vt:lpstr>var(--jp-code-font-family)</vt:lpstr>
      <vt:lpstr>Wingdings</vt:lpstr>
      <vt:lpstr>Office Theme</vt:lpstr>
      <vt:lpstr>Custom Design</vt:lpstr>
      <vt:lpstr>KLI Content Audit 3: Quarterly Report</vt:lpstr>
      <vt:lpstr>Table of Contents</vt:lpstr>
      <vt:lpstr>Objective &amp; Scope</vt:lpstr>
      <vt:lpstr>Current Content Audit  - For Product Category Pages</vt:lpstr>
      <vt:lpstr>KLI Product Category Pages</vt:lpstr>
      <vt:lpstr>Content Capacity Utilization on Webpages</vt:lpstr>
      <vt:lpstr>Competitor Analysis  - For Product Category Pages</vt:lpstr>
      <vt:lpstr>KLI Industry Peers (For Gap Analysis)</vt:lpstr>
      <vt:lpstr>Existing Product Categories (KLI &amp; Competitors)</vt:lpstr>
      <vt:lpstr>Major Traffic Contributors</vt:lpstr>
      <vt:lpstr>Position Type – wise Traffic</vt:lpstr>
      <vt:lpstr>Why is AI Overview(AIO) Important??</vt:lpstr>
      <vt:lpstr>Tips to rank for other position types (AI Overview, Featured Snippets, People Also Ask)</vt:lpstr>
      <vt:lpstr>AIO Keyword Opportunities for KLI</vt:lpstr>
      <vt:lpstr>Tips to improvise ‘ULIP plans’ category page for keyword ‘unit linked insurance plan example (Search Volume 390)’ to rank in AI Overview</vt:lpstr>
      <vt:lpstr>Contd</vt:lpstr>
      <vt:lpstr>Tips to improvise ‘ULIP plans’ category page for keyword ‘a ulip plan is a combination of(Search Volume 170)’ to rank in AI Overview</vt:lpstr>
      <vt:lpstr>Tips to rank for AIO or Featured Snippets ‘https://www.kotaklife.com/term-insurance’ vs  ‘https://www.iciciprulife.com/term-insurance.html’</vt:lpstr>
      <vt:lpstr>Keyword Intent Focus Comparison</vt:lpstr>
      <vt:lpstr>Top 20 Keywords Search Volumes/Difficulty Comparison</vt:lpstr>
      <vt:lpstr>Finding right keyword is important!!</vt:lpstr>
      <vt:lpstr>Shared keywords Analysis (Top 3 ICICI Pru keywords)</vt:lpstr>
      <vt:lpstr>PowerPoint Presentation</vt:lpstr>
      <vt:lpstr>Category Page Content Structure Comparison</vt:lpstr>
      <vt:lpstr>Savings Plans URLs Analysis</vt:lpstr>
      <vt:lpstr>Savings Plans Branded vs Non-Branded Keywords</vt:lpstr>
      <vt:lpstr>Top 20 Savings Plans Keywords Search Volumes/Difficulty Comparison</vt:lpstr>
      <vt:lpstr>Savings Plans URLs for Kotak Life</vt:lpstr>
      <vt:lpstr>Savings Plans URLs for ICICIPruLife</vt:lpstr>
      <vt:lpstr>Savings Plans URLs for MaxlifeInsurance</vt:lpstr>
      <vt:lpstr>Savings Plans URLs for CanaraHSBCLife</vt:lpstr>
      <vt:lpstr>Retirement/Pension Plans URLs Analysis</vt:lpstr>
      <vt:lpstr>Retirement/Pension Plans Branded vs Non-Branded Keywords</vt:lpstr>
      <vt:lpstr>Top 20 Retirement/Pension Plans Keywords Search Volumes/Difficulty Comparison</vt:lpstr>
      <vt:lpstr>Retirement/Pension Plans URLs for Kotak Life</vt:lpstr>
      <vt:lpstr>Retirement/Pension Plans URLs for ICICIPruLife</vt:lpstr>
      <vt:lpstr>Retirement/Pension Plans URLs for MaxlifeInsurance</vt:lpstr>
      <vt:lpstr>Retirement/Pension Plans URLs for CanaraHSBCLife</vt:lpstr>
      <vt:lpstr>ULIP Plans URLs Analysis</vt:lpstr>
      <vt:lpstr>ULIP Plans Branded vs Non-Branded Keywords</vt:lpstr>
      <vt:lpstr>Top 20 ULIP Plans Keywords Search Volumes/Difficulty Comparison</vt:lpstr>
      <vt:lpstr>ULIP Plans URLs for Kotak Life</vt:lpstr>
      <vt:lpstr>ULIP Plans URLs for ICICIPruLife</vt:lpstr>
      <vt:lpstr>ULIP Plans URLs for MaxlifeInsurance</vt:lpstr>
      <vt:lpstr>ULIP Plans URLs for CanaraHSBCLife</vt:lpstr>
      <vt:lpstr>Group Insurance URLs Analysis</vt:lpstr>
      <vt:lpstr>Group Branded vs Non-Branded Keywords</vt:lpstr>
      <vt:lpstr>Top 20 Group Keywords Search Volumes/Difficulty Comparison</vt:lpstr>
      <vt:lpstr>Group Insurance URLs for Kotak Life</vt:lpstr>
      <vt:lpstr>Group Insurance URLs for ICICIPruLife</vt:lpstr>
      <vt:lpstr>Group Insurance URLs for MaxlifeInsurance</vt:lpstr>
      <vt:lpstr>Group Insurance URLs for CanaraHSBCLife</vt:lpstr>
      <vt:lpstr>Digitup Content Score</vt:lpstr>
      <vt:lpstr>Digitup Content Score: KotakLife vs competitors</vt:lpstr>
      <vt:lpstr>Statistical Case Studies</vt:lpstr>
      <vt:lpstr>Let’s understand what ICICI Pru and Maxlife are doing better (in terms of Keyword Placement )  - A STATISTICAL PERSPECTIVE</vt:lpstr>
      <vt:lpstr>What all Statistical Analysis is done?  Analysis aims to understand what is being done by ICICI Pru and MaxLife in terms of keyword embedding in their content, which makes them leaders in many criteria as seen in previous slide. </vt:lpstr>
      <vt:lpstr>Study 1 - Exact match keyword Inclusion effect on keyword position</vt:lpstr>
      <vt:lpstr>Study 2 - Text-Keyword similarity effect on keyword position (Sim threshold 0.6) </vt:lpstr>
      <vt:lpstr>Study 3 - No. of locations for keyword matches matters – (url, h1, meta title, meta description, combined content)</vt:lpstr>
      <vt:lpstr>Study 4 - Analyse similarity value buckets – (B1 0-0.2, B2 0.2-0.5, B3 0.5-0.7, B4 0.7-1)</vt:lpstr>
      <vt:lpstr>Study 5 - Analyse best performing location – Exact Matching</vt:lpstr>
      <vt:lpstr>Study 6 - Analyse best performing location – using sim scores</vt:lpstr>
      <vt:lpstr>Study 7 - Analyse whether keyword presence in first 20 words affects position/traffic</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Surabhi Katiyar</dc:creator>
  <cp:lastModifiedBy>Priya Sinha</cp:lastModifiedBy>
  <cp:revision>284</cp:revision>
  <dcterms:created xsi:type="dcterms:W3CDTF">2024-02-12T06:27:42Z</dcterms:created>
  <dcterms:modified xsi:type="dcterms:W3CDTF">2025-04-02T07:46:09Z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0x01010075C4B475BC336147A7F21664FCA6DB0B</vt:lpwstr>
  </property>
</Properties>
</file>