
<file path=[Content_Types].xml><?xml version="1.0" encoding="utf-8"?>
<Types xmlns="http://schemas.openxmlformats.org/package/2006/content-types">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rts/chart1.xml" ContentType="application/vnd.openxmlformats-officedocument.drawingml.chart+xml"/>
  <Override PartName="/ppt/theme/themeOverride1.xml" ContentType="application/vnd.openxmlformats-officedocument.themeOverride+xml"/>
  <Override PartName="/ppt/drawings/drawing1.xml" ContentType="application/vnd.openxmlformats-officedocument.drawingml.chartshapes+xml"/>
  <Override PartName="/ppt/charts/chart2.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3.xml" ContentType="application/vnd.openxmlformats-officedocument.presentationml.notesSlide+xml"/>
  <Override PartName="/ppt/charts/chart3.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4.xml" ContentType="application/vnd.openxmlformats-officedocument.presentationml.notesSlide+xml"/>
  <Override PartName="/ppt/charts/chart4.xml" ContentType="application/vnd.openxmlformats-officedocument.drawingml.chart+xml"/>
  <Override PartName="/ppt/charts/style3.xml" ContentType="application/vnd.ms-office.chartstyle+xml"/>
  <Override PartName="/ppt/charts/colors3.xml" ContentType="application/vnd.ms-office.chartcolorstyle+xml"/>
  <Override PartName="/ppt/notesSlides/notesSlide5.xml" ContentType="application/vnd.openxmlformats-officedocument.presentationml.notesSlide+xml"/>
  <Override PartName="/ppt/notesSlides/notesSlide6.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80" r:id="rId4"/>
    <p:sldMasterId id="2147483847" r:id="rId5"/>
  </p:sldMasterIdLst>
  <p:notesMasterIdLst>
    <p:notesMasterId r:id="rId15"/>
  </p:notesMasterIdLst>
  <p:sldIdLst>
    <p:sldId id="2147483261" r:id="rId6"/>
    <p:sldId id="2147483578" r:id="rId7"/>
    <p:sldId id="2147483579" r:id="rId8"/>
    <p:sldId id="2147483580" r:id="rId9"/>
    <p:sldId id="2147483582" r:id="rId10"/>
    <p:sldId id="2147483581" r:id="rId11"/>
    <p:sldId id="2147483339" r:id="rId12"/>
    <p:sldId id="2147483577" r:id="rId13"/>
    <p:sldId id="2147377604" r:id="rId1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authors.xml><?xml version="1.0" encoding="utf-8"?>
<p188:authorLst xmlns:a="http://schemas.openxmlformats.org/drawingml/2006/main" xmlns:r="http://schemas.openxmlformats.org/officeDocument/2006/relationships" xmlns:p188="http://schemas.microsoft.com/office/powerpoint/2018/8/main">
  <p188:author id="{F41CF800-D830-5493-E2DA-10A4B1901BC1}" name="Rakkar, Priya" initials="PR" userId="S::Priya.Rakkar@blackrock.com::a18cf690-eb83-49f4-8f5f-f8d8af478c20" providerId="AD"/>
  <p188:author id="{E5AD5B01-0C40-4580-EF0B-4BD2D04D35B4}" name="Kerford, Justine" initials="JK" userId="S::Justine.Kerford@blackrock.com::0488ab56-5c13-444c-9938-a791bd121bd3" providerId="AD"/>
  <p188:author id="{38A65705-2E64-506C-6C97-397F102A82E0}" name="Joyce, Cameron" initials="CJ" userId="S::Cameron.Joyce@blackrock.com::403a959f-c068-406a-964d-a7b433d120c5" providerId="AD"/>
  <p188:author id="{F35C7223-563D-AC1F-257D-8872D39A07DC}" name="Dabora, Rachel" initials="RD" userId="S::Rachel.Dabora@blackrock.com::6eb21539-4c52-4827-8cbd-0cd65eeb33a8" providerId="AD"/>
  <p188:author id="{75263936-C7B4-97F5-ADA4-56B0CE2F426C}" name="Tim Short" initials="TS" userId="S::tshort@preqin.com::91b3895a-f5d6-42d5-a45c-4500462ae99d" providerId="AD"/>
  <p188:author id="{BB8ADC3B-00C5-2DEF-56E5-531E66AA0B62}" name="Alex Murray" initials="AM" userId="S::Alex.Murray@preqin.com::7826356d-761d-4d37-bc8f-b118894d563e" providerId="AD"/>
  <p188:author id="{34AA3E44-5C08-9897-39E3-20E92AC525B4}" name="Jackson, Mike" initials="JM" userId="S::mike.jackson@blackrock.com::8b30b5f1-5584-4cee-85db-bda94663556a" providerId="AD"/>
  <p188:author id="{EDFAC344-8469-A1E9-3F5A-C699C8ADA9E2}" name="Oppong, Alex" initials="AO" userId="S::Alex.Oppong@blackrock.com::c3f50076-68fa-4b7e-9451-61caa6b4f82d" providerId="AD"/>
  <p188:author id="{88094854-8D82-E49A-9E62-88FC750E2275}" name="Short, Tim" initials="TS" userId="S::Tim.Short@blackrock.com::2b1c5acb-c227-4b2e-89f3-a85a33bc0f4d" providerId="AD"/>
  <p188:author id="{C5809E57-E55A-552C-CDD0-B5130203600A}" name="Ratcliffe, Ronald" initials="RR" userId="S::Ronald.Ratcliffe@blackrock.com::c4096071-4505-46a8-975d-737bd95707d6" providerId="AD"/>
  <p188:author id="{E4C76F5E-1820-CB9B-8D2E-68AD3F51489F}" name="Nicola Gray" initials="" userId="S::Nicola.Gray@preqin.com::27c6f499-5c88-47df-aa73-ba6a2b1d2711" providerId="AD"/>
  <p188:author id="{295B025F-41CF-2F3B-C6CE-EC182FD659D8}" name="Salik Ahmed" initials="SA" userId="S::Salik.Ahmed@preqin.com::ba5092d4-8814-44ad-8fc4-8ad60563d033" providerId="AD"/>
  <p188:author id="{3B956374-211F-AC8A-8587-3DC87FAB55C1}" name="Colin Leopold" initials="CL" userId="S::colin.leopold@preqin.com::08123a6a-46ac-403f-8fbe-f90b7134973c" providerId="AD"/>
  <p188:author id="{36D48E7D-FAFC-EE92-8497-FE8E1E948B6F}" name="Kerford, Justine" initials="KJ" userId="S::justine.kerford@blackrock.com::0488ab56-5c13-444c-9938-a791bd121bd3" providerId="AD"/>
  <p188:author id="{E0EA428C-8112-DACC-FA3B-60E55129D5DD}" name="Nicola Gray" initials="NG" userId="S::nicola.gray@preqin.com::27c6f499-5c88-47df-aa73-ba6a2b1d2711" providerId="AD"/>
  <p188:author id="{A71A5E8E-FBE3-927A-5ED0-DD29250D8A50}" name="Colin Leopold" initials="" userId="S::Colin.Leopold@preqin.com::08123a6a-46ac-403f-8fbe-f90b7134973c" providerId="AD"/>
  <p188:author id="{304A5195-9888-1600-5723-CA0AAE859823}" name="Gerard Minjoot" initials="GM" userId="S::Gerard.Minjoot@preqin.com::f67d1dfe-f344-4612-ba11-ff4122e5091f" providerId="AD"/>
  <p188:author id="{10EBA098-A515-31FD-F2CF-DEEB8B2FA2AA}" name="James Flanagan" initials="JF" userId="S::James.Flanagan@preqin.com::16080756-7087-4456-8613-5481a7cd1b27" providerId="AD"/>
  <p188:author id="{392A559A-D6E9-E8EA-5B10-14C1F4C2C3FA}" name="Leopold, Colin" initials="LC" userId="S::colin.leopold@blackrock.com::93d47f05-a9ad-4ed0-81b4-b7d993985d83" providerId="AD"/>
  <p188:author id="{5BD4E49B-67E1-0653-507F-C67A479F3E12}" name="Sinthunont, Paul" initials="PS" userId="S::Paul.Sinthunont@blackrock.com::79892f8b-02f0-4b57-bcdd-624b555da24f" providerId="AD"/>
  <p188:author id="{E12841AA-3D51-0609-FBC7-1D07D3A894B2}" name="Lam, Henry" initials="HL" userId="S::Henry.Lam@blackrock.com::84c72b28-8214-4b2f-be62-3f67734de18b" providerId="AD"/>
  <p188:author id="{8CF0ABAB-5A00-6EB8-802D-CFB962015CA6}" name="Mairone, Nicholas" initials="NM" userId="S::Nicholas.Mairone@blackrock.com::80f44f53-b4f8-4270-a750-ef250d62a05d" providerId="AD"/>
  <p188:author id="{292FF0AE-5098-8112-792C-FF44976208DB}" name="Connor, Brigid" initials="BC" userId="S::Brigid.Connor@blackrock.com::73db35ec-5141-4c2a-9138-0bf99c225234" providerId="AD"/>
  <p188:author id="{D49BD2B3-00A6-3126-0F3F-768F5C8C7CD6}" name="Paul Sinthunont" initials="PS" userId="S::Paul.Sinthunont@preqin.com::2043a0df-19d6-4a35-b8a2-951ed3a18cf9" providerId="AD"/>
  <p188:author id="{494D5BC8-00B9-B8DE-6ADB-E9598DDF7ABC}" name="Sam Noble" initials="SN" userId="S::sam.noble@preqin.com::05147f99-06ac-4658-93b1-308725cabf06" providerId="AD"/>
  <p188:author id="{4910EDCB-72A8-7FC5-A98F-1F99C5DBFB9C}" name="Drew Lenz" initials="DL" userId="S::Drew.Lenz@preqin.com::faf5f757-49a4-4f0c-95fa-270611e9ab75" providerId="AD"/>
  <p188:author id="{7B8E60CD-F3A1-270E-7C06-490D620ED619}" name="Scales, Logan" initials="L" userId="S::Logan.Scales@blackrock.com::2c2e4cd1-9be8-408f-9f60-8157f170a573" providerId="AD"/>
  <p188:author id="{EFAA4ECE-6A37-CD38-2C1D-2BE4E55A674D}" name="Daniels-Read, Karl" initials="KD" userId="S::karl.danielsread@blackrock.com::5cf21234-fee6-417f-843c-d504acf88725" providerId="AD"/>
  <p188:author id="{60C015D5-E57F-69BD-06A2-6A6CA4C4DA67}" name="Leopold, Colin" initials="CL" userId="S::Colin.Leopold@blackrock.com::93d47f05-a9ad-4ed0-81b4-b7d993985d83" providerId="AD"/>
  <p188:author id="{394AE9DC-A9FF-21E2-F1EA-FE6F1474730D}" name="Adams, Bryan" initials="" userId="S::bryan.adams1@blackrock.com::9df12988-24d3-47e0-bce2-5b89cb60cff8" providerId="AD"/>
  <p188:author id="{AAB2F3E5-4CD6-BF31-4E92-B57E5661F35D}" name="Nicholas Mairone" initials="NM" userId="S::Nicholas.Mairone@preqin.com::c74200ad-61e8-42ea-b85b-f2a722dd475d" providerId="AD"/>
  <p188:author id="{9A139EEA-2E8B-75FE-D504-A2A0BC303076}" name="Danny McCance" initials="DM" userId="S::Danny.McCance@preqin.com::68bfdccd-1d95-4e06-a262-4f3185189476" providerId="AD"/>
  <p188:author id="{C12236EB-717A-5074-E3E9-744591E1973D}" name="Matt Humphries" initials="MH" userId="S::matt.humphries@preqin.com::8cbbac73-299e-4bd5-9175-6c592e1043d1" providerId="AD"/>
  <p188:author id="{7EB4C2F7-50F0-59B8-0760-7C7A888F2401}" name="Cameron Joyce" initials="CJ" userId="S::Cameron.Joyce@preqin.com::6ea4e6b6-cef5-4f4b-b995-5c90f325fc0d" providerId="AD"/>
  <p188:author id="{EB38D8F7-114A-CEAF-1526-93EB88601B22}" name="Ahmed, Salik" initials="SA" userId="S::Salik.Ahmed@blackrock.com::d3cb1ca7-387d-47c0-99ae-8c6ea6bb22e0" providerId="AD"/>
  <p188:author id="{1BBFC9FD-2E76-FF2B-ABFD-1CC9FAEA2974}" name="Cameron Joyce" initials="CJ" userId="S::cameron.joyce@preqin.com::6ea4e6b6-cef5-4f4b-b995-5c90f325fc0d" providerId="AD"/>
  <p188:author id="{FC854CFE-D811-0D89-DE46-51A048B85F93}" name="Sam Noble" initials="" userId="S::Sam.Noble@preqin.com::05147f99-06ac-4658-93b1-308725cabf06"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4D8EFF"/>
    <a:srgbClr val="FF9999"/>
    <a:srgbClr val="750048"/>
    <a:srgbClr val="DE4CFF"/>
    <a:srgbClr val="005757"/>
    <a:srgbClr val="FFFF00"/>
    <a:srgbClr val="E2DCD6"/>
    <a:srgbClr val="FFFFFF"/>
    <a:srgbClr val="FFFF99"/>
    <a:srgbClr val="B2222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F5DD37C-CECC-4C69-9857-BE793F1ADEFB}" v="4" dt="2026-07-22T14:44:24.382"/>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08FB837D-C827-4EFA-A057-4D05807E0F7C}" styleName="Themed Style 1 - Accent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99" d="100"/>
          <a:sy n="99" d="100"/>
        </p:scale>
        <p:origin x="108" y="54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theme" Target="theme/theme1.xml"/><Relationship Id="rId3" Type="http://schemas.openxmlformats.org/officeDocument/2006/relationships/customXml" Target="../customXml/item3.xml"/><Relationship Id="rId21" Type="http://schemas.microsoft.com/office/2015/10/relationships/revisionInfo" Target="revisionInfo.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presProps" Target="presProps.xml"/><Relationship Id="rId20" Type="http://schemas.microsoft.com/office/2016/11/relationships/changesInfo" Target="changesInfos/changesInfo1.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5" Type="http://schemas.openxmlformats.org/officeDocument/2006/relationships/slideMaster" Target="slideMasters/slideMaster2.xml"/><Relationship Id="rId15" Type="http://schemas.openxmlformats.org/officeDocument/2006/relationships/notesMaster" Target="notesMasters/notesMaster1.xml"/><Relationship Id="rId10" Type="http://schemas.openxmlformats.org/officeDocument/2006/relationships/slide" Target="slides/slide5.xml"/><Relationship Id="rId19"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microsoft.com/office/2018/10/relationships/authors" Target="author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Nikolova, Ivelina" userId="a6e83a50-8625-49b2-a8bc-29baeaa7274d" providerId="ADAL" clId="{2605C8F5-7485-41BA-AACA-956A267B6910}"/>
    <pc:docChg chg="addSld modSld">
      <pc:chgData name="Nikolova, Ivelina" userId="a6e83a50-8625-49b2-a8bc-29baeaa7274d" providerId="ADAL" clId="{2605C8F5-7485-41BA-AACA-956A267B6910}" dt="2026-07-22T14:44:24.382" v="3"/>
      <pc:docMkLst>
        <pc:docMk/>
      </pc:docMkLst>
      <pc:sldChg chg="addSp modSp add">
        <pc:chgData name="Nikolova, Ivelina" userId="a6e83a50-8625-49b2-a8bc-29baeaa7274d" providerId="ADAL" clId="{2605C8F5-7485-41BA-AACA-956A267B6910}" dt="2026-07-22T14:44:24.382" v="3"/>
        <pc:sldMkLst>
          <pc:docMk/>
          <pc:sldMk cId="3988562792" sldId="2147377604"/>
        </pc:sldMkLst>
        <pc:spChg chg="add mod">
          <ac:chgData name="Nikolova, Ivelina" userId="a6e83a50-8625-49b2-a8bc-29baeaa7274d" providerId="ADAL" clId="{2605C8F5-7485-41BA-AACA-956A267B6910}" dt="2026-07-22T14:44:24.382" v="3"/>
          <ac:spMkLst>
            <pc:docMk/>
            <pc:sldMk cId="3988562792" sldId="2147377604"/>
            <ac:spMk id="2" creationId="{29D31392-AE44-6918-7FC3-A0299BB064A9}"/>
          </ac:spMkLst>
        </pc:spChg>
      </pc:sldChg>
      <pc:sldChg chg="addSp delSp">
        <pc:chgData name="Nikolova, Ivelina" userId="a6e83a50-8625-49b2-a8bc-29baeaa7274d" providerId="ADAL" clId="{2605C8F5-7485-41BA-AACA-956A267B6910}" dt="2026-07-22T14:43:35.405" v="1"/>
        <pc:sldMkLst>
          <pc:docMk/>
          <pc:sldMk cId="135626791" sldId="2147483339"/>
        </pc:sldMkLst>
        <pc:picChg chg="add">
          <ac:chgData name="Nikolova, Ivelina" userId="a6e83a50-8625-49b2-a8bc-29baeaa7274d" providerId="ADAL" clId="{2605C8F5-7485-41BA-AACA-956A267B6910}" dt="2026-07-22T14:43:35.405" v="1"/>
          <ac:picMkLst>
            <pc:docMk/>
            <pc:sldMk cId="135626791" sldId="2147483339"/>
            <ac:picMk id="3" creationId="{C9E3DB39-1098-7066-7921-360A9702C293}"/>
          </ac:picMkLst>
        </pc:picChg>
        <pc:picChg chg="del">
          <ac:chgData name="Nikolova, Ivelina" userId="a6e83a50-8625-49b2-a8bc-29baeaa7274d" providerId="ADAL" clId="{2605C8F5-7485-41BA-AACA-956A267B6910}" dt="2026-07-22T14:43:34.416" v="0" actId="478"/>
          <ac:picMkLst>
            <pc:docMk/>
            <pc:sldMk cId="135626791" sldId="2147483339"/>
            <ac:picMk id="1026" creationId="{B9127E03-D54A-2F57-4167-5F3A19165EC6}"/>
          </ac:picMkLst>
        </pc:picChg>
      </pc:sldChg>
    </pc:docChg>
  </pc:docChgLst>
</pc:chgInfo>
</file>

<file path=ppt/charts/_rels/chart1.xml.rels><?xml version="1.0" encoding="UTF-8" standalone="yes"?>
<Relationships xmlns="http://schemas.openxmlformats.org/package/2006/relationships"><Relationship Id="rId3" Type="http://schemas.openxmlformats.org/officeDocument/2006/relationships/chartUserShapes" Target="../drawings/drawing1.xml"/><Relationship Id="rId2" Type="http://schemas.openxmlformats.org/officeDocument/2006/relationships/oleObject" Target="https://blackrock-my.sharepoint.com/personal/alex_oppong_blackrock_com/Documents/6%20-%20Trash/Book3.xlsx" TargetMode="External"/><Relationship Id="rId1" Type="http://schemas.openxmlformats.org/officeDocument/2006/relationships/themeOverride" Target="../theme/themeOverride1.xml"/></Relationships>
</file>

<file path=ppt/charts/_rels/chart2.xml.rels><?xml version="1.0" encoding="UTF-8" standalone="yes"?>
<Relationships xmlns="http://schemas.openxmlformats.org/package/2006/relationships"><Relationship Id="rId3" Type="http://schemas.openxmlformats.org/officeDocument/2006/relationships/oleObject" Target="https://blackrock.sharepoint.com/teams/PreqinCommunications/Archive/01%20SharePoint%20Transition/Preqin%20Private%20Markets%20Research/PMR%20Report%20Production/2026/State%20of%20Markets/H2%202026/Charts%20Draft/Slide%20xxx%20-%20Distribution%20as%20%25%20of%25" TargetMode="External"/><Relationship Id="rId2" Type="http://schemas.microsoft.com/office/2011/relationships/chartColorStyle" Target="colors1.xml"/><Relationship Id="rId1" Type="http://schemas.microsoft.com/office/2011/relationships/chartStyle" Target="style1.xml"/></Relationships>
</file>

<file path=ppt/charts/_rels/chart3.xml.rels><?xml version="1.0" encoding="UTF-8" standalone="yes"?>
<Relationships xmlns="http://schemas.openxmlformats.org/package/2006/relationships"><Relationship Id="rId3" Type="http://schemas.openxmlformats.org/officeDocument/2006/relationships/oleObject" Target="https://blackrock.sharepoint.com/teams/PreqinCommunications/Archive/01%20SharePoint%20Transition/Research%20Insights/RI%20Reports/2026/State%20of%20Markets/H1%202026/Charts%20Draft/Slide%20xxx%20-%20Private%20Capital%20Returns%20Unsmoothing.xlsx" TargetMode="External"/><Relationship Id="rId2" Type="http://schemas.microsoft.com/office/2011/relationships/chartColorStyle" Target="colors2.xml"/><Relationship Id="rId1" Type="http://schemas.microsoft.com/office/2011/relationships/chartStyle" Target="style2.xml"/></Relationships>
</file>

<file path=ppt/charts/_rels/chart4.xml.rels><?xml version="1.0" encoding="UTF-8" standalone="yes"?>
<Relationships xmlns="http://schemas.openxmlformats.org/package/2006/relationships"><Relationship Id="rId3" Type="http://schemas.openxmlformats.org/officeDocument/2006/relationships/oleObject" Target="https://blackrock.sharepoint.com/teams/PreqinCommunications/Archive/01%20SharePoint%20Transition/Preqin%20Private%20Markets%20Research/PMR%20Report%20Production/2026/State%20of%20Markets/H2%202026/Charts%20Draft/Slide%20xxx%20-%20Relationship%20between%20TVPI" TargetMode="External"/><Relationship Id="rId2" Type="http://schemas.microsoft.com/office/2011/relationships/chartColorStyle" Target="colors3.xml"/><Relationship Id="rId1" Type="http://schemas.microsoft.com/office/2011/relationships/chartStyle" Target="style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
          <c:y val="8.613899726387593E-2"/>
          <c:w val="0.63715878824784611"/>
          <c:h val="0.87000082386642641"/>
        </c:manualLayout>
      </c:layout>
      <c:lineChart>
        <c:grouping val="standard"/>
        <c:varyColors val="0"/>
        <c:ser>
          <c:idx val="7"/>
          <c:order val="0"/>
          <c:tx>
            <c:strRef>
              <c:f>Workings!$R$34</c:f>
              <c:strCache>
                <c:ptCount val="1"/>
                <c:pt idx="0">
                  <c:v>Russell 2000 TR </c:v>
                </c:pt>
              </c:strCache>
            </c:strRef>
          </c:tx>
          <c:spPr>
            <a:ln w="12700" cap="rnd">
              <a:solidFill>
                <a:schemeClr val="tx2"/>
              </a:solidFill>
              <a:round/>
            </a:ln>
            <a:effectLst/>
          </c:spPr>
          <c:marker>
            <c:symbol val="none"/>
          </c:marker>
          <c:dPt>
            <c:idx val="2"/>
            <c:bubble3D val="0"/>
            <c:extLst>
              <c:ext xmlns:c16="http://schemas.microsoft.com/office/drawing/2014/chart" uri="{C3380CC4-5D6E-409C-BE32-E72D297353CC}">
                <c16:uniqueId val="{00000000-4B58-46D4-8025-09C61B875504}"/>
              </c:ext>
            </c:extLst>
          </c:dPt>
          <c:dPt>
            <c:idx val="4"/>
            <c:bubble3D val="0"/>
            <c:extLst>
              <c:ext xmlns:c16="http://schemas.microsoft.com/office/drawing/2014/chart" uri="{C3380CC4-5D6E-409C-BE32-E72D297353CC}">
                <c16:uniqueId val="{00000001-4B58-46D4-8025-09C61B875504}"/>
              </c:ext>
            </c:extLst>
          </c:dPt>
          <c:dPt>
            <c:idx val="5"/>
            <c:marker>
              <c:symbol val="circle"/>
              <c:size val="23"/>
              <c:spPr>
                <a:solidFill>
                  <a:schemeClr val="tx2"/>
                </a:solidFill>
                <a:ln>
                  <a:noFill/>
                </a:ln>
              </c:spPr>
            </c:marker>
            <c:bubble3D val="0"/>
            <c:extLst>
              <c:ext xmlns:c16="http://schemas.microsoft.com/office/drawing/2014/chart" uri="{C3380CC4-5D6E-409C-BE32-E72D297353CC}">
                <c16:uniqueId val="{00000002-4B58-46D4-8025-09C61B875504}"/>
              </c:ext>
            </c:extLst>
          </c:dPt>
          <c:dPt>
            <c:idx val="6"/>
            <c:bubble3D val="0"/>
            <c:spPr>
              <a:ln w="12700" cap="rnd">
                <a:noFill/>
                <a:round/>
              </a:ln>
              <a:effectLst/>
            </c:spPr>
            <c:extLst>
              <c:ext xmlns:c16="http://schemas.microsoft.com/office/drawing/2014/chart" uri="{C3380CC4-5D6E-409C-BE32-E72D297353CC}">
                <c16:uniqueId val="{00000004-4B58-46D4-8025-09C61B875504}"/>
              </c:ext>
            </c:extLst>
          </c:dPt>
          <c:dLbls>
            <c:dLbl>
              <c:idx val="0"/>
              <c:tx>
                <c:rich>
                  <a:bodyPr/>
                  <a:lstStyle/>
                  <a:p>
                    <a:fld id="{C2E78184-5DA7-4A8D-81C8-886D7AA26A93}" type="CELLRANGE">
                      <a:rPr lang="en-US"/>
                      <a:pPr/>
                      <a:t>[CELLRANGE]</a:t>
                    </a:fld>
                    <a:endParaRPr lang="en-GB"/>
                  </a:p>
                </c:rich>
              </c:tx>
              <c:dLblPos val="ctr"/>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5-4B58-46D4-8025-09C61B875504}"/>
                </c:ext>
              </c:extLst>
            </c:dLbl>
            <c:dLbl>
              <c:idx val="1"/>
              <c:tx>
                <c:rich>
                  <a:bodyPr/>
                  <a:lstStyle/>
                  <a:p>
                    <a:fld id="{05F42DD6-189D-4FDE-8DB0-0AD500A5E73C}" type="CELLRANGE">
                      <a:rPr lang="en-GB"/>
                      <a:pPr/>
                      <a:t>[CELLRANGE]</a:t>
                    </a:fld>
                    <a:endParaRPr lang="en-GB"/>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6-4B58-46D4-8025-09C61B875504}"/>
                </c:ext>
              </c:extLst>
            </c:dLbl>
            <c:dLbl>
              <c:idx val="2"/>
              <c:delete val="1"/>
              <c:extLst>
                <c:ext xmlns:c15="http://schemas.microsoft.com/office/drawing/2012/chart" uri="{CE6537A1-D6FC-4f65-9D91-7224C49458BB}"/>
                <c:ext xmlns:c16="http://schemas.microsoft.com/office/drawing/2014/chart" uri="{C3380CC4-5D6E-409C-BE32-E72D297353CC}">
                  <c16:uniqueId val="{00000000-4B58-46D4-8025-09C61B875504}"/>
                </c:ext>
              </c:extLst>
            </c:dLbl>
            <c:dLbl>
              <c:idx val="3"/>
              <c:tx>
                <c:rich>
                  <a:bodyPr/>
                  <a:lstStyle/>
                  <a:p>
                    <a:fld id="{C443DB0F-1B1E-44DC-8FE8-678CB6CA3E2F}" type="CELLRANGE">
                      <a:rPr lang="en-GB"/>
                      <a:pPr/>
                      <a:t>[CELLRANGE]</a:t>
                    </a:fld>
                    <a:endParaRPr lang="en-GB"/>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7-4B58-46D4-8025-09C61B875504}"/>
                </c:ext>
              </c:extLst>
            </c:dLbl>
            <c:dLbl>
              <c:idx val="4"/>
              <c:delete val="1"/>
              <c:extLst>
                <c:ext xmlns:c15="http://schemas.microsoft.com/office/drawing/2012/chart" uri="{CE6537A1-D6FC-4f65-9D91-7224C49458BB}"/>
                <c:ext xmlns:c16="http://schemas.microsoft.com/office/drawing/2014/chart" uri="{C3380CC4-5D6E-409C-BE32-E72D297353CC}">
                  <c16:uniqueId val="{00000001-4B58-46D4-8025-09C61B875504}"/>
                </c:ext>
              </c:extLst>
            </c:dLbl>
            <c:dLbl>
              <c:idx val="5"/>
              <c:layout>
                <c:manualLayout>
                  <c:x val="-3.1571258828502341E-2"/>
                  <c:y val="-1.834501635095089E-3"/>
                </c:manualLayout>
              </c:layout>
              <c:tx>
                <c:rich>
                  <a:bodyPr rot="0" spcFirstLastPara="1" vertOverflow="ellipsis" vert="horz" wrap="square" lIns="38100" tIns="19050" rIns="38100" bIns="19050" anchor="ctr" anchorCtr="1">
                    <a:spAutoFit/>
                  </a:bodyPr>
                  <a:lstStyle/>
                  <a:p>
                    <a:pPr>
                      <a:defRPr sz="800" b="0" i="0" u="none" strike="noStrike" kern="1200" baseline="0">
                        <a:solidFill>
                          <a:schemeClr val="tx1">
                            <a:lumMod val="75000"/>
                            <a:lumOff val="25000"/>
                          </a:schemeClr>
                        </a:solidFill>
                        <a:latin typeface="+mn-lt"/>
                        <a:ea typeface="+mn-ea"/>
                        <a:cs typeface="+mn-cs"/>
                      </a:defRPr>
                    </a:pPr>
                    <a:fld id="{CA42CCEA-641F-4D2D-89F2-F409E552B774}" type="CELLRANGE">
                      <a:rPr lang="en-US"/>
                      <a:pPr>
                        <a:defRPr sz="800" b="0" i="0" u="none" strike="noStrike" kern="1200" baseline="0">
                          <a:solidFill>
                            <a:schemeClr val="tx1">
                              <a:lumMod val="75000"/>
                              <a:lumOff val="25000"/>
                            </a:schemeClr>
                          </a:solidFill>
                          <a:latin typeface="+mn-lt"/>
                          <a:ea typeface="+mn-ea"/>
                          <a:cs typeface="+mn-cs"/>
                        </a:defRPr>
                      </a:pPr>
                      <a:t>[CELLRANGE]</a:t>
                    </a:fld>
                    <a:endParaRPr lang="en-GB"/>
                  </a:p>
                </c:rich>
              </c:tx>
              <c:spPr>
                <a:noFill/>
                <a:ln>
                  <a:noFill/>
                </a:ln>
                <a:effectLst/>
              </c:spPr>
              <c:dLblPos val="r"/>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2-4B58-46D4-8025-09C61B875504}"/>
                </c:ext>
              </c:extLst>
            </c:dLbl>
            <c:dLbl>
              <c:idx val="6"/>
              <c:delete val="1"/>
              <c:extLst>
                <c:ext xmlns:c15="http://schemas.microsoft.com/office/drawing/2012/chart" uri="{CE6537A1-D6FC-4f65-9D91-7224C49458BB}"/>
                <c:ext xmlns:c16="http://schemas.microsoft.com/office/drawing/2014/chart" uri="{C3380CC4-5D6E-409C-BE32-E72D297353CC}">
                  <c16:uniqueId val="{00000004-4B58-46D4-8025-09C61B875504}"/>
                </c:ext>
              </c:extLst>
            </c:dLbl>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lumMod val="75000"/>
                        <a:lumOff val="25000"/>
                        <a:alpha val="0"/>
                      </a:schemeClr>
                    </a:solidFill>
                    <a:latin typeface="+mn-lt"/>
                    <a:ea typeface="+mn-ea"/>
                    <a:cs typeface="+mn-cs"/>
                  </a:defRPr>
                </a:pPr>
                <a:endParaRPr lang="en-US"/>
              </a:p>
            </c:txPr>
            <c:dLblPos val="ctr"/>
            <c:showLegendKey val="0"/>
            <c:showVal val="0"/>
            <c:showCatName val="0"/>
            <c:showSerName val="0"/>
            <c:showPercent val="0"/>
            <c:showBubbleSize val="0"/>
            <c:showLeaderLines val="0"/>
            <c:extLst>
              <c:ext xmlns:c15="http://schemas.microsoft.com/office/drawing/2012/chart" uri="{CE6537A1-D6FC-4f65-9D91-7224C49458BB}">
                <c15:showDataLabelsRange val="1"/>
                <c15:showLeaderLines val="0"/>
              </c:ext>
            </c:extLst>
          </c:dLbls>
          <c:cat>
            <c:numRef>
              <c:f>Workings!$W$27:$AC$27</c:f>
              <c:numCache>
                <c:formatCode>General</c:formatCode>
                <c:ptCount val="7"/>
                <c:pt idx="0">
                  <c:v>2020</c:v>
                </c:pt>
                <c:pt idx="1">
                  <c:v>2021</c:v>
                </c:pt>
                <c:pt idx="2">
                  <c:v>2022</c:v>
                </c:pt>
                <c:pt idx="3">
                  <c:v>2023</c:v>
                </c:pt>
                <c:pt idx="4">
                  <c:v>2024</c:v>
                </c:pt>
                <c:pt idx="5">
                  <c:v>2025</c:v>
                </c:pt>
              </c:numCache>
            </c:numRef>
          </c:cat>
          <c:val>
            <c:numRef>
              <c:f>Workings!$W$34:$AC$34</c:f>
              <c:numCache>
                <c:formatCode>General</c:formatCode>
                <c:ptCount val="7"/>
                <c:pt idx="0">
                  <c:v>4</c:v>
                </c:pt>
                <c:pt idx="1">
                  <c:v>12</c:v>
                </c:pt>
                <c:pt idx="2">
                  <c:v>15</c:v>
                </c:pt>
                <c:pt idx="3">
                  <c:v>5</c:v>
                </c:pt>
                <c:pt idx="4">
                  <c:v>5</c:v>
                </c:pt>
                <c:pt idx="5">
                  <c:v>9</c:v>
                </c:pt>
                <c:pt idx="6">
                  <c:v>8</c:v>
                </c:pt>
              </c:numCache>
            </c:numRef>
          </c:val>
          <c:smooth val="0"/>
          <c:extLst>
            <c:ext xmlns:c15="http://schemas.microsoft.com/office/drawing/2012/chart" uri="{02D57815-91ED-43cb-92C2-25804820EDAC}">
              <c15:datalabelsRange>
                <c15:f>Workings!$G$12:$M$12</c15:f>
                <c15:dlblRangeCache>
                  <c:ptCount val="7"/>
                  <c:pt idx="0">
                    <c:v>18.4%</c:v>
                  </c:pt>
                  <c:pt idx="1">
                    <c:v>13.7%</c:v>
                  </c:pt>
                  <c:pt idx="2">
                    <c:v>-21.6%</c:v>
                  </c:pt>
                  <c:pt idx="3">
                    <c:v>15.1%</c:v>
                  </c:pt>
                  <c:pt idx="4">
                    <c:v>10.0%</c:v>
                  </c:pt>
                  <c:pt idx="5">
                    <c:v>11.3%</c:v>
                  </c:pt>
                  <c:pt idx="6">
                    <c:v>Russell 2000 TR </c:v>
                  </c:pt>
                </c15:dlblRangeCache>
              </c15:datalabelsRange>
            </c:ext>
            <c:ext xmlns:c16="http://schemas.microsoft.com/office/drawing/2014/chart" uri="{C3380CC4-5D6E-409C-BE32-E72D297353CC}">
              <c16:uniqueId val="{00000008-4B58-46D4-8025-09C61B875504}"/>
            </c:ext>
          </c:extLst>
        </c:ser>
        <c:ser>
          <c:idx val="8"/>
          <c:order val="1"/>
          <c:tx>
            <c:strRef>
              <c:f>Workings!$R$35</c:f>
              <c:strCache>
                <c:ptCount val="1"/>
                <c:pt idx="0">
                  <c:v>MSCI Emerging Markets TR </c:v>
                </c:pt>
              </c:strCache>
            </c:strRef>
          </c:tx>
          <c:spPr>
            <a:ln w="12700" cap="rnd">
              <a:solidFill>
                <a:schemeClr val="tx2"/>
              </a:solidFill>
              <a:round/>
            </a:ln>
            <a:effectLst/>
          </c:spPr>
          <c:marker>
            <c:symbol val="circle"/>
            <c:size val="23"/>
            <c:spPr>
              <a:solidFill>
                <a:schemeClr val="tx2"/>
              </a:solidFill>
              <a:ln>
                <a:noFill/>
              </a:ln>
            </c:spPr>
          </c:marker>
          <c:dPt>
            <c:idx val="0"/>
            <c:marker>
              <c:symbol val="none"/>
            </c:marker>
            <c:bubble3D val="0"/>
            <c:extLst>
              <c:ext xmlns:c16="http://schemas.microsoft.com/office/drawing/2014/chart" uri="{C3380CC4-5D6E-409C-BE32-E72D297353CC}">
                <c16:uniqueId val="{00000009-4B58-46D4-8025-09C61B875504}"/>
              </c:ext>
            </c:extLst>
          </c:dPt>
          <c:dPt>
            <c:idx val="1"/>
            <c:marker>
              <c:symbol val="none"/>
            </c:marker>
            <c:bubble3D val="0"/>
            <c:extLst>
              <c:ext xmlns:c16="http://schemas.microsoft.com/office/drawing/2014/chart" uri="{C3380CC4-5D6E-409C-BE32-E72D297353CC}">
                <c16:uniqueId val="{0000000A-4B58-46D4-8025-09C61B875504}"/>
              </c:ext>
            </c:extLst>
          </c:dPt>
          <c:dPt>
            <c:idx val="2"/>
            <c:marker>
              <c:symbol val="none"/>
            </c:marker>
            <c:bubble3D val="0"/>
            <c:extLst>
              <c:ext xmlns:c16="http://schemas.microsoft.com/office/drawing/2014/chart" uri="{C3380CC4-5D6E-409C-BE32-E72D297353CC}">
                <c16:uniqueId val="{0000000B-4B58-46D4-8025-09C61B875504}"/>
              </c:ext>
            </c:extLst>
          </c:dPt>
          <c:dPt>
            <c:idx val="3"/>
            <c:marker>
              <c:symbol val="none"/>
            </c:marker>
            <c:bubble3D val="0"/>
            <c:extLst>
              <c:ext xmlns:c16="http://schemas.microsoft.com/office/drawing/2014/chart" uri="{C3380CC4-5D6E-409C-BE32-E72D297353CC}">
                <c16:uniqueId val="{0000000C-4B58-46D4-8025-09C61B875504}"/>
              </c:ext>
            </c:extLst>
          </c:dPt>
          <c:dPt>
            <c:idx val="4"/>
            <c:marker>
              <c:symbol val="none"/>
            </c:marker>
            <c:bubble3D val="0"/>
            <c:extLst>
              <c:ext xmlns:c16="http://schemas.microsoft.com/office/drawing/2014/chart" uri="{C3380CC4-5D6E-409C-BE32-E72D297353CC}">
                <c16:uniqueId val="{0000000D-4B58-46D4-8025-09C61B875504}"/>
              </c:ext>
            </c:extLst>
          </c:dPt>
          <c:dPt>
            <c:idx val="5"/>
            <c:bubble3D val="0"/>
            <c:extLst>
              <c:ext xmlns:c16="http://schemas.microsoft.com/office/drawing/2014/chart" uri="{C3380CC4-5D6E-409C-BE32-E72D297353CC}">
                <c16:uniqueId val="{0000000E-4B58-46D4-8025-09C61B875504}"/>
              </c:ext>
            </c:extLst>
          </c:dPt>
          <c:dPt>
            <c:idx val="6"/>
            <c:marker>
              <c:symbol val="none"/>
            </c:marker>
            <c:bubble3D val="0"/>
            <c:spPr>
              <a:ln w="12700" cap="rnd">
                <a:noFill/>
                <a:round/>
              </a:ln>
              <a:effectLst/>
            </c:spPr>
            <c:extLst>
              <c:ext xmlns:c16="http://schemas.microsoft.com/office/drawing/2014/chart" uri="{C3380CC4-5D6E-409C-BE32-E72D297353CC}">
                <c16:uniqueId val="{00000010-4B58-46D4-8025-09C61B875504}"/>
              </c:ext>
            </c:extLst>
          </c:dPt>
          <c:dLbls>
            <c:dLbl>
              <c:idx val="0"/>
              <c:tx>
                <c:rich>
                  <a:bodyPr/>
                  <a:lstStyle/>
                  <a:p>
                    <a:fld id="{F07C4ABC-3A9E-4095-985D-07CCF4E7DAC6}" type="CELLRANGE">
                      <a:rPr lang="en-US"/>
                      <a:pPr/>
                      <a:t>[CELLRANGE]</a:t>
                    </a:fld>
                    <a:endParaRPr lang="en-GB"/>
                  </a:p>
                </c:rich>
              </c:tx>
              <c:dLblPos val="ctr"/>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9-4B58-46D4-8025-09C61B875504}"/>
                </c:ext>
              </c:extLst>
            </c:dLbl>
            <c:dLbl>
              <c:idx val="1"/>
              <c:tx>
                <c:rich>
                  <a:bodyPr/>
                  <a:lstStyle/>
                  <a:p>
                    <a:fld id="{3A951D69-D7EA-40E5-B340-7ABBBF5B6DBB}" type="CELLRANGE">
                      <a:rPr lang="en-GB"/>
                      <a:pPr/>
                      <a:t>[CELLRANGE]</a:t>
                    </a:fld>
                    <a:endParaRPr lang="en-GB"/>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A-4B58-46D4-8025-09C61B875504}"/>
                </c:ext>
              </c:extLst>
            </c:dLbl>
            <c:dLbl>
              <c:idx val="2"/>
              <c:tx>
                <c:rich>
                  <a:bodyPr/>
                  <a:lstStyle/>
                  <a:p>
                    <a:fld id="{F2669428-C7CD-46DF-90B6-BFDEDCAA8F4A}" type="CELLRANGE">
                      <a:rPr lang="en-GB"/>
                      <a:pPr/>
                      <a:t>[CELLRANGE]</a:t>
                    </a:fld>
                    <a:endParaRPr lang="en-GB"/>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B-4B58-46D4-8025-09C61B875504}"/>
                </c:ext>
              </c:extLst>
            </c:dLbl>
            <c:dLbl>
              <c:idx val="3"/>
              <c:tx>
                <c:rich>
                  <a:bodyPr/>
                  <a:lstStyle/>
                  <a:p>
                    <a:fld id="{9176E337-D440-4C37-B96B-58466D61F04C}" type="CELLRANGE">
                      <a:rPr lang="en-GB"/>
                      <a:pPr/>
                      <a:t>[CELLRANGE]</a:t>
                    </a:fld>
                    <a:endParaRPr lang="en-GB"/>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C-4B58-46D4-8025-09C61B875504}"/>
                </c:ext>
              </c:extLst>
            </c:dLbl>
            <c:dLbl>
              <c:idx val="4"/>
              <c:delete val="1"/>
              <c:extLst>
                <c:ext xmlns:c15="http://schemas.microsoft.com/office/drawing/2012/chart" uri="{CE6537A1-D6FC-4f65-9D91-7224C49458BB}"/>
                <c:ext xmlns:c16="http://schemas.microsoft.com/office/drawing/2014/chart" uri="{C3380CC4-5D6E-409C-BE32-E72D297353CC}">
                  <c16:uniqueId val="{0000000D-4B58-46D4-8025-09C61B875504}"/>
                </c:ext>
              </c:extLst>
            </c:dLbl>
            <c:dLbl>
              <c:idx val="5"/>
              <c:layout>
                <c:manualLayout>
                  <c:x val="-2.8621541680680162E-2"/>
                  <c:y val="-2.2461516432649656E-17"/>
                </c:manualLayout>
              </c:layout>
              <c:tx>
                <c:rich>
                  <a:bodyPr rot="0" spcFirstLastPara="1" vertOverflow="ellipsis" vert="horz" wrap="square" lIns="38100" tIns="19050" rIns="38100" bIns="19050" anchor="ctr" anchorCtr="1">
                    <a:spAutoFit/>
                  </a:bodyPr>
                  <a:lstStyle/>
                  <a:p>
                    <a:pPr>
                      <a:defRPr sz="800" b="0" i="0" u="none" strike="noStrike" kern="1200" baseline="0">
                        <a:solidFill>
                          <a:schemeClr val="tx1">
                            <a:lumMod val="75000"/>
                            <a:lumOff val="25000"/>
                          </a:schemeClr>
                        </a:solidFill>
                        <a:latin typeface="+mn-lt"/>
                        <a:ea typeface="+mn-ea"/>
                        <a:cs typeface="+mn-cs"/>
                      </a:defRPr>
                    </a:pPr>
                    <a:fld id="{FC907077-184A-4772-B981-872A7A27671C}" type="CELLRANGE">
                      <a:rPr lang="en-US" dirty="0"/>
                      <a:pPr>
                        <a:defRPr sz="800" b="0" i="0" u="none" strike="noStrike" kern="1200" baseline="0">
                          <a:solidFill>
                            <a:schemeClr val="tx1">
                              <a:lumMod val="75000"/>
                              <a:lumOff val="25000"/>
                            </a:schemeClr>
                          </a:solidFill>
                          <a:latin typeface="+mn-lt"/>
                          <a:ea typeface="+mn-ea"/>
                          <a:cs typeface="+mn-cs"/>
                        </a:defRPr>
                      </a:pPr>
                      <a:t>[CELLRANGE]</a:t>
                    </a:fld>
                    <a:endParaRPr lang="en-GB"/>
                  </a:p>
                </c:rich>
              </c:tx>
              <c:spPr>
                <a:noFill/>
                <a:ln>
                  <a:noFill/>
                </a:ln>
                <a:effectLst/>
              </c:spPr>
              <c:dLblPos val="r"/>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E-4B58-46D4-8025-09C61B875504}"/>
                </c:ext>
              </c:extLst>
            </c:dLbl>
            <c:dLbl>
              <c:idx val="6"/>
              <c:delete val="1"/>
              <c:extLst>
                <c:ext xmlns:c15="http://schemas.microsoft.com/office/drawing/2012/chart" uri="{CE6537A1-D6FC-4f65-9D91-7224C49458BB}"/>
                <c:ext xmlns:c16="http://schemas.microsoft.com/office/drawing/2014/chart" uri="{C3380CC4-5D6E-409C-BE32-E72D297353CC}">
                  <c16:uniqueId val="{00000010-4B58-46D4-8025-09C61B875504}"/>
                </c:ext>
              </c:extLst>
            </c:dLbl>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lumMod val="75000"/>
                        <a:lumOff val="25000"/>
                        <a:alpha val="0"/>
                      </a:schemeClr>
                    </a:solidFill>
                    <a:latin typeface="+mn-lt"/>
                    <a:ea typeface="+mn-ea"/>
                    <a:cs typeface="+mn-cs"/>
                  </a:defRPr>
                </a:pPr>
                <a:endParaRPr lang="en-US"/>
              </a:p>
            </c:txPr>
            <c:dLblPos val="ctr"/>
            <c:showLegendKey val="0"/>
            <c:showVal val="0"/>
            <c:showCatName val="0"/>
            <c:showSerName val="0"/>
            <c:showPercent val="0"/>
            <c:showBubbleSize val="0"/>
            <c:showLeaderLines val="0"/>
            <c:extLst>
              <c:ext xmlns:c15="http://schemas.microsoft.com/office/drawing/2012/chart" uri="{CE6537A1-D6FC-4f65-9D91-7224C49458BB}">
                <c15:showDataLabelsRange val="1"/>
                <c15:showLeaderLines val="0"/>
              </c:ext>
            </c:extLst>
          </c:dLbls>
          <c:cat>
            <c:numRef>
              <c:f>Workings!$W$27:$AC$27</c:f>
              <c:numCache>
                <c:formatCode>General</c:formatCode>
                <c:ptCount val="7"/>
                <c:pt idx="0">
                  <c:v>2020</c:v>
                </c:pt>
                <c:pt idx="1">
                  <c:v>2021</c:v>
                </c:pt>
                <c:pt idx="2">
                  <c:v>2022</c:v>
                </c:pt>
                <c:pt idx="3">
                  <c:v>2023</c:v>
                </c:pt>
                <c:pt idx="4">
                  <c:v>2024</c:v>
                </c:pt>
                <c:pt idx="5">
                  <c:v>2025</c:v>
                </c:pt>
              </c:numCache>
            </c:numRef>
          </c:cat>
          <c:val>
            <c:numRef>
              <c:f>Workings!$W$35:$AC$35</c:f>
              <c:numCache>
                <c:formatCode>General</c:formatCode>
                <c:ptCount val="7"/>
                <c:pt idx="0">
                  <c:v>3</c:v>
                </c:pt>
                <c:pt idx="1">
                  <c:v>15</c:v>
                </c:pt>
                <c:pt idx="2">
                  <c:v>14</c:v>
                </c:pt>
                <c:pt idx="3">
                  <c:v>6</c:v>
                </c:pt>
                <c:pt idx="4">
                  <c:v>9</c:v>
                </c:pt>
                <c:pt idx="5">
                  <c:v>2</c:v>
                </c:pt>
                <c:pt idx="6">
                  <c:v>1</c:v>
                </c:pt>
              </c:numCache>
            </c:numRef>
          </c:val>
          <c:smooth val="0"/>
          <c:extLst>
            <c:ext xmlns:c15="http://schemas.microsoft.com/office/drawing/2012/chart" uri="{02D57815-91ED-43cb-92C2-25804820EDAC}">
              <c15:datalabelsRange>
                <c15:f>Workings!$G$13:$M$13</c15:f>
                <c15:dlblRangeCache>
                  <c:ptCount val="7"/>
                  <c:pt idx="0">
                    <c:v>18.7%</c:v>
                  </c:pt>
                  <c:pt idx="1">
                    <c:v>-2.2%</c:v>
                  </c:pt>
                  <c:pt idx="2">
                    <c:v>-19.7%</c:v>
                  </c:pt>
                  <c:pt idx="3">
                    <c:v>10.3%</c:v>
                  </c:pt>
                  <c:pt idx="4">
                    <c:v>8.1%</c:v>
                  </c:pt>
                  <c:pt idx="5">
                    <c:v>34.4%</c:v>
                  </c:pt>
                  <c:pt idx="6">
                    <c:v>MSCI Emerging Markets TR </c:v>
                  </c:pt>
                </c15:dlblRangeCache>
              </c15:datalabelsRange>
            </c:ext>
            <c:ext xmlns:c16="http://schemas.microsoft.com/office/drawing/2014/chart" uri="{C3380CC4-5D6E-409C-BE32-E72D297353CC}">
              <c16:uniqueId val="{00000011-4B58-46D4-8025-09C61B875504}"/>
            </c:ext>
          </c:extLst>
        </c:ser>
        <c:ser>
          <c:idx val="9"/>
          <c:order val="2"/>
          <c:tx>
            <c:strRef>
              <c:f>Workings!$R$36</c:f>
              <c:strCache>
                <c:ptCount val="1"/>
                <c:pt idx="0">
                  <c:v>ICE BofA US Corporate Index</c:v>
                </c:pt>
              </c:strCache>
            </c:strRef>
          </c:tx>
          <c:spPr>
            <a:ln w="12700" cap="rnd">
              <a:solidFill>
                <a:schemeClr val="tx2"/>
              </a:solidFill>
              <a:round/>
            </a:ln>
            <a:effectLst/>
          </c:spPr>
          <c:marker>
            <c:symbol val="none"/>
          </c:marker>
          <c:dPt>
            <c:idx val="1"/>
            <c:marker>
              <c:symbol val="circle"/>
              <c:size val="23"/>
              <c:spPr>
                <a:solidFill>
                  <a:schemeClr val="tx2"/>
                </a:solidFill>
                <a:ln w="9525">
                  <a:noFill/>
                </a:ln>
                <a:effectLst/>
              </c:spPr>
            </c:marker>
            <c:bubble3D val="0"/>
            <c:extLst>
              <c:ext xmlns:c16="http://schemas.microsoft.com/office/drawing/2014/chart" uri="{C3380CC4-5D6E-409C-BE32-E72D297353CC}">
                <c16:uniqueId val="{00000012-4B58-46D4-8025-09C61B875504}"/>
              </c:ext>
            </c:extLst>
          </c:dPt>
          <c:dPt>
            <c:idx val="4"/>
            <c:bubble3D val="0"/>
            <c:extLst>
              <c:ext xmlns:c16="http://schemas.microsoft.com/office/drawing/2014/chart" uri="{C3380CC4-5D6E-409C-BE32-E72D297353CC}">
                <c16:uniqueId val="{00000013-4B58-46D4-8025-09C61B875504}"/>
              </c:ext>
            </c:extLst>
          </c:dPt>
          <c:dPt>
            <c:idx val="5"/>
            <c:marker>
              <c:symbol val="circle"/>
              <c:size val="23"/>
              <c:spPr>
                <a:solidFill>
                  <a:schemeClr val="tx2"/>
                </a:solidFill>
                <a:ln>
                  <a:noFill/>
                </a:ln>
              </c:spPr>
            </c:marker>
            <c:bubble3D val="0"/>
            <c:extLst>
              <c:ext xmlns:c16="http://schemas.microsoft.com/office/drawing/2014/chart" uri="{C3380CC4-5D6E-409C-BE32-E72D297353CC}">
                <c16:uniqueId val="{00000014-4B58-46D4-8025-09C61B875504}"/>
              </c:ext>
            </c:extLst>
          </c:dPt>
          <c:dPt>
            <c:idx val="6"/>
            <c:bubble3D val="0"/>
            <c:spPr>
              <a:ln w="12700" cap="rnd">
                <a:noFill/>
                <a:round/>
              </a:ln>
              <a:effectLst/>
            </c:spPr>
            <c:extLst>
              <c:ext xmlns:c16="http://schemas.microsoft.com/office/drawing/2014/chart" uri="{C3380CC4-5D6E-409C-BE32-E72D297353CC}">
                <c16:uniqueId val="{00000016-4B58-46D4-8025-09C61B875504}"/>
              </c:ext>
            </c:extLst>
          </c:dPt>
          <c:dLbls>
            <c:dLbl>
              <c:idx val="0"/>
              <c:tx>
                <c:rich>
                  <a:bodyPr/>
                  <a:lstStyle/>
                  <a:p>
                    <a:fld id="{F241C7A1-BFBF-4A24-A5E6-431DB60D5DB7}" type="CELLRANGE">
                      <a:rPr lang="en-US"/>
                      <a:pPr/>
                      <a:t>[CELLRANGE]</a:t>
                    </a:fld>
                    <a:endParaRPr lang="en-GB"/>
                  </a:p>
                </c:rich>
              </c:tx>
              <c:dLblPos val="ctr"/>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17-4B58-46D4-8025-09C61B875504}"/>
                </c:ext>
              </c:extLst>
            </c:dLbl>
            <c:dLbl>
              <c:idx val="1"/>
              <c:tx>
                <c:rich>
                  <a:bodyPr rot="0" spcFirstLastPara="1" vertOverflow="ellipsis" vert="horz" wrap="square" lIns="38100" tIns="19050" rIns="38100" bIns="19050" anchor="ctr" anchorCtr="1">
                    <a:spAutoFit/>
                  </a:bodyPr>
                  <a:lstStyle/>
                  <a:p>
                    <a:pPr>
                      <a:defRPr sz="800" b="0" i="0" u="none" strike="noStrike" kern="1200" baseline="0">
                        <a:solidFill>
                          <a:schemeClr val="tx1">
                            <a:lumMod val="75000"/>
                            <a:lumOff val="25000"/>
                          </a:schemeClr>
                        </a:solidFill>
                        <a:latin typeface="+mn-lt"/>
                        <a:ea typeface="+mn-ea"/>
                        <a:cs typeface="+mn-cs"/>
                      </a:defRPr>
                    </a:pPr>
                    <a:fld id="{1302AA81-306D-40C2-BC62-9BBC0D490765}" type="CELLRANGE">
                      <a:rPr lang="en-GB"/>
                      <a:pPr>
                        <a:defRPr sz="800" b="0" i="0" u="none" strike="noStrike" kern="1200" baseline="0">
                          <a:solidFill>
                            <a:schemeClr val="tx1">
                              <a:lumMod val="75000"/>
                              <a:lumOff val="25000"/>
                            </a:schemeClr>
                          </a:solidFill>
                          <a:latin typeface="+mn-lt"/>
                          <a:ea typeface="+mn-ea"/>
                          <a:cs typeface="+mn-cs"/>
                        </a:defRPr>
                      </a:pPr>
                      <a:t>[CELLRANGE]</a:t>
                    </a:fld>
                    <a:endParaRPr lang="en-GB"/>
                  </a:p>
                </c:rich>
              </c:tx>
              <c:spPr>
                <a:noFill/>
                <a:ln>
                  <a:noFill/>
                </a:ln>
                <a:effectLst/>
              </c:spPr>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2-4B58-46D4-8025-09C61B875504}"/>
                </c:ext>
              </c:extLst>
            </c:dLbl>
            <c:dLbl>
              <c:idx val="2"/>
              <c:tx>
                <c:rich>
                  <a:bodyPr/>
                  <a:lstStyle/>
                  <a:p>
                    <a:fld id="{EEB9FD06-2F07-418E-B8D1-428629D9109E}" type="CELLRANGE">
                      <a:rPr lang="en-GB"/>
                      <a:pPr/>
                      <a:t>[CELLRANGE]</a:t>
                    </a:fld>
                    <a:endParaRPr lang="en-GB"/>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8-4B58-46D4-8025-09C61B875504}"/>
                </c:ext>
              </c:extLst>
            </c:dLbl>
            <c:dLbl>
              <c:idx val="3"/>
              <c:tx>
                <c:rich>
                  <a:bodyPr/>
                  <a:lstStyle/>
                  <a:p>
                    <a:fld id="{142CD3E3-B26B-49C6-8F7F-CB274DE60A53}" type="CELLRANGE">
                      <a:rPr lang="en-GB"/>
                      <a:pPr/>
                      <a:t>[CELLRANGE]</a:t>
                    </a:fld>
                    <a:endParaRPr lang="en-GB"/>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9-4B58-46D4-8025-09C61B875504}"/>
                </c:ext>
              </c:extLst>
            </c:dLbl>
            <c:dLbl>
              <c:idx val="4"/>
              <c:delete val="1"/>
              <c:extLst>
                <c:ext xmlns:c15="http://schemas.microsoft.com/office/drawing/2012/chart" uri="{CE6537A1-D6FC-4f65-9D91-7224C49458BB}"/>
                <c:ext xmlns:c16="http://schemas.microsoft.com/office/drawing/2014/chart" uri="{C3380CC4-5D6E-409C-BE32-E72D297353CC}">
                  <c16:uniqueId val="{00000013-4B58-46D4-8025-09C61B875504}"/>
                </c:ext>
              </c:extLst>
            </c:dLbl>
            <c:dLbl>
              <c:idx val="5"/>
              <c:layout>
                <c:manualLayout>
                  <c:x val="-2.7913572904977479E-2"/>
                  <c:y val="0"/>
                </c:manualLayout>
              </c:layout>
              <c:tx>
                <c:rich>
                  <a:bodyPr rot="0" spcFirstLastPara="1" vertOverflow="ellipsis" vert="horz" wrap="square" lIns="38100" tIns="19050" rIns="38100" bIns="19050" anchor="ctr" anchorCtr="1">
                    <a:spAutoFit/>
                  </a:bodyPr>
                  <a:lstStyle/>
                  <a:p>
                    <a:pPr>
                      <a:defRPr sz="800" b="0" i="0" u="none" strike="noStrike" kern="1200" baseline="0">
                        <a:solidFill>
                          <a:schemeClr val="tx1">
                            <a:lumMod val="75000"/>
                            <a:lumOff val="25000"/>
                          </a:schemeClr>
                        </a:solidFill>
                        <a:latin typeface="+mn-lt"/>
                        <a:ea typeface="+mn-ea"/>
                        <a:cs typeface="+mn-cs"/>
                      </a:defRPr>
                    </a:pPr>
                    <a:fld id="{83EA8946-3123-4E8C-8C18-ED9FF0C89674}" type="CELLRANGE">
                      <a:rPr lang="en-US"/>
                      <a:pPr>
                        <a:defRPr sz="800" b="0" i="0" u="none" strike="noStrike" kern="1200" baseline="0">
                          <a:solidFill>
                            <a:schemeClr val="tx1">
                              <a:lumMod val="75000"/>
                              <a:lumOff val="25000"/>
                            </a:schemeClr>
                          </a:solidFill>
                          <a:latin typeface="+mn-lt"/>
                          <a:ea typeface="+mn-ea"/>
                          <a:cs typeface="+mn-cs"/>
                        </a:defRPr>
                      </a:pPr>
                      <a:t>[CELLRANGE]</a:t>
                    </a:fld>
                    <a:endParaRPr lang="en-GB"/>
                  </a:p>
                </c:rich>
              </c:tx>
              <c:spPr>
                <a:noFill/>
                <a:ln>
                  <a:noFill/>
                </a:ln>
                <a:effectLst/>
              </c:spPr>
              <c:dLblPos val="r"/>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14-4B58-46D4-8025-09C61B875504}"/>
                </c:ext>
              </c:extLst>
            </c:dLbl>
            <c:dLbl>
              <c:idx val="6"/>
              <c:delete val="1"/>
              <c:extLst>
                <c:ext xmlns:c15="http://schemas.microsoft.com/office/drawing/2012/chart" uri="{CE6537A1-D6FC-4f65-9D91-7224C49458BB}"/>
                <c:ext xmlns:c16="http://schemas.microsoft.com/office/drawing/2014/chart" uri="{C3380CC4-5D6E-409C-BE32-E72D297353CC}">
                  <c16:uniqueId val="{00000016-4B58-46D4-8025-09C61B875504}"/>
                </c:ext>
              </c:extLst>
            </c:dLbl>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lumMod val="75000"/>
                        <a:lumOff val="25000"/>
                        <a:alpha val="0"/>
                      </a:schemeClr>
                    </a:solidFill>
                    <a:latin typeface="+mn-lt"/>
                    <a:ea typeface="+mn-ea"/>
                    <a:cs typeface="+mn-cs"/>
                  </a:defRPr>
                </a:pPr>
                <a:endParaRPr lang="en-US"/>
              </a:p>
            </c:txPr>
            <c:dLblPos val="ctr"/>
            <c:showLegendKey val="0"/>
            <c:showVal val="0"/>
            <c:showCatName val="0"/>
            <c:showSerName val="0"/>
            <c:showPercent val="0"/>
            <c:showBubbleSize val="0"/>
            <c:showLeaderLines val="0"/>
            <c:extLst>
              <c:ext xmlns:c15="http://schemas.microsoft.com/office/drawing/2012/chart" uri="{CE6537A1-D6FC-4f65-9D91-7224C49458BB}">
                <c15:showDataLabelsRange val="1"/>
                <c15:showLeaderLines val="0"/>
              </c:ext>
            </c:extLst>
          </c:dLbls>
          <c:cat>
            <c:numRef>
              <c:f>Workings!$W$27:$AC$27</c:f>
              <c:numCache>
                <c:formatCode>General</c:formatCode>
                <c:ptCount val="7"/>
                <c:pt idx="0">
                  <c:v>2020</c:v>
                </c:pt>
                <c:pt idx="1">
                  <c:v>2021</c:v>
                </c:pt>
                <c:pt idx="2">
                  <c:v>2022</c:v>
                </c:pt>
                <c:pt idx="3">
                  <c:v>2023</c:v>
                </c:pt>
                <c:pt idx="4">
                  <c:v>2024</c:v>
                </c:pt>
                <c:pt idx="5">
                  <c:v>2025</c:v>
                </c:pt>
              </c:numCache>
            </c:numRef>
          </c:cat>
          <c:val>
            <c:numRef>
              <c:f>Workings!$W$36:$AC$36</c:f>
              <c:numCache>
                <c:formatCode>General</c:formatCode>
                <c:ptCount val="7"/>
                <c:pt idx="0">
                  <c:v>9</c:v>
                </c:pt>
                <c:pt idx="1">
                  <c:v>16</c:v>
                </c:pt>
                <c:pt idx="2">
                  <c:v>8</c:v>
                </c:pt>
                <c:pt idx="3">
                  <c:v>12</c:v>
                </c:pt>
                <c:pt idx="4">
                  <c:v>12</c:v>
                </c:pt>
                <c:pt idx="5">
                  <c:v>13</c:v>
                </c:pt>
                <c:pt idx="6">
                  <c:v>10</c:v>
                </c:pt>
              </c:numCache>
            </c:numRef>
          </c:val>
          <c:smooth val="0"/>
          <c:extLst>
            <c:ext xmlns:c15="http://schemas.microsoft.com/office/drawing/2012/chart" uri="{02D57815-91ED-43cb-92C2-25804820EDAC}">
              <c15:datalabelsRange>
                <c15:f>Workings!$G$14:$M$14</c15:f>
                <c15:dlblRangeCache>
                  <c:ptCount val="7"/>
                  <c:pt idx="0">
                    <c:v>5.9%</c:v>
                  </c:pt>
                  <c:pt idx="1">
                    <c:v>-2.9%</c:v>
                  </c:pt>
                  <c:pt idx="2">
                    <c:v>-9.3%</c:v>
                  </c:pt>
                  <c:pt idx="3">
                    <c:v>4.5%</c:v>
                  </c:pt>
                  <c:pt idx="4">
                    <c:v>3.2%</c:v>
                  </c:pt>
                  <c:pt idx="5">
                    <c:v>5.4%</c:v>
                  </c:pt>
                  <c:pt idx="6">
                    <c:v>ICE BofA US Corporate Index</c:v>
                  </c:pt>
                </c15:dlblRangeCache>
              </c15:datalabelsRange>
            </c:ext>
            <c:ext xmlns:c16="http://schemas.microsoft.com/office/drawing/2014/chart" uri="{C3380CC4-5D6E-409C-BE32-E72D297353CC}">
              <c16:uniqueId val="{0000001A-4B58-46D4-8025-09C61B875504}"/>
            </c:ext>
          </c:extLst>
        </c:ser>
        <c:ser>
          <c:idx val="10"/>
          <c:order val="3"/>
          <c:tx>
            <c:strRef>
              <c:f>Workings!$R$37</c:f>
              <c:strCache>
                <c:ptCount val="1"/>
                <c:pt idx="0">
                  <c:v>ICE BofA US High Yield Index</c:v>
                </c:pt>
              </c:strCache>
            </c:strRef>
          </c:tx>
          <c:spPr>
            <a:ln w="12700" cap="rnd">
              <a:solidFill>
                <a:schemeClr val="tx2"/>
              </a:solidFill>
              <a:round/>
            </a:ln>
            <a:effectLst/>
          </c:spPr>
          <c:marker>
            <c:symbol val="none"/>
          </c:marker>
          <c:dPt>
            <c:idx val="4"/>
            <c:bubble3D val="0"/>
            <c:extLst>
              <c:ext xmlns:c16="http://schemas.microsoft.com/office/drawing/2014/chart" uri="{C3380CC4-5D6E-409C-BE32-E72D297353CC}">
                <c16:uniqueId val="{0000001B-4B58-46D4-8025-09C61B875504}"/>
              </c:ext>
            </c:extLst>
          </c:dPt>
          <c:dPt>
            <c:idx val="5"/>
            <c:marker>
              <c:symbol val="circle"/>
              <c:size val="23"/>
              <c:spPr>
                <a:solidFill>
                  <a:schemeClr val="tx2"/>
                </a:solidFill>
                <a:ln>
                  <a:noFill/>
                </a:ln>
              </c:spPr>
            </c:marker>
            <c:bubble3D val="0"/>
            <c:extLst>
              <c:ext xmlns:c16="http://schemas.microsoft.com/office/drawing/2014/chart" uri="{C3380CC4-5D6E-409C-BE32-E72D297353CC}">
                <c16:uniqueId val="{0000001C-4B58-46D4-8025-09C61B875504}"/>
              </c:ext>
            </c:extLst>
          </c:dPt>
          <c:dPt>
            <c:idx val="6"/>
            <c:bubble3D val="0"/>
            <c:spPr>
              <a:ln w="12700" cap="rnd">
                <a:noFill/>
                <a:round/>
              </a:ln>
              <a:effectLst/>
            </c:spPr>
            <c:extLst>
              <c:ext xmlns:c16="http://schemas.microsoft.com/office/drawing/2014/chart" uri="{C3380CC4-5D6E-409C-BE32-E72D297353CC}">
                <c16:uniqueId val="{0000001E-4B58-46D4-8025-09C61B875504}"/>
              </c:ext>
            </c:extLst>
          </c:dPt>
          <c:dLbls>
            <c:dLbl>
              <c:idx val="0"/>
              <c:tx>
                <c:rich>
                  <a:bodyPr/>
                  <a:lstStyle/>
                  <a:p>
                    <a:fld id="{842D5A60-1849-4831-AA18-18DC45769873}" type="CELLRANGE">
                      <a:rPr lang="en-US"/>
                      <a:pPr/>
                      <a:t>[CELLRANGE]</a:t>
                    </a:fld>
                    <a:endParaRPr lang="en-GB"/>
                  </a:p>
                </c:rich>
              </c:tx>
              <c:dLblPos val="ctr"/>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1F-4B58-46D4-8025-09C61B875504}"/>
                </c:ext>
              </c:extLst>
            </c:dLbl>
            <c:dLbl>
              <c:idx val="1"/>
              <c:tx>
                <c:rich>
                  <a:bodyPr/>
                  <a:lstStyle/>
                  <a:p>
                    <a:fld id="{6D9762E2-6991-40B7-B24A-B0102C1F41A7}" type="CELLRANGE">
                      <a:rPr lang="en-GB"/>
                      <a:pPr/>
                      <a:t>[CELLRANGE]</a:t>
                    </a:fld>
                    <a:endParaRPr lang="en-GB"/>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20-4B58-46D4-8025-09C61B875504}"/>
                </c:ext>
              </c:extLst>
            </c:dLbl>
            <c:dLbl>
              <c:idx val="2"/>
              <c:tx>
                <c:rich>
                  <a:bodyPr/>
                  <a:lstStyle/>
                  <a:p>
                    <a:fld id="{74F0E6BE-7197-4357-AD85-CE8BAEFD23EB}" type="CELLRANGE">
                      <a:rPr lang="en-GB"/>
                      <a:pPr/>
                      <a:t>[CELLRANGE]</a:t>
                    </a:fld>
                    <a:endParaRPr lang="en-GB"/>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21-4B58-46D4-8025-09C61B875504}"/>
                </c:ext>
              </c:extLst>
            </c:dLbl>
            <c:dLbl>
              <c:idx val="3"/>
              <c:tx>
                <c:rich>
                  <a:bodyPr/>
                  <a:lstStyle/>
                  <a:p>
                    <a:fld id="{8982BA51-0395-42F2-A6D7-CFBEFAD7A57E}" type="CELLRANGE">
                      <a:rPr lang="en-GB"/>
                      <a:pPr/>
                      <a:t>[CELLRANGE]</a:t>
                    </a:fld>
                    <a:endParaRPr lang="en-GB"/>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22-4B58-46D4-8025-09C61B875504}"/>
                </c:ext>
              </c:extLst>
            </c:dLbl>
            <c:dLbl>
              <c:idx val="4"/>
              <c:delete val="1"/>
              <c:extLst>
                <c:ext xmlns:c15="http://schemas.microsoft.com/office/drawing/2012/chart" uri="{CE6537A1-D6FC-4f65-9D91-7224C49458BB}"/>
                <c:ext xmlns:c16="http://schemas.microsoft.com/office/drawing/2014/chart" uri="{C3380CC4-5D6E-409C-BE32-E72D297353CC}">
                  <c16:uniqueId val="{0000001B-4B58-46D4-8025-09C61B875504}"/>
                </c:ext>
              </c:extLst>
            </c:dLbl>
            <c:dLbl>
              <c:idx val="5"/>
              <c:layout>
                <c:manualLayout>
                  <c:x val="-2.9636811577459857E-2"/>
                  <c:y val="0"/>
                </c:manualLayout>
              </c:layout>
              <c:tx>
                <c:rich>
                  <a:bodyPr rot="0" spcFirstLastPara="1" vertOverflow="ellipsis" vert="horz" wrap="square" lIns="38100" tIns="19050" rIns="38100" bIns="19050" anchor="ctr" anchorCtr="1">
                    <a:spAutoFit/>
                  </a:bodyPr>
                  <a:lstStyle/>
                  <a:p>
                    <a:pPr>
                      <a:defRPr sz="800" b="0" i="0" u="none" strike="noStrike" kern="1200" baseline="0">
                        <a:solidFill>
                          <a:schemeClr val="tx1">
                            <a:lumMod val="75000"/>
                            <a:lumOff val="25000"/>
                          </a:schemeClr>
                        </a:solidFill>
                        <a:latin typeface="+mn-lt"/>
                        <a:ea typeface="+mn-ea"/>
                        <a:cs typeface="+mn-cs"/>
                      </a:defRPr>
                    </a:pPr>
                    <a:fld id="{02E50055-93F4-4716-B944-4B767645B1B9}" type="CELLRANGE">
                      <a:rPr lang="en-US"/>
                      <a:pPr>
                        <a:defRPr sz="800" b="0" i="0" u="none" strike="noStrike" kern="1200" baseline="0">
                          <a:solidFill>
                            <a:schemeClr val="tx1">
                              <a:lumMod val="75000"/>
                              <a:lumOff val="25000"/>
                            </a:schemeClr>
                          </a:solidFill>
                          <a:latin typeface="+mn-lt"/>
                          <a:ea typeface="+mn-ea"/>
                          <a:cs typeface="+mn-cs"/>
                        </a:defRPr>
                      </a:pPr>
                      <a:t>[CELLRANGE]</a:t>
                    </a:fld>
                    <a:endParaRPr lang="en-GB"/>
                  </a:p>
                </c:rich>
              </c:tx>
              <c:spPr>
                <a:noFill/>
                <a:ln>
                  <a:noFill/>
                </a:ln>
                <a:effectLst/>
              </c:spPr>
              <c:dLblPos val="r"/>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1C-4B58-46D4-8025-09C61B875504}"/>
                </c:ext>
              </c:extLst>
            </c:dLbl>
            <c:dLbl>
              <c:idx val="6"/>
              <c:delete val="1"/>
              <c:extLst>
                <c:ext xmlns:c15="http://schemas.microsoft.com/office/drawing/2012/chart" uri="{CE6537A1-D6FC-4f65-9D91-7224C49458BB}"/>
                <c:ext xmlns:c16="http://schemas.microsoft.com/office/drawing/2014/chart" uri="{C3380CC4-5D6E-409C-BE32-E72D297353CC}">
                  <c16:uniqueId val="{0000001E-4B58-46D4-8025-09C61B875504}"/>
                </c:ext>
              </c:extLst>
            </c:dLbl>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lumMod val="75000"/>
                        <a:lumOff val="25000"/>
                        <a:alpha val="0"/>
                      </a:schemeClr>
                    </a:solidFill>
                    <a:latin typeface="+mn-lt"/>
                    <a:ea typeface="+mn-ea"/>
                    <a:cs typeface="+mn-cs"/>
                  </a:defRPr>
                </a:pPr>
                <a:endParaRPr lang="en-US"/>
              </a:p>
            </c:txPr>
            <c:dLblPos val="ctr"/>
            <c:showLegendKey val="0"/>
            <c:showVal val="0"/>
            <c:showCatName val="0"/>
            <c:showSerName val="0"/>
            <c:showPercent val="0"/>
            <c:showBubbleSize val="0"/>
            <c:showLeaderLines val="0"/>
            <c:extLst>
              <c:ext xmlns:c15="http://schemas.microsoft.com/office/drawing/2012/chart" uri="{CE6537A1-D6FC-4f65-9D91-7224C49458BB}">
                <c15:showDataLabelsRange val="1"/>
                <c15:showLeaderLines val="0"/>
              </c:ext>
            </c:extLst>
          </c:dLbls>
          <c:cat>
            <c:numRef>
              <c:f>Workings!$W$27:$AC$27</c:f>
              <c:numCache>
                <c:formatCode>General</c:formatCode>
                <c:ptCount val="7"/>
                <c:pt idx="0">
                  <c:v>2020</c:v>
                </c:pt>
                <c:pt idx="1">
                  <c:v>2021</c:v>
                </c:pt>
                <c:pt idx="2">
                  <c:v>2022</c:v>
                </c:pt>
                <c:pt idx="3">
                  <c:v>2023</c:v>
                </c:pt>
                <c:pt idx="4">
                  <c:v>2024</c:v>
                </c:pt>
                <c:pt idx="5">
                  <c:v>2025</c:v>
                </c:pt>
              </c:numCache>
            </c:numRef>
          </c:cat>
          <c:val>
            <c:numRef>
              <c:f>Workings!$W$37:$AC$37</c:f>
              <c:numCache>
                <c:formatCode>General</c:formatCode>
                <c:ptCount val="7"/>
                <c:pt idx="0">
                  <c:v>8</c:v>
                </c:pt>
                <c:pt idx="1">
                  <c:v>14</c:v>
                </c:pt>
                <c:pt idx="2">
                  <c:v>7</c:v>
                </c:pt>
                <c:pt idx="3">
                  <c:v>8</c:v>
                </c:pt>
                <c:pt idx="4">
                  <c:v>6</c:v>
                </c:pt>
                <c:pt idx="5">
                  <c:v>11</c:v>
                </c:pt>
                <c:pt idx="6">
                  <c:v>13</c:v>
                </c:pt>
              </c:numCache>
            </c:numRef>
          </c:val>
          <c:smooth val="0"/>
          <c:extLst>
            <c:ext xmlns:c15="http://schemas.microsoft.com/office/drawing/2012/chart" uri="{02D57815-91ED-43cb-92C2-25804820EDAC}">
              <c15:datalabelsRange>
                <c15:f>Workings!$G$15:$M$15</c15:f>
                <c15:dlblRangeCache>
                  <c:ptCount val="7"/>
                  <c:pt idx="0">
                    <c:v>6.6%</c:v>
                  </c:pt>
                  <c:pt idx="1">
                    <c:v>2.1%</c:v>
                  </c:pt>
                  <c:pt idx="2">
                    <c:v>-5.1%</c:v>
                  </c:pt>
                  <c:pt idx="3">
                    <c:v>9.2%</c:v>
                  </c:pt>
                  <c:pt idx="4">
                    <c:v>9.7%</c:v>
                  </c:pt>
                  <c:pt idx="5">
                    <c:v>7.5%</c:v>
                  </c:pt>
                  <c:pt idx="6">
                    <c:v>ICE BofA US High Yield Index</c:v>
                  </c:pt>
                </c15:dlblRangeCache>
              </c15:datalabelsRange>
            </c:ext>
            <c:ext xmlns:c16="http://schemas.microsoft.com/office/drawing/2014/chart" uri="{C3380CC4-5D6E-409C-BE32-E72D297353CC}">
              <c16:uniqueId val="{00000023-4B58-46D4-8025-09C61B875504}"/>
            </c:ext>
          </c:extLst>
        </c:ser>
        <c:ser>
          <c:idx val="11"/>
          <c:order val="4"/>
          <c:tx>
            <c:strRef>
              <c:f>Workings!$R$38</c:f>
              <c:strCache>
                <c:ptCount val="1"/>
                <c:pt idx="0">
                  <c:v>S&amp;P 500 TR</c:v>
                </c:pt>
              </c:strCache>
            </c:strRef>
          </c:tx>
          <c:spPr>
            <a:ln w="12700" cap="rnd">
              <a:solidFill>
                <a:schemeClr val="tx2"/>
              </a:solidFill>
              <a:round/>
            </a:ln>
            <a:effectLst/>
          </c:spPr>
          <c:marker>
            <c:symbol val="none"/>
          </c:marker>
          <c:dPt>
            <c:idx val="3"/>
            <c:marker>
              <c:symbol val="circle"/>
              <c:size val="23"/>
              <c:spPr>
                <a:solidFill>
                  <a:schemeClr val="tx2"/>
                </a:solidFill>
                <a:ln w="9525">
                  <a:noFill/>
                </a:ln>
                <a:effectLst/>
              </c:spPr>
            </c:marker>
            <c:bubble3D val="0"/>
            <c:extLst>
              <c:ext xmlns:c16="http://schemas.microsoft.com/office/drawing/2014/chart" uri="{C3380CC4-5D6E-409C-BE32-E72D297353CC}">
                <c16:uniqueId val="{00000024-4B58-46D4-8025-09C61B875504}"/>
              </c:ext>
            </c:extLst>
          </c:dPt>
          <c:dPt>
            <c:idx val="4"/>
            <c:marker>
              <c:symbol val="circle"/>
              <c:size val="23"/>
              <c:spPr>
                <a:solidFill>
                  <a:schemeClr val="tx2"/>
                </a:solidFill>
                <a:ln w="9525">
                  <a:noFill/>
                </a:ln>
                <a:effectLst/>
              </c:spPr>
            </c:marker>
            <c:bubble3D val="0"/>
            <c:extLst>
              <c:ext xmlns:c16="http://schemas.microsoft.com/office/drawing/2014/chart" uri="{C3380CC4-5D6E-409C-BE32-E72D297353CC}">
                <c16:uniqueId val="{00000025-4B58-46D4-8025-09C61B875504}"/>
              </c:ext>
            </c:extLst>
          </c:dPt>
          <c:dPt>
            <c:idx val="5"/>
            <c:marker>
              <c:symbol val="circle"/>
              <c:size val="23"/>
              <c:spPr>
                <a:solidFill>
                  <a:schemeClr val="tx2"/>
                </a:solidFill>
                <a:ln>
                  <a:noFill/>
                </a:ln>
              </c:spPr>
            </c:marker>
            <c:bubble3D val="0"/>
            <c:extLst>
              <c:ext xmlns:c16="http://schemas.microsoft.com/office/drawing/2014/chart" uri="{C3380CC4-5D6E-409C-BE32-E72D297353CC}">
                <c16:uniqueId val="{00000026-4B58-46D4-8025-09C61B875504}"/>
              </c:ext>
            </c:extLst>
          </c:dPt>
          <c:dPt>
            <c:idx val="6"/>
            <c:bubble3D val="0"/>
            <c:spPr>
              <a:ln w="12700" cap="rnd">
                <a:noFill/>
                <a:round/>
              </a:ln>
              <a:effectLst/>
            </c:spPr>
            <c:extLst>
              <c:ext xmlns:c16="http://schemas.microsoft.com/office/drawing/2014/chart" uri="{C3380CC4-5D6E-409C-BE32-E72D297353CC}">
                <c16:uniqueId val="{00000028-4B58-46D4-8025-09C61B875504}"/>
              </c:ext>
            </c:extLst>
          </c:dPt>
          <c:dLbls>
            <c:dLbl>
              <c:idx val="0"/>
              <c:tx>
                <c:rich>
                  <a:bodyPr/>
                  <a:lstStyle/>
                  <a:p>
                    <a:fld id="{328C80D8-1E54-4C2C-AB67-811DE8EF59EC}" type="CELLRANGE">
                      <a:rPr lang="en-US"/>
                      <a:pPr/>
                      <a:t>[CELLRANGE]</a:t>
                    </a:fld>
                    <a:endParaRPr lang="en-GB"/>
                  </a:p>
                </c:rich>
              </c:tx>
              <c:dLblPos val="ctr"/>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29-4B58-46D4-8025-09C61B875504}"/>
                </c:ext>
              </c:extLst>
            </c:dLbl>
            <c:dLbl>
              <c:idx val="1"/>
              <c:tx>
                <c:rich>
                  <a:bodyPr/>
                  <a:lstStyle/>
                  <a:p>
                    <a:fld id="{6F55E49A-7ED7-4956-BBBD-EF6BE3798C03}" type="CELLRANGE">
                      <a:rPr lang="en-GB"/>
                      <a:pPr/>
                      <a:t>[CELLRANGE]</a:t>
                    </a:fld>
                    <a:endParaRPr lang="en-GB"/>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2A-4B58-46D4-8025-09C61B875504}"/>
                </c:ext>
              </c:extLst>
            </c:dLbl>
            <c:dLbl>
              <c:idx val="2"/>
              <c:tx>
                <c:rich>
                  <a:bodyPr/>
                  <a:lstStyle/>
                  <a:p>
                    <a:fld id="{DD994945-E58E-4334-A989-E3909B48AA8D}" type="CELLRANGE">
                      <a:rPr lang="en-GB"/>
                      <a:pPr/>
                      <a:t>[CELLRANGE]</a:t>
                    </a:fld>
                    <a:endParaRPr lang="en-GB"/>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2B-4B58-46D4-8025-09C61B875504}"/>
                </c:ext>
              </c:extLst>
            </c:dLbl>
            <c:dLbl>
              <c:idx val="3"/>
              <c:tx>
                <c:rich>
                  <a:bodyPr rot="0" spcFirstLastPara="1" vertOverflow="ellipsis" vert="horz" wrap="square" lIns="38100" tIns="19050" rIns="38100" bIns="19050" anchor="ctr" anchorCtr="0">
                    <a:spAutoFit/>
                  </a:bodyPr>
                  <a:lstStyle/>
                  <a:p>
                    <a:pPr algn="l">
                      <a:defRPr sz="800" b="0" i="0" u="none" strike="noStrike" kern="1200" baseline="0">
                        <a:solidFill>
                          <a:schemeClr val="tx1">
                            <a:lumMod val="75000"/>
                            <a:lumOff val="25000"/>
                          </a:schemeClr>
                        </a:solidFill>
                        <a:latin typeface="+mn-lt"/>
                        <a:ea typeface="+mn-ea"/>
                        <a:cs typeface="+mn-cs"/>
                      </a:defRPr>
                    </a:pPr>
                    <a:fld id="{A3650D8B-1F0C-451E-90CC-D426699C0DDB}" type="CELLRANGE">
                      <a:rPr lang="en-GB"/>
                      <a:pPr algn="l">
                        <a:defRPr sz="800" b="0" i="0" u="none" strike="noStrike" kern="1200" baseline="0">
                          <a:solidFill>
                            <a:schemeClr val="tx1">
                              <a:lumMod val="75000"/>
                              <a:lumOff val="25000"/>
                            </a:schemeClr>
                          </a:solidFill>
                          <a:latin typeface="+mn-lt"/>
                          <a:ea typeface="+mn-ea"/>
                          <a:cs typeface="+mn-cs"/>
                        </a:defRPr>
                      </a:pPr>
                      <a:t>[CELLRANGE]</a:t>
                    </a:fld>
                    <a:endParaRPr lang="en-GB"/>
                  </a:p>
                </c:rich>
              </c:tx>
              <c:spPr>
                <a:noFill/>
                <a:ln>
                  <a:noFill/>
                </a:ln>
                <a:effectLst/>
              </c:spPr>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24-4B58-46D4-8025-09C61B875504}"/>
                </c:ext>
              </c:extLst>
            </c:dLbl>
            <c:dLbl>
              <c:idx val="4"/>
              <c:tx>
                <c:rich>
                  <a:bodyPr rot="0" spcFirstLastPara="1" vertOverflow="ellipsis" vert="horz" wrap="square" lIns="38100" tIns="19050" rIns="38100" bIns="19050" anchor="ctr" anchorCtr="0">
                    <a:spAutoFit/>
                  </a:bodyPr>
                  <a:lstStyle/>
                  <a:p>
                    <a:pPr algn="l">
                      <a:defRPr sz="800" b="0" i="0" u="none" strike="noStrike" kern="1200" baseline="0">
                        <a:solidFill>
                          <a:schemeClr val="tx1">
                            <a:lumMod val="75000"/>
                            <a:lumOff val="25000"/>
                          </a:schemeClr>
                        </a:solidFill>
                        <a:latin typeface="+mn-lt"/>
                        <a:ea typeface="+mn-ea"/>
                        <a:cs typeface="+mn-cs"/>
                      </a:defRPr>
                    </a:pPr>
                    <a:fld id="{DAFC4A6D-0A27-4C12-906A-9AEF7C8AE826}" type="CELLRANGE">
                      <a:rPr lang="en-GB"/>
                      <a:pPr algn="l">
                        <a:defRPr sz="800" b="0" i="0" u="none" strike="noStrike" kern="1200" baseline="0">
                          <a:solidFill>
                            <a:schemeClr val="tx1">
                              <a:lumMod val="75000"/>
                              <a:lumOff val="25000"/>
                            </a:schemeClr>
                          </a:solidFill>
                          <a:latin typeface="+mn-lt"/>
                          <a:ea typeface="+mn-ea"/>
                          <a:cs typeface="+mn-cs"/>
                        </a:defRPr>
                      </a:pPr>
                      <a:t>[CELLRANGE]</a:t>
                    </a:fld>
                    <a:endParaRPr lang="en-GB"/>
                  </a:p>
                </c:rich>
              </c:tx>
              <c:spPr>
                <a:noFill/>
                <a:ln>
                  <a:noFill/>
                </a:ln>
                <a:effectLst/>
              </c:spPr>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25-4B58-46D4-8025-09C61B875504}"/>
                </c:ext>
              </c:extLst>
            </c:dLbl>
            <c:dLbl>
              <c:idx val="5"/>
              <c:layout>
                <c:manualLayout>
                  <c:x val="-3.1702711267282489E-2"/>
                  <c:y val="2.4503755538185503E-3"/>
                </c:manualLayout>
              </c:layout>
              <c:tx>
                <c:rich>
                  <a:bodyPr rot="0" spcFirstLastPara="1" vertOverflow="ellipsis" vert="horz" wrap="square" lIns="36000" tIns="19050" rIns="39600" bIns="19050" anchor="ctr" anchorCtr="0">
                    <a:spAutoFit/>
                  </a:bodyPr>
                  <a:lstStyle/>
                  <a:p>
                    <a:pPr algn="l">
                      <a:defRPr sz="800" b="0" i="0" u="none" strike="noStrike" kern="1200" baseline="0">
                        <a:solidFill>
                          <a:schemeClr val="tx1">
                            <a:lumMod val="75000"/>
                            <a:lumOff val="25000"/>
                          </a:schemeClr>
                        </a:solidFill>
                        <a:latin typeface="+mn-lt"/>
                        <a:ea typeface="+mn-ea"/>
                        <a:cs typeface="+mn-cs"/>
                      </a:defRPr>
                    </a:pPr>
                    <a:fld id="{3CD8E309-0D71-4636-BF24-3FD19ECF55FA}" type="CELLRANGE">
                      <a:rPr lang="en-US" sz="800" dirty="0"/>
                      <a:pPr algn="l">
                        <a:defRPr sz="800" b="0" i="0" u="none" strike="noStrike" kern="1200" baseline="0">
                          <a:solidFill>
                            <a:schemeClr val="tx1">
                              <a:lumMod val="75000"/>
                              <a:lumOff val="25000"/>
                            </a:schemeClr>
                          </a:solidFill>
                          <a:latin typeface="+mn-lt"/>
                          <a:ea typeface="+mn-ea"/>
                          <a:cs typeface="+mn-cs"/>
                        </a:defRPr>
                      </a:pPr>
                      <a:t>[CELLRANGE]</a:t>
                    </a:fld>
                    <a:endParaRPr lang="en-GB"/>
                  </a:p>
                </c:rich>
              </c:tx>
              <c:spPr>
                <a:noFill/>
                <a:ln>
                  <a:noFill/>
                </a:ln>
                <a:effectLst/>
              </c:spPr>
              <c:dLblPos val="r"/>
              <c:showLegendKey val="0"/>
              <c:showVal val="0"/>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15:dlblFieldTable/>
                  <c15:showDataLabelsRange val="1"/>
                </c:ext>
                <c:ext xmlns:c16="http://schemas.microsoft.com/office/drawing/2014/chart" uri="{C3380CC4-5D6E-409C-BE32-E72D297353CC}">
                  <c16:uniqueId val="{00000026-4B58-46D4-8025-09C61B875504}"/>
                </c:ext>
              </c:extLst>
            </c:dLbl>
            <c:dLbl>
              <c:idx val="6"/>
              <c:delete val="1"/>
              <c:extLst>
                <c:ext xmlns:c15="http://schemas.microsoft.com/office/drawing/2012/chart" uri="{CE6537A1-D6FC-4f65-9D91-7224C49458BB}"/>
                <c:ext xmlns:c16="http://schemas.microsoft.com/office/drawing/2014/chart" uri="{C3380CC4-5D6E-409C-BE32-E72D297353CC}">
                  <c16:uniqueId val="{00000028-4B58-46D4-8025-09C61B875504}"/>
                </c:ext>
              </c:extLst>
            </c:dLbl>
            <c:spPr>
              <a:noFill/>
              <a:ln>
                <a:noFill/>
              </a:ln>
              <a:effectLst/>
            </c:spPr>
            <c:txPr>
              <a:bodyPr rot="0" spcFirstLastPara="1" vertOverflow="ellipsis" vert="horz" wrap="square" lIns="38100" tIns="19050" rIns="38100" bIns="19050" anchor="ctr" anchorCtr="0">
                <a:spAutoFit/>
              </a:bodyPr>
              <a:lstStyle/>
              <a:p>
                <a:pPr algn="l">
                  <a:defRPr sz="800" b="0" i="0" u="none" strike="noStrike" kern="1200" baseline="0">
                    <a:solidFill>
                      <a:schemeClr val="tx1">
                        <a:lumMod val="75000"/>
                        <a:lumOff val="25000"/>
                        <a:alpha val="0"/>
                      </a:schemeClr>
                    </a:solidFill>
                    <a:latin typeface="+mn-lt"/>
                    <a:ea typeface="+mn-ea"/>
                    <a:cs typeface="+mn-cs"/>
                  </a:defRPr>
                </a:pPr>
                <a:endParaRPr lang="en-US"/>
              </a:p>
            </c:txPr>
            <c:dLblPos val="ctr"/>
            <c:showLegendKey val="0"/>
            <c:showVal val="0"/>
            <c:showCatName val="0"/>
            <c:showSerName val="0"/>
            <c:showPercent val="0"/>
            <c:showBubbleSize val="0"/>
            <c:showLeaderLines val="0"/>
            <c:extLst>
              <c:ext xmlns:c15="http://schemas.microsoft.com/office/drawing/2012/chart" uri="{CE6537A1-D6FC-4f65-9D91-7224C49458BB}">
                <c15:showDataLabelsRange val="1"/>
                <c15:showLeaderLines val="0"/>
              </c:ext>
            </c:extLst>
          </c:dLbls>
          <c:cat>
            <c:numRef>
              <c:f>Workings!$W$27:$AC$27</c:f>
              <c:numCache>
                <c:formatCode>General</c:formatCode>
                <c:ptCount val="7"/>
                <c:pt idx="0">
                  <c:v>2020</c:v>
                </c:pt>
                <c:pt idx="1">
                  <c:v>2021</c:v>
                </c:pt>
                <c:pt idx="2">
                  <c:v>2022</c:v>
                </c:pt>
                <c:pt idx="3">
                  <c:v>2023</c:v>
                </c:pt>
                <c:pt idx="4">
                  <c:v>2024</c:v>
                </c:pt>
                <c:pt idx="5">
                  <c:v>2025</c:v>
                </c:pt>
              </c:numCache>
            </c:numRef>
          </c:cat>
          <c:val>
            <c:numRef>
              <c:f>Workings!$W$38:$AC$38</c:f>
              <c:numCache>
                <c:formatCode>General</c:formatCode>
                <c:ptCount val="7"/>
                <c:pt idx="0">
                  <c:v>5</c:v>
                </c:pt>
                <c:pt idx="1">
                  <c:v>5</c:v>
                </c:pt>
                <c:pt idx="2">
                  <c:v>12</c:v>
                </c:pt>
                <c:pt idx="3">
                  <c:v>1</c:v>
                </c:pt>
                <c:pt idx="4">
                  <c:v>1</c:v>
                </c:pt>
                <c:pt idx="5">
                  <c:v>7</c:v>
                </c:pt>
                <c:pt idx="6">
                  <c:v>5</c:v>
                </c:pt>
              </c:numCache>
            </c:numRef>
          </c:val>
          <c:smooth val="0"/>
          <c:extLst>
            <c:ext xmlns:c15="http://schemas.microsoft.com/office/drawing/2012/chart" uri="{02D57815-91ED-43cb-92C2-25804820EDAC}">
              <c15:datalabelsRange>
                <c15:f>Workings!$G$16:$M$16</c15:f>
                <c15:dlblRangeCache>
                  <c:ptCount val="7"/>
                  <c:pt idx="0">
                    <c:v>16.3%</c:v>
                  </c:pt>
                  <c:pt idx="1">
                    <c:v>26.9%</c:v>
                  </c:pt>
                  <c:pt idx="2">
                    <c:v>-19.4%</c:v>
                  </c:pt>
                  <c:pt idx="3">
                    <c:v>24.2%</c:v>
                  </c:pt>
                  <c:pt idx="4">
                    <c:v>23.3%</c:v>
                  </c:pt>
                  <c:pt idx="5">
                    <c:v>16.4%</c:v>
                  </c:pt>
                  <c:pt idx="6">
                    <c:v>S&amp;P 500 TR</c:v>
                  </c:pt>
                </c15:dlblRangeCache>
              </c15:datalabelsRange>
            </c:ext>
            <c:ext xmlns:c16="http://schemas.microsoft.com/office/drawing/2014/chart" uri="{C3380CC4-5D6E-409C-BE32-E72D297353CC}">
              <c16:uniqueId val="{0000002C-4B58-46D4-8025-09C61B875504}"/>
            </c:ext>
          </c:extLst>
        </c:ser>
        <c:ser>
          <c:idx val="12"/>
          <c:order val="5"/>
          <c:tx>
            <c:strRef>
              <c:f>Workings!$R$39</c:f>
              <c:strCache>
                <c:ptCount val="1"/>
                <c:pt idx="0">
                  <c:v>MSCI Europe TR </c:v>
                </c:pt>
              </c:strCache>
            </c:strRef>
          </c:tx>
          <c:spPr>
            <a:ln w="12700" cap="rnd">
              <a:solidFill>
                <a:schemeClr val="tx2"/>
              </a:solidFill>
              <a:round/>
            </a:ln>
            <a:effectLst/>
          </c:spPr>
          <c:marker>
            <c:symbol val="circle"/>
            <c:size val="23"/>
            <c:spPr>
              <a:solidFill>
                <a:schemeClr val="tx2"/>
              </a:solidFill>
              <a:ln>
                <a:noFill/>
              </a:ln>
            </c:spPr>
          </c:marker>
          <c:dPt>
            <c:idx val="0"/>
            <c:marker>
              <c:symbol val="none"/>
            </c:marker>
            <c:bubble3D val="0"/>
            <c:extLst>
              <c:ext xmlns:c16="http://schemas.microsoft.com/office/drawing/2014/chart" uri="{C3380CC4-5D6E-409C-BE32-E72D297353CC}">
                <c16:uniqueId val="{0000002D-4B58-46D4-8025-09C61B875504}"/>
              </c:ext>
            </c:extLst>
          </c:dPt>
          <c:dPt>
            <c:idx val="1"/>
            <c:marker>
              <c:symbol val="none"/>
            </c:marker>
            <c:bubble3D val="0"/>
            <c:extLst>
              <c:ext xmlns:c16="http://schemas.microsoft.com/office/drawing/2014/chart" uri="{C3380CC4-5D6E-409C-BE32-E72D297353CC}">
                <c16:uniqueId val="{0000002E-4B58-46D4-8025-09C61B875504}"/>
              </c:ext>
            </c:extLst>
          </c:dPt>
          <c:dPt>
            <c:idx val="2"/>
            <c:marker>
              <c:symbol val="none"/>
            </c:marker>
            <c:bubble3D val="0"/>
            <c:extLst>
              <c:ext xmlns:c16="http://schemas.microsoft.com/office/drawing/2014/chart" uri="{C3380CC4-5D6E-409C-BE32-E72D297353CC}">
                <c16:uniqueId val="{0000002F-4B58-46D4-8025-09C61B875504}"/>
              </c:ext>
            </c:extLst>
          </c:dPt>
          <c:dPt>
            <c:idx val="3"/>
            <c:marker>
              <c:symbol val="none"/>
            </c:marker>
            <c:bubble3D val="0"/>
            <c:extLst>
              <c:ext xmlns:c16="http://schemas.microsoft.com/office/drawing/2014/chart" uri="{C3380CC4-5D6E-409C-BE32-E72D297353CC}">
                <c16:uniqueId val="{00000030-4B58-46D4-8025-09C61B875504}"/>
              </c:ext>
            </c:extLst>
          </c:dPt>
          <c:dPt>
            <c:idx val="4"/>
            <c:marker>
              <c:symbol val="none"/>
            </c:marker>
            <c:bubble3D val="0"/>
            <c:extLst>
              <c:ext xmlns:c16="http://schemas.microsoft.com/office/drawing/2014/chart" uri="{C3380CC4-5D6E-409C-BE32-E72D297353CC}">
                <c16:uniqueId val="{00000031-4B58-46D4-8025-09C61B875504}"/>
              </c:ext>
            </c:extLst>
          </c:dPt>
          <c:dPt>
            <c:idx val="5"/>
            <c:marker>
              <c:spPr>
                <a:solidFill>
                  <a:schemeClr val="tx2"/>
                </a:solidFill>
                <a:ln>
                  <a:solidFill>
                    <a:schemeClr val="tx2"/>
                  </a:solidFill>
                </a:ln>
              </c:spPr>
            </c:marker>
            <c:bubble3D val="0"/>
            <c:extLst>
              <c:ext xmlns:c16="http://schemas.microsoft.com/office/drawing/2014/chart" uri="{C3380CC4-5D6E-409C-BE32-E72D297353CC}">
                <c16:uniqueId val="{00000032-4B58-46D4-8025-09C61B875504}"/>
              </c:ext>
            </c:extLst>
          </c:dPt>
          <c:dPt>
            <c:idx val="6"/>
            <c:marker>
              <c:symbol val="none"/>
            </c:marker>
            <c:bubble3D val="0"/>
            <c:spPr>
              <a:ln w="12700" cap="rnd">
                <a:noFill/>
                <a:round/>
              </a:ln>
              <a:effectLst/>
            </c:spPr>
            <c:extLst>
              <c:ext xmlns:c16="http://schemas.microsoft.com/office/drawing/2014/chart" uri="{C3380CC4-5D6E-409C-BE32-E72D297353CC}">
                <c16:uniqueId val="{00000034-4B58-46D4-8025-09C61B875504}"/>
              </c:ext>
            </c:extLst>
          </c:dPt>
          <c:dLbls>
            <c:dLbl>
              <c:idx val="0"/>
              <c:tx>
                <c:rich>
                  <a:bodyPr/>
                  <a:lstStyle/>
                  <a:p>
                    <a:fld id="{F4BBECB3-802C-46B3-8FC8-3787564106FA}" type="CELLRANGE">
                      <a:rPr lang="en-US"/>
                      <a:pPr/>
                      <a:t>[CELLRANGE]</a:t>
                    </a:fld>
                    <a:endParaRPr lang="en-GB"/>
                  </a:p>
                </c:rich>
              </c:tx>
              <c:dLblPos val="ctr"/>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2D-4B58-46D4-8025-09C61B875504}"/>
                </c:ext>
              </c:extLst>
            </c:dLbl>
            <c:dLbl>
              <c:idx val="1"/>
              <c:tx>
                <c:rich>
                  <a:bodyPr/>
                  <a:lstStyle/>
                  <a:p>
                    <a:fld id="{E2340793-81E6-4D4D-90BE-7ED9397A7B06}" type="CELLRANGE">
                      <a:rPr lang="en-GB"/>
                      <a:pPr/>
                      <a:t>[CELLRANGE]</a:t>
                    </a:fld>
                    <a:endParaRPr lang="en-GB"/>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2E-4B58-46D4-8025-09C61B875504}"/>
                </c:ext>
              </c:extLst>
            </c:dLbl>
            <c:dLbl>
              <c:idx val="2"/>
              <c:tx>
                <c:rich>
                  <a:bodyPr/>
                  <a:lstStyle/>
                  <a:p>
                    <a:fld id="{39ADE018-7038-42AC-A2D3-6DE411156AE4}" type="CELLRANGE">
                      <a:rPr lang="en-GB"/>
                      <a:pPr/>
                      <a:t>[CELLRANGE]</a:t>
                    </a:fld>
                    <a:endParaRPr lang="en-GB"/>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2F-4B58-46D4-8025-09C61B875504}"/>
                </c:ext>
              </c:extLst>
            </c:dLbl>
            <c:dLbl>
              <c:idx val="3"/>
              <c:tx>
                <c:rich>
                  <a:bodyPr/>
                  <a:lstStyle/>
                  <a:p>
                    <a:fld id="{FE959D2E-B736-44F8-BD3E-76294377AE61}" type="CELLRANGE">
                      <a:rPr lang="en-GB"/>
                      <a:pPr/>
                      <a:t>[CELLRANGE]</a:t>
                    </a:fld>
                    <a:endParaRPr lang="en-GB"/>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30-4B58-46D4-8025-09C61B875504}"/>
                </c:ext>
              </c:extLst>
            </c:dLbl>
            <c:dLbl>
              <c:idx val="4"/>
              <c:delete val="1"/>
              <c:extLst>
                <c:ext xmlns:c15="http://schemas.microsoft.com/office/drawing/2012/chart" uri="{CE6537A1-D6FC-4f65-9D91-7224C49458BB}"/>
                <c:ext xmlns:c16="http://schemas.microsoft.com/office/drawing/2014/chart" uri="{C3380CC4-5D6E-409C-BE32-E72D297353CC}">
                  <c16:uniqueId val="{00000031-4B58-46D4-8025-09C61B875504}"/>
                </c:ext>
              </c:extLst>
            </c:dLbl>
            <c:dLbl>
              <c:idx val="5"/>
              <c:layout>
                <c:manualLayout>
                  <c:x val="-3.0854973499872231E-2"/>
                  <c:y val="-2.4503755538186401E-3"/>
                </c:manualLayout>
              </c:layout>
              <c:tx>
                <c:rich>
                  <a:bodyPr rot="0" spcFirstLastPara="1" vertOverflow="ellipsis" vert="horz" wrap="square" lIns="38100" tIns="19050" rIns="38100" bIns="19050" anchor="ctr" anchorCtr="1">
                    <a:spAutoFit/>
                  </a:bodyPr>
                  <a:lstStyle/>
                  <a:p>
                    <a:pPr>
                      <a:defRPr sz="800" b="0" i="0" u="none" strike="noStrike" kern="1200" baseline="0">
                        <a:solidFill>
                          <a:schemeClr val="tx1">
                            <a:lumMod val="75000"/>
                            <a:lumOff val="25000"/>
                          </a:schemeClr>
                        </a:solidFill>
                        <a:latin typeface="+mn-lt"/>
                        <a:ea typeface="+mn-ea"/>
                        <a:cs typeface="+mn-cs"/>
                      </a:defRPr>
                    </a:pPr>
                    <a:fld id="{3C027208-912B-4413-A37E-33C358CCA638}" type="CELLRANGE">
                      <a:rPr lang="en-US" sz="800" dirty="0"/>
                      <a:pPr>
                        <a:defRPr sz="800" b="0" i="0" u="none" strike="noStrike" kern="1200" baseline="0">
                          <a:solidFill>
                            <a:schemeClr val="tx1">
                              <a:lumMod val="75000"/>
                              <a:lumOff val="25000"/>
                            </a:schemeClr>
                          </a:solidFill>
                          <a:latin typeface="+mn-lt"/>
                          <a:ea typeface="+mn-ea"/>
                          <a:cs typeface="+mn-cs"/>
                        </a:defRPr>
                      </a:pPr>
                      <a:t>[CELLRANGE]</a:t>
                    </a:fld>
                    <a:endParaRPr lang="en-GB"/>
                  </a:p>
                </c:rich>
              </c:tx>
              <c:numFmt formatCode="0.00%" sourceLinked="0"/>
              <c:spPr>
                <a:noFill/>
                <a:ln>
                  <a:noFill/>
                </a:ln>
                <a:effectLst/>
              </c:spPr>
              <c:dLblPos val="r"/>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32-4B58-46D4-8025-09C61B875504}"/>
                </c:ext>
              </c:extLst>
            </c:dLbl>
            <c:dLbl>
              <c:idx val="6"/>
              <c:delete val="1"/>
              <c:extLst>
                <c:ext xmlns:c15="http://schemas.microsoft.com/office/drawing/2012/chart" uri="{CE6537A1-D6FC-4f65-9D91-7224C49458BB}"/>
                <c:ext xmlns:c16="http://schemas.microsoft.com/office/drawing/2014/chart" uri="{C3380CC4-5D6E-409C-BE32-E72D297353CC}">
                  <c16:uniqueId val="{00000034-4B58-46D4-8025-09C61B875504}"/>
                </c:ext>
              </c:extLst>
            </c:dLbl>
            <c:numFmt formatCode="General" sourceLinked="0"/>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lumMod val="75000"/>
                        <a:lumOff val="25000"/>
                        <a:alpha val="0"/>
                      </a:schemeClr>
                    </a:solidFill>
                    <a:latin typeface="+mn-lt"/>
                    <a:ea typeface="+mn-ea"/>
                    <a:cs typeface="+mn-cs"/>
                  </a:defRPr>
                </a:pPr>
                <a:endParaRPr lang="en-US"/>
              </a:p>
            </c:txPr>
            <c:dLblPos val="ctr"/>
            <c:showLegendKey val="0"/>
            <c:showVal val="0"/>
            <c:showCatName val="0"/>
            <c:showSerName val="0"/>
            <c:showPercent val="0"/>
            <c:showBubbleSize val="0"/>
            <c:showLeaderLines val="0"/>
            <c:extLst>
              <c:ext xmlns:c15="http://schemas.microsoft.com/office/drawing/2012/chart" uri="{CE6537A1-D6FC-4f65-9D91-7224C49458BB}">
                <c15:showDataLabelsRange val="1"/>
                <c15:showLeaderLines val="0"/>
              </c:ext>
            </c:extLst>
          </c:dLbls>
          <c:cat>
            <c:numRef>
              <c:f>Workings!$W$27:$AC$27</c:f>
              <c:numCache>
                <c:formatCode>General</c:formatCode>
                <c:ptCount val="7"/>
                <c:pt idx="0">
                  <c:v>2020</c:v>
                </c:pt>
                <c:pt idx="1">
                  <c:v>2021</c:v>
                </c:pt>
                <c:pt idx="2">
                  <c:v>2022</c:v>
                </c:pt>
                <c:pt idx="3">
                  <c:v>2023</c:v>
                </c:pt>
                <c:pt idx="4">
                  <c:v>2024</c:v>
                </c:pt>
                <c:pt idx="5">
                  <c:v>2025</c:v>
                </c:pt>
              </c:numCache>
            </c:numRef>
          </c:cat>
          <c:val>
            <c:numRef>
              <c:f>Workings!$W$39:$AC$39</c:f>
              <c:numCache>
                <c:formatCode>General</c:formatCode>
                <c:ptCount val="7"/>
                <c:pt idx="0">
                  <c:v>10</c:v>
                </c:pt>
                <c:pt idx="1">
                  <c:v>9</c:v>
                </c:pt>
                <c:pt idx="2">
                  <c:v>9</c:v>
                </c:pt>
                <c:pt idx="3">
                  <c:v>3</c:v>
                </c:pt>
                <c:pt idx="4">
                  <c:v>13</c:v>
                </c:pt>
                <c:pt idx="5">
                  <c:v>1</c:v>
                </c:pt>
                <c:pt idx="6">
                  <c:v>2</c:v>
                </c:pt>
              </c:numCache>
            </c:numRef>
          </c:val>
          <c:smooth val="0"/>
          <c:extLst>
            <c:ext xmlns:c15="http://schemas.microsoft.com/office/drawing/2012/chart" uri="{02D57815-91ED-43cb-92C2-25804820EDAC}">
              <c15:datalabelsRange>
                <c15:f>Workings!$G$17:$M$17</c15:f>
                <c15:dlblRangeCache>
                  <c:ptCount val="7"/>
                  <c:pt idx="0">
                    <c:v>5.9%</c:v>
                  </c:pt>
                  <c:pt idx="1">
                    <c:v>17.0%</c:v>
                  </c:pt>
                  <c:pt idx="2">
                    <c:v>-14.5%</c:v>
                  </c:pt>
                  <c:pt idx="3">
                    <c:v>20.7%</c:v>
                  </c:pt>
                  <c:pt idx="4">
                    <c:v>2.4%</c:v>
                  </c:pt>
                  <c:pt idx="5">
                    <c:v>36.3%</c:v>
                  </c:pt>
                  <c:pt idx="6">
                    <c:v>MSCI Europe TR </c:v>
                  </c:pt>
                </c15:dlblRangeCache>
              </c15:datalabelsRange>
            </c:ext>
            <c:ext xmlns:c16="http://schemas.microsoft.com/office/drawing/2014/chart" uri="{C3380CC4-5D6E-409C-BE32-E72D297353CC}">
              <c16:uniqueId val="{00000035-4B58-46D4-8025-09C61B875504}"/>
            </c:ext>
          </c:extLst>
        </c:ser>
        <c:ser>
          <c:idx val="13"/>
          <c:order val="6"/>
          <c:tx>
            <c:strRef>
              <c:f>Workings!$R$40</c:f>
              <c:strCache>
                <c:ptCount val="1"/>
                <c:pt idx="0">
                  <c:v>MSCI World Index</c:v>
                </c:pt>
              </c:strCache>
            </c:strRef>
          </c:tx>
          <c:spPr>
            <a:ln w="12700" cap="rnd">
              <a:solidFill>
                <a:schemeClr val="tx2"/>
              </a:solidFill>
              <a:round/>
            </a:ln>
            <a:effectLst/>
          </c:spPr>
          <c:marker>
            <c:symbol val="none"/>
          </c:marker>
          <c:dPt>
            <c:idx val="4"/>
            <c:bubble3D val="0"/>
            <c:extLst>
              <c:ext xmlns:c16="http://schemas.microsoft.com/office/drawing/2014/chart" uri="{C3380CC4-5D6E-409C-BE32-E72D297353CC}">
                <c16:uniqueId val="{00000036-4B58-46D4-8025-09C61B875504}"/>
              </c:ext>
            </c:extLst>
          </c:dPt>
          <c:dPt>
            <c:idx val="5"/>
            <c:marker>
              <c:symbol val="circle"/>
              <c:size val="23"/>
              <c:spPr>
                <a:solidFill>
                  <a:schemeClr val="tx2"/>
                </a:solidFill>
                <a:ln>
                  <a:noFill/>
                </a:ln>
              </c:spPr>
            </c:marker>
            <c:bubble3D val="0"/>
            <c:extLst>
              <c:ext xmlns:c16="http://schemas.microsoft.com/office/drawing/2014/chart" uri="{C3380CC4-5D6E-409C-BE32-E72D297353CC}">
                <c16:uniqueId val="{00000037-4B58-46D4-8025-09C61B875504}"/>
              </c:ext>
            </c:extLst>
          </c:dPt>
          <c:dPt>
            <c:idx val="6"/>
            <c:bubble3D val="0"/>
            <c:spPr>
              <a:ln w="12700" cap="rnd">
                <a:noFill/>
                <a:round/>
              </a:ln>
              <a:effectLst/>
            </c:spPr>
            <c:extLst>
              <c:ext xmlns:c16="http://schemas.microsoft.com/office/drawing/2014/chart" uri="{C3380CC4-5D6E-409C-BE32-E72D297353CC}">
                <c16:uniqueId val="{00000039-4B58-46D4-8025-09C61B875504}"/>
              </c:ext>
            </c:extLst>
          </c:dPt>
          <c:dLbls>
            <c:dLbl>
              <c:idx val="0"/>
              <c:tx>
                <c:rich>
                  <a:bodyPr/>
                  <a:lstStyle/>
                  <a:p>
                    <a:fld id="{E5D78F5A-D79A-4F27-B85E-D8E670921A5B}" type="CELLRANGE">
                      <a:rPr lang="en-US"/>
                      <a:pPr/>
                      <a:t>[CELLRANGE]</a:t>
                    </a:fld>
                    <a:endParaRPr lang="en-GB"/>
                  </a:p>
                </c:rich>
              </c:tx>
              <c:dLblPos val="ctr"/>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3A-4B58-46D4-8025-09C61B875504}"/>
                </c:ext>
              </c:extLst>
            </c:dLbl>
            <c:dLbl>
              <c:idx val="1"/>
              <c:tx>
                <c:rich>
                  <a:bodyPr/>
                  <a:lstStyle/>
                  <a:p>
                    <a:fld id="{DCBEBB05-FE69-4664-AB1A-055A843B57EC}" type="CELLRANGE">
                      <a:rPr lang="en-GB"/>
                      <a:pPr/>
                      <a:t>[CELLRANGE]</a:t>
                    </a:fld>
                    <a:endParaRPr lang="en-GB"/>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3B-4B58-46D4-8025-09C61B875504}"/>
                </c:ext>
              </c:extLst>
            </c:dLbl>
            <c:dLbl>
              <c:idx val="2"/>
              <c:tx>
                <c:rich>
                  <a:bodyPr/>
                  <a:lstStyle/>
                  <a:p>
                    <a:fld id="{FD6FF593-8F5B-44F6-AD8A-2497817EBC10}" type="CELLRANGE">
                      <a:rPr lang="en-GB"/>
                      <a:pPr/>
                      <a:t>[CELLRANGE]</a:t>
                    </a:fld>
                    <a:endParaRPr lang="en-GB"/>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3C-4B58-46D4-8025-09C61B875504}"/>
                </c:ext>
              </c:extLst>
            </c:dLbl>
            <c:dLbl>
              <c:idx val="3"/>
              <c:tx>
                <c:rich>
                  <a:bodyPr/>
                  <a:lstStyle/>
                  <a:p>
                    <a:fld id="{FF6DD02C-3197-4D13-A222-1B313DBA8423}" type="CELLRANGE">
                      <a:rPr lang="en-GB"/>
                      <a:pPr/>
                      <a:t>[CELLRANGE]</a:t>
                    </a:fld>
                    <a:endParaRPr lang="en-GB"/>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3D-4B58-46D4-8025-09C61B875504}"/>
                </c:ext>
              </c:extLst>
            </c:dLbl>
            <c:dLbl>
              <c:idx val="4"/>
              <c:delete val="1"/>
              <c:extLst>
                <c:ext xmlns:c15="http://schemas.microsoft.com/office/drawing/2012/chart" uri="{CE6537A1-D6FC-4f65-9D91-7224C49458BB}"/>
                <c:ext xmlns:c16="http://schemas.microsoft.com/office/drawing/2014/chart" uri="{C3380CC4-5D6E-409C-BE32-E72D297353CC}">
                  <c16:uniqueId val="{00000036-4B58-46D4-8025-09C61B875504}"/>
                </c:ext>
              </c:extLst>
            </c:dLbl>
            <c:dLbl>
              <c:idx val="5"/>
              <c:layout>
                <c:manualLayout>
                  <c:x val="-3.1609857799232449E-2"/>
                  <c:y val="2.4503755538186401E-3"/>
                </c:manualLayout>
              </c:layout>
              <c:tx>
                <c:rich>
                  <a:bodyPr rot="0" spcFirstLastPara="1" vertOverflow="ellipsis" vert="horz" wrap="square" lIns="38100" tIns="19050" rIns="38100" bIns="19050" anchor="ctr" anchorCtr="1">
                    <a:spAutoFit/>
                  </a:bodyPr>
                  <a:lstStyle/>
                  <a:p>
                    <a:pPr>
                      <a:defRPr sz="800" b="0" i="0" u="none" strike="noStrike" kern="1200" baseline="0">
                        <a:solidFill>
                          <a:schemeClr val="tx1">
                            <a:lumMod val="75000"/>
                            <a:lumOff val="25000"/>
                          </a:schemeClr>
                        </a:solidFill>
                        <a:latin typeface="+mn-lt"/>
                        <a:ea typeface="+mn-ea"/>
                        <a:cs typeface="+mn-cs"/>
                      </a:defRPr>
                    </a:pPr>
                    <a:fld id="{C25FFF14-4E17-4C30-992F-913063D065BD}" type="CELLRANGE">
                      <a:rPr lang="en-US"/>
                      <a:pPr>
                        <a:defRPr sz="800" b="0" i="0" u="none" strike="noStrike" kern="1200" baseline="0">
                          <a:solidFill>
                            <a:schemeClr val="tx1">
                              <a:lumMod val="75000"/>
                              <a:lumOff val="25000"/>
                            </a:schemeClr>
                          </a:solidFill>
                          <a:latin typeface="+mn-lt"/>
                          <a:ea typeface="+mn-ea"/>
                          <a:cs typeface="+mn-cs"/>
                        </a:defRPr>
                      </a:pPr>
                      <a:t>[CELLRANGE]</a:t>
                    </a:fld>
                    <a:endParaRPr lang="en-GB"/>
                  </a:p>
                </c:rich>
              </c:tx>
              <c:spPr>
                <a:noFill/>
                <a:ln>
                  <a:noFill/>
                </a:ln>
                <a:effectLst/>
              </c:spPr>
              <c:dLblPos val="r"/>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37-4B58-46D4-8025-09C61B875504}"/>
                </c:ext>
              </c:extLst>
            </c:dLbl>
            <c:dLbl>
              <c:idx val="6"/>
              <c:delete val="1"/>
              <c:extLst>
                <c:ext xmlns:c15="http://schemas.microsoft.com/office/drawing/2012/chart" uri="{CE6537A1-D6FC-4f65-9D91-7224C49458BB}">
                  <c15:layout>
                    <c:manualLayout>
                      <c:w val="0.1203045465711315"/>
                      <c:h val="2.7085968874160513E-2"/>
                    </c:manualLayout>
                  </c15:layout>
                </c:ext>
                <c:ext xmlns:c16="http://schemas.microsoft.com/office/drawing/2014/chart" uri="{C3380CC4-5D6E-409C-BE32-E72D297353CC}">
                  <c16:uniqueId val="{00000039-4B58-46D4-8025-09C61B875504}"/>
                </c:ext>
              </c:extLst>
            </c:dLbl>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lumMod val="75000"/>
                        <a:lumOff val="25000"/>
                        <a:alpha val="0"/>
                      </a:schemeClr>
                    </a:solidFill>
                    <a:latin typeface="+mn-lt"/>
                    <a:ea typeface="+mn-ea"/>
                    <a:cs typeface="+mn-cs"/>
                  </a:defRPr>
                </a:pPr>
                <a:endParaRPr lang="en-US"/>
              </a:p>
            </c:txPr>
            <c:dLblPos val="ctr"/>
            <c:showLegendKey val="0"/>
            <c:showVal val="0"/>
            <c:showCatName val="0"/>
            <c:showSerName val="0"/>
            <c:showPercent val="0"/>
            <c:showBubbleSize val="0"/>
            <c:showLeaderLines val="0"/>
            <c:extLst>
              <c:ext xmlns:c15="http://schemas.microsoft.com/office/drawing/2012/chart" uri="{CE6537A1-D6FC-4f65-9D91-7224C49458BB}">
                <c15:showDataLabelsRange val="1"/>
                <c15:showLeaderLines val="0"/>
              </c:ext>
            </c:extLst>
          </c:dLbls>
          <c:cat>
            <c:numRef>
              <c:f>Workings!$W$27:$AC$27</c:f>
              <c:numCache>
                <c:formatCode>General</c:formatCode>
                <c:ptCount val="7"/>
                <c:pt idx="0">
                  <c:v>2020</c:v>
                </c:pt>
                <c:pt idx="1">
                  <c:v>2021</c:v>
                </c:pt>
                <c:pt idx="2">
                  <c:v>2022</c:v>
                </c:pt>
                <c:pt idx="3">
                  <c:v>2023</c:v>
                </c:pt>
                <c:pt idx="4">
                  <c:v>2024</c:v>
                </c:pt>
                <c:pt idx="5">
                  <c:v>2025</c:v>
                </c:pt>
              </c:numCache>
            </c:numRef>
          </c:cat>
          <c:val>
            <c:numRef>
              <c:f>Workings!$W$40:$AC$40</c:f>
              <c:numCache>
                <c:formatCode>General</c:formatCode>
                <c:ptCount val="7"/>
                <c:pt idx="0">
                  <c:v>6</c:v>
                </c:pt>
                <c:pt idx="1">
                  <c:v>8</c:v>
                </c:pt>
                <c:pt idx="2">
                  <c:v>13</c:v>
                </c:pt>
                <c:pt idx="3">
                  <c:v>2</c:v>
                </c:pt>
                <c:pt idx="4">
                  <c:v>3</c:v>
                </c:pt>
                <c:pt idx="5">
                  <c:v>5</c:v>
                </c:pt>
                <c:pt idx="6">
                  <c:v>3</c:v>
                </c:pt>
              </c:numCache>
            </c:numRef>
          </c:val>
          <c:smooth val="0"/>
          <c:extLst>
            <c:ext xmlns:c15="http://schemas.microsoft.com/office/drawing/2012/chart" uri="{02D57815-91ED-43cb-92C2-25804820EDAC}">
              <c15:datalabelsRange>
                <c15:f>Workings!$G$18:$M$18</c15:f>
                <c15:dlblRangeCache>
                  <c:ptCount val="7"/>
                  <c:pt idx="0">
                    <c:v>14.1%</c:v>
                  </c:pt>
                  <c:pt idx="1">
                    <c:v>20.1%</c:v>
                  </c:pt>
                  <c:pt idx="2">
                    <c:v>-19.5%</c:v>
                  </c:pt>
                  <c:pt idx="3">
                    <c:v>21.8%</c:v>
                  </c:pt>
                  <c:pt idx="4">
                    <c:v>17.0%</c:v>
                  </c:pt>
                  <c:pt idx="5">
                    <c:v>19.5%</c:v>
                  </c:pt>
                  <c:pt idx="6">
                    <c:v>MSCI World Index</c:v>
                  </c:pt>
                </c15:dlblRangeCache>
              </c15:datalabelsRange>
            </c:ext>
            <c:ext xmlns:c16="http://schemas.microsoft.com/office/drawing/2014/chart" uri="{C3380CC4-5D6E-409C-BE32-E72D297353CC}">
              <c16:uniqueId val="{0000003E-4B58-46D4-8025-09C61B875504}"/>
            </c:ext>
          </c:extLst>
        </c:ser>
        <c:ser>
          <c:idx val="14"/>
          <c:order val="7"/>
          <c:tx>
            <c:strRef>
              <c:f>Workings!$R$43</c:f>
              <c:strCache>
                <c:ptCount val="1"/>
                <c:pt idx="0">
                  <c:v>US 60/40</c:v>
                </c:pt>
              </c:strCache>
            </c:strRef>
          </c:tx>
          <c:spPr>
            <a:ln w="12700" cap="rnd">
              <a:solidFill>
                <a:schemeClr val="tx2"/>
              </a:solidFill>
              <a:round/>
            </a:ln>
            <a:effectLst/>
          </c:spPr>
          <c:marker>
            <c:symbol val="none"/>
          </c:marker>
          <c:dPt>
            <c:idx val="4"/>
            <c:bubble3D val="0"/>
            <c:extLst>
              <c:ext xmlns:c16="http://schemas.microsoft.com/office/drawing/2014/chart" uri="{C3380CC4-5D6E-409C-BE32-E72D297353CC}">
                <c16:uniqueId val="{0000003F-4B58-46D4-8025-09C61B875504}"/>
              </c:ext>
            </c:extLst>
          </c:dPt>
          <c:dPt>
            <c:idx val="5"/>
            <c:marker>
              <c:symbol val="circle"/>
              <c:size val="23"/>
              <c:spPr>
                <a:solidFill>
                  <a:schemeClr val="tx2"/>
                </a:solidFill>
                <a:ln>
                  <a:noFill/>
                </a:ln>
              </c:spPr>
            </c:marker>
            <c:bubble3D val="0"/>
            <c:extLst>
              <c:ext xmlns:c16="http://schemas.microsoft.com/office/drawing/2014/chart" uri="{C3380CC4-5D6E-409C-BE32-E72D297353CC}">
                <c16:uniqueId val="{00000040-4B58-46D4-8025-09C61B875504}"/>
              </c:ext>
            </c:extLst>
          </c:dPt>
          <c:dPt>
            <c:idx val="6"/>
            <c:bubble3D val="0"/>
            <c:spPr>
              <a:ln w="12700" cap="rnd">
                <a:noFill/>
                <a:round/>
              </a:ln>
              <a:effectLst/>
            </c:spPr>
            <c:extLst>
              <c:ext xmlns:c16="http://schemas.microsoft.com/office/drawing/2014/chart" uri="{C3380CC4-5D6E-409C-BE32-E72D297353CC}">
                <c16:uniqueId val="{00000042-4B58-46D4-8025-09C61B875504}"/>
              </c:ext>
            </c:extLst>
          </c:dPt>
          <c:dLbls>
            <c:dLbl>
              <c:idx val="0"/>
              <c:tx>
                <c:rich>
                  <a:bodyPr/>
                  <a:lstStyle/>
                  <a:p>
                    <a:fld id="{7A43B198-B86D-477A-94B9-A2296F5547A1}" type="CELLRANGE">
                      <a:rPr lang="en-US"/>
                      <a:pPr/>
                      <a:t>[CELLRANGE]</a:t>
                    </a:fld>
                    <a:endParaRPr lang="en-GB"/>
                  </a:p>
                </c:rich>
              </c:tx>
              <c:dLblPos val="ctr"/>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43-4B58-46D4-8025-09C61B875504}"/>
                </c:ext>
              </c:extLst>
            </c:dLbl>
            <c:dLbl>
              <c:idx val="1"/>
              <c:tx>
                <c:rich>
                  <a:bodyPr/>
                  <a:lstStyle/>
                  <a:p>
                    <a:fld id="{F0A4AAE2-72DB-406C-AAB2-D0AF928B6BE0}" type="CELLRANGE">
                      <a:rPr lang="en-GB"/>
                      <a:pPr/>
                      <a:t>[CELLRANGE]</a:t>
                    </a:fld>
                    <a:endParaRPr lang="en-GB"/>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44-4B58-46D4-8025-09C61B875504}"/>
                </c:ext>
              </c:extLst>
            </c:dLbl>
            <c:dLbl>
              <c:idx val="2"/>
              <c:tx>
                <c:rich>
                  <a:bodyPr/>
                  <a:lstStyle/>
                  <a:p>
                    <a:fld id="{025AAF1C-97DB-43A1-BAF4-9277BD0CC155}" type="CELLRANGE">
                      <a:rPr lang="en-GB"/>
                      <a:pPr/>
                      <a:t>[CELLRANGE]</a:t>
                    </a:fld>
                    <a:endParaRPr lang="en-GB"/>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45-4B58-46D4-8025-09C61B875504}"/>
                </c:ext>
              </c:extLst>
            </c:dLbl>
            <c:dLbl>
              <c:idx val="3"/>
              <c:tx>
                <c:rich>
                  <a:bodyPr/>
                  <a:lstStyle/>
                  <a:p>
                    <a:fld id="{5228B612-8A66-4952-818A-FE882EAB389C}" type="CELLRANGE">
                      <a:rPr lang="en-GB"/>
                      <a:pPr/>
                      <a:t>[CELLRANGE]</a:t>
                    </a:fld>
                    <a:endParaRPr lang="en-GB"/>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46-4B58-46D4-8025-09C61B875504}"/>
                </c:ext>
              </c:extLst>
            </c:dLbl>
            <c:dLbl>
              <c:idx val="4"/>
              <c:delete val="1"/>
              <c:extLst>
                <c:ext xmlns:c15="http://schemas.microsoft.com/office/drawing/2012/chart" uri="{CE6537A1-D6FC-4f65-9D91-7224C49458BB}"/>
                <c:ext xmlns:c16="http://schemas.microsoft.com/office/drawing/2014/chart" uri="{C3380CC4-5D6E-409C-BE32-E72D297353CC}">
                  <c16:uniqueId val="{0000003F-4B58-46D4-8025-09C61B875504}"/>
                </c:ext>
              </c:extLst>
            </c:dLbl>
            <c:dLbl>
              <c:idx val="5"/>
              <c:layout>
                <c:manualLayout>
                  <c:x val="-3.1152698427951198E-2"/>
                  <c:y val="2.4503755538186401E-3"/>
                </c:manualLayout>
              </c:layout>
              <c:tx>
                <c:rich>
                  <a:bodyPr rot="0" spcFirstLastPara="1" vertOverflow="ellipsis" vert="horz" wrap="square" lIns="38100" tIns="19050" rIns="39600" bIns="19050" anchor="ctr" anchorCtr="0">
                    <a:spAutoFit/>
                  </a:bodyPr>
                  <a:lstStyle/>
                  <a:p>
                    <a:pPr algn="l">
                      <a:defRPr sz="800" b="0" i="0" u="none" strike="noStrike" kern="1200" baseline="0">
                        <a:solidFill>
                          <a:schemeClr val="tx1">
                            <a:lumMod val="75000"/>
                            <a:lumOff val="25000"/>
                          </a:schemeClr>
                        </a:solidFill>
                        <a:latin typeface="+mn-lt"/>
                        <a:ea typeface="+mn-ea"/>
                        <a:cs typeface="+mn-cs"/>
                      </a:defRPr>
                    </a:pPr>
                    <a:fld id="{73A384EC-AC1F-47A9-9146-7AA66BAD9A00}" type="CELLRANGE">
                      <a:rPr lang="en-US"/>
                      <a:pPr algn="l">
                        <a:defRPr sz="800" b="0" i="0" u="none" strike="noStrike" kern="1200" baseline="0">
                          <a:solidFill>
                            <a:schemeClr val="tx1">
                              <a:lumMod val="75000"/>
                              <a:lumOff val="25000"/>
                            </a:schemeClr>
                          </a:solidFill>
                          <a:latin typeface="+mn-lt"/>
                          <a:ea typeface="+mn-ea"/>
                          <a:cs typeface="+mn-cs"/>
                        </a:defRPr>
                      </a:pPr>
                      <a:t>[CELLRANGE]</a:t>
                    </a:fld>
                    <a:endParaRPr lang="en-GB"/>
                  </a:p>
                </c:rich>
              </c:tx>
              <c:spPr>
                <a:noFill/>
                <a:ln>
                  <a:noFill/>
                </a:ln>
                <a:effectLst/>
              </c:spPr>
              <c:dLblPos val="r"/>
              <c:showLegendKey val="0"/>
              <c:showVal val="0"/>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15:dlblFieldTable/>
                  <c15:showDataLabelsRange val="1"/>
                </c:ext>
                <c:ext xmlns:c16="http://schemas.microsoft.com/office/drawing/2014/chart" uri="{C3380CC4-5D6E-409C-BE32-E72D297353CC}">
                  <c16:uniqueId val="{00000040-4B58-46D4-8025-09C61B875504}"/>
                </c:ext>
              </c:extLst>
            </c:dLbl>
            <c:dLbl>
              <c:idx val="6"/>
              <c:delete val="1"/>
              <c:extLst>
                <c:ext xmlns:c15="http://schemas.microsoft.com/office/drawing/2012/chart" uri="{CE6537A1-D6FC-4f65-9D91-7224C49458BB}"/>
                <c:ext xmlns:c16="http://schemas.microsoft.com/office/drawing/2014/chart" uri="{C3380CC4-5D6E-409C-BE32-E72D297353CC}">
                  <c16:uniqueId val="{00000042-4B58-46D4-8025-09C61B875504}"/>
                </c:ext>
              </c:extLst>
            </c:dLbl>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lumMod val="75000"/>
                        <a:lumOff val="25000"/>
                        <a:alpha val="0"/>
                      </a:schemeClr>
                    </a:solidFill>
                    <a:latin typeface="+mn-lt"/>
                    <a:ea typeface="+mn-ea"/>
                    <a:cs typeface="+mn-cs"/>
                  </a:defRPr>
                </a:pPr>
                <a:endParaRPr lang="en-US"/>
              </a:p>
            </c:txPr>
            <c:dLblPos val="ctr"/>
            <c:showLegendKey val="0"/>
            <c:showVal val="0"/>
            <c:showCatName val="0"/>
            <c:showSerName val="0"/>
            <c:showPercent val="0"/>
            <c:showBubbleSize val="0"/>
            <c:showLeaderLines val="0"/>
            <c:extLst>
              <c:ext xmlns:c15="http://schemas.microsoft.com/office/drawing/2012/chart" uri="{CE6537A1-D6FC-4f65-9D91-7224C49458BB}">
                <c15:showDataLabelsRange val="1"/>
                <c15:showLeaderLines val="0"/>
              </c:ext>
            </c:extLst>
          </c:dLbls>
          <c:cat>
            <c:numRef>
              <c:f>Workings!$W$27:$AC$27</c:f>
              <c:numCache>
                <c:formatCode>General</c:formatCode>
                <c:ptCount val="7"/>
                <c:pt idx="0">
                  <c:v>2020</c:v>
                </c:pt>
                <c:pt idx="1">
                  <c:v>2021</c:v>
                </c:pt>
                <c:pt idx="2">
                  <c:v>2022</c:v>
                </c:pt>
                <c:pt idx="3">
                  <c:v>2023</c:v>
                </c:pt>
                <c:pt idx="4">
                  <c:v>2024</c:v>
                </c:pt>
                <c:pt idx="5">
                  <c:v>2025</c:v>
                </c:pt>
              </c:numCache>
            </c:numRef>
          </c:cat>
          <c:val>
            <c:numRef>
              <c:f>Workings!$W$43:$AC$43</c:f>
              <c:numCache>
                <c:formatCode>General</c:formatCode>
                <c:ptCount val="7"/>
                <c:pt idx="0">
                  <c:v>7</c:v>
                </c:pt>
                <c:pt idx="1">
                  <c:v>11</c:v>
                </c:pt>
                <c:pt idx="2">
                  <c:v>11</c:v>
                </c:pt>
                <c:pt idx="3">
                  <c:v>4</c:v>
                </c:pt>
                <c:pt idx="4">
                  <c:v>2</c:v>
                </c:pt>
                <c:pt idx="5">
                  <c:v>8</c:v>
                </c:pt>
                <c:pt idx="6">
                  <c:v>6</c:v>
                </c:pt>
              </c:numCache>
            </c:numRef>
          </c:val>
          <c:smooth val="0"/>
          <c:extLst>
            <c:ext xmlns:c15="http://schemas.microsoft.com/office/drawing/2012/chart" uri="{02D57815-91ED-43cb-92C2-25804820EDAC}">
              <c15:datalabelsRange>
                <c15:f>Workings!$G$21:$M$21</c15:f>
                <c15:dlblRangeCache>
                  <c:ptCount val="7"/>
                  <c:pt idx="0">
                    <c:v>12.1%</c:v>
                  </c:pt>
                  <c:pt idx="1">
                    <c:v>15.4%</c:v>
                  </c:pt>
                  <c:pt idx="2">
                    <c:v>-16.2%</c:v>
                  </c:pt>
                  <c:pt idx="3">
                    <c:v>17.3%</c:v>
                  </c:pt>
                  <c:pt idx="4">
                    <c:v>17.0%</c:v>
                  </c:pt>
                  <c:pt idx="5">
                    <c:v>13.8%</c:v>
                  </c:pt>
                  <c:pt idx="6">
                    <c:v>US 60/40</c:v>
                  </c:pt>
                </c15:dlblRangeCache>
              </c15:datalabelsRange>
            </c:ext>
            <c:ext xmlns:c16="http://schemas.microsoft.com/office/drawing/2014/chart" uri="{C3380CC4-5D6E-409C-BE32-E72D297353CC}">
              <c16:uniqueId val="{00000047-4B58-46D4-8025-09C61B875504}"/>
            </c:ext>
          </c:extLst>
        </c:ser>
        <c:ser>
          <c:idx val="0"/>
          <c:order val="8"/>
          <c:tx>
            <c:strRef>
              <c:f>Workings!$R$32</c:f>
              <c:strCache>
                <c:ptCount val="1"/>
                <c:pt idx="0">
                  <c:v>Venture capital</c:v>
                </c:pt>
              </c:strCache>
            </c:strRef>
          </c:tx>
          <c:spPr>
            <a:ln w="28575" cap="rnd">
              <a:solidFill>
                <a:schemeClr val="accent2"/>
              </a:solidFill>
              <a:round/>
            </a:ln>
            <a:effectLst/>
          </c:spPr>
          <c:marker>
            <c:symbol val="circle"/>
            <c:size val="23"/>
            <c:spPr>
              <a:solidFill>
                <a:schemeClr val="accent2"/>
              </a:solidFill>
              <a:ln w="9525">
                <a:noFill/>
              </a:ln>
              <a:effectLst/>
            </c:spPr>
          </c:marker>
          <c:dPt>
            <c:idx val="0"/>
            <c:bubble3D val="0"/>
            <c:spPr>
              <a:ln w="38100" cap="rnd">
                <a:solidFill>
                  <a:schemeClr val="accent2"/>
                </a:solidFill>
                <a:round/>
              </a:ln>
              <a:effectLst/>
            </c:spPr>
            <c:extLst>
              <c:ext xmlns:c16="http://schemas.microsoft.com/office/drawing/2014/chart" uri="{C3380CC4-5D6E-409C-BE32-E72D297353CC}">
                <c16:uniqueId val="{00000049-4B58-46D4-8025-09C61B875504}"/>
              </c:ext>
            </c:extLst>
          </c:dPt>
          <c:dPt>
            <c:idx val="4"/>
            <c:bubble3D val="0"/>
            <c:extLst>
              <c:ext xmlns:c16="http://schemas.microsoft.com/office/drawing/2014/chart" uri="{C3380CC4-5D6E-409C-BE32-E72D297353CC}">
                <c16:uniqueId val="{0000004A-4B58-46D4-8025-09C61B875504}"/>
              </c:ext>
            </c:extLst>
          </c:dPt>
          <c:dPt>
            <c:idx val="5"/>
            <c:bubble3D val="0"/>
            <c:extLst>
              <c:ext xmlns:c16="http://schemas.microsoft.com/office/drawing/2014/chart" uri="{C3380CC4-5D6E-409C-BE32-E72D297353CC}">
                <c16:uniqueId val="{0000004B-4B58-46D4-8025-09C61B875504}"/>
              </c:ext>
            </c:extLst>
          </c:dPt>
          <c:dPt>
            <c:idx val="6"/>
            <c:marker>
              <c:symbol val="none"/>
            </c:marker>
            <c:bubble3D val="0"/>
            <c:spPr>
              <a:ln w="28575" cap="rnd">
                <a:noFill/>
                <a:round/>
              </a:ln>
              <a:effectLst/>
            </c:spPr>
            <c:extLst>
              <c:ext xmlns:c16="http://schemas.microsoft.com/office/drawing/2014/chart" uri="{C3380CC4-5D6E-409C-BE32-E72D297353CC}">
                <c16:uniqueId val="{0000004D-4B58-46D4-8025-09C61B875504}"/>
              </c:ext>
            </c:extLst>
          </c:dPt>
          <c:dLbls>
            <c:dLbl>
              <c:idx val="0"/>
              <c:tx>
                <c:rich>
                  <a:bodyPr/>
                  <a:lstStyle/>
                  <a:p>
                    <a:fld id="{3AE7C473-2F52-4B15-8F41-DC705BC9E9F7}" type="CELLRANGE">
                      <a:rPr lang="en-US"/>
                      <a:pPr/>
                      <a:t>[CELLRANGE]</a:t>
                    </a:fld>
                    <a:endParaRPr lang="en-GB"/>
                  </a:p>
                </c:rich>
              </c:tx>
              <c:dLblPos val="ctr"/>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49-4B58-46D4-8025-09C61B875504}"/>
                </c:ext>
              </c:extLst>
            </c:dLbl>
            <c:dLbl>
              <c:idx val="1"/>
              <c:tx>
                <c:rich>
                  <a:bodyPr/>
                  <a:lstStyle/>
                  <a:p>
                    <a:fld id="{6246C631-1B12-45E6-A265-2A5F526428B2}" type="CELLRANGE">
                      <a:rPr lang="en-GB"/>
                      <a:pPr/>
                      <a:t>[CELLRANGE]</a:t>
                    </a:fld>
                    <a:endParaRPr lang="en-GB"/>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4E-4B58-46D4-8025-09C61B875504}"/>
                </c:ext>
              </c:extLst>
            </c:dLbl>
            <c:dLbl>
              <c:idx val="2"/>
              <c:tx>
                <c:rich>
                  <a:bodyPr/>
                  <a:lstStyle/>
                  <a:p>
                    <a:fld id="{D5F56493-4D83-44B9-8A0C-76A960129EBD}" type="CELLRANGE">
                      <a:rPr lang="en-GB"/>
                      <a:pPr/>
                      <a:t>[CELLRANGE]</a:t>
                    </a:fld>
                    <a:endParaRPr lang="en-GB"/>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4F-4B58-46D4-8025-09C61B875504}"/>
                </c:ext>
              </c:extLst>
            </c:dLbl>
            <c:dLbl>
              <c:idx val="3"/>
              <c:tx>
                <c:rich>
                  <a:bodyPr/>
                  <a:lstStyle/>
                  <a:p>
                    <a:fld id="{4FDC2094-3BE3-44ED-A593-54E4DAE49DA0}" type="CELLRANGE">
                      <a:rPr lang="en-GB"/>
                      <a:pPr/>
                      <a:t>[CELLRANGE]</a:t>
                    </a:fld>
                    <a:endParaRPr lang="en-GB"/>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50-4B58-46D4-8025-09C61B875504}"/>
                </c:ext>
              </c:extLst>
            </c:dLbl>
            <c:dLbl>
              <c:idx val="4"/>
              <c:tx>
                <c:rich>
                  <a:bodyPr/>
                  <a:lstStyle/>
                  <a:p>
                    <a:fld id="{78CD718D-FB3A-4181-9E0A-7FDF4882CF14}" type="CELLRANGE">
                      <a:rPr lang="en-GB"/>
                      <a:pPr/>
                      <a:t>[CELLRANGE]</a:t>
                    </a:fld>
                    <a:endParaRPr lang="en-GB"/>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4A-4B58-46D4-8025-09C61B875504}"/>
                </c:ext>
              </c:extLst>
            </c:dLbl>
            <c:dLbl>
              <c:idx val="5"/>
              <c:layout>
                <c:manualLayout>
                  <c:x val="-3.0837698436048885E-2"/>
                  <c:y val="4.2848771889137296E-3"/>
                </c:manualLayout>
              </c:layout>
              <c:tx>
                <c:rich>
                  <a:bodyPr/>
                  <a:lstStyle/>
                  <a:p>
                    <a:fld id="{9DE27466-B215-4F02-B5EA-E7C173FFBDCE}" type="CELLRANGE">
                      <a:rPr lang="en-US" sz="800">
                        <a:solidFill>
                          <a:schemeClr val="bg1"/>
                        </a:solidFill>
                      </a:rPr>
                      <a:pPr/>
                      <a:t>[CELLRANGE]</a:t>
                    </a:fld>
                    <a:endParaRPr lang="en-GB"/>
                  </a:p>
                </c:rich>
              </c:tx>
              <c:dLblPos val="r"/>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4B-4B58-46D4-8025-09C61B875504}"/>
                </c:ext>
              </c:extLst>
            </c:dLbl>
            <c:dLbl>
              <c:idx val="6"/>
              <c:delete val="1"/>
              <c:extLst>
                <c:ext xmlns:c15="http://schemas.microsoft.com/office/drawing/2012/chart" uri="{CE6537A1-D6FC-4f65-9D91-7224C49458BB}"/>
                <c:ext xmlns:c16="http://schemas.microsoft.com/office/drawing/2014/chart" uri="{C3380CC4-5D6E-409C-BE32-E72D297353CC}">
                  <c16:uniqueId val="{0000004D-4B58-46D4-8025-09C61B875504}"/>
                </c:ext>
              </c:extLst>
            </c:dLbl>
            <c:spPr>
              <a:noFill/>
              <a:ln>
                <a:noFill/>
              </a:ln>
              <a:effectLst/>
            </c:spPr>
            <c:txPr>
              <a:bodyPr rot="0" spcFirstLastPara="1" vertOverflow="ellipsis" vert="horz" wrap="square" lIns="38100" tIns="19050" rIns="38100" bIns="19050" anchor="ctr" anchorCtr="1">
                <a:spAutoFit/>
              </a:bodyPr>
              <a:lstStyle/>
              <a:p>
                <a:pPr>
                  <a:defRPr sz="800" b="1" i="0" u="none" strike="noStrike" kern="1200" baseline="0">
                    <a:solidFill>
                      <a:schemeClr val="bg1"/>
                    </a:solidFill>
                    <a:latin typeface="+mn-lt"/>
                    <a:ea typeface="+mn-ea"/>
                    <a:cs typeface="+mn-cs"/>
                  </a:defRPr>
                </a:pPr>
                <a:endParaRPr lang="en-US"/>
              </a:p>
            </c:txPr>
            <c:dLblPos val="ctr"/>
            <c:showLegendKey val="0"/>
            <c:showVal val="0"/>
            <c:showCatName val="0"/>
            <c:showSerName val="0"/>
            <c:showPercent val="0"/>
            <c:showBubbleSize val="0"/>
            <c:showLeaderLines val="0"/>
            <c:extLst>
              <c:ext xmlns:c15="http://schemas.microsoft.com/office/drawing/2012/chart" uri="{CE6537A1-D6FC-4f65-9D91-7224C49458BB}">
                <c15:showDataLabelsRange val="1"/>
                <c15:showLeaderLines val="0"/>
              </c:ext>
            </c:extLst>
          </c:dLbls>
          <c:cat>
            <c:numRef>
              <c:f>Workings!$W$27:$AC$27</c:f>
              <c:numCache>
                <c:formatCode>General</c:formatCode>
                <c:ptCount val="7"/>
                <c:pt idx="0">
                  <c:v>2020</c:v>
                </c:pt>
                <c:pt idx="1">
                  <c:v>2021</c:v>
                </c:pt>
                <c:pt idx="2">
                  <c:v>2022</c:v>
                </c:pt>
                <c:pt idx="3">
                  <c:v>2023</c:v>
                </c:pt>
                <c:pt idx="4">
                  <c:v>2024</c:v>
                </c:pt>
                <c:pt idx="5">
                  <c:v>2025</c:v>
                </c:pt>
              </c:numCache>
            </c:numRef>
          </c:cat>
          <c:val>
            <c:numRef>
              <c:f>Workings!$W$32:$AC$32</c:f>
              <c:numCache>
                <c:formatCode>General</c:formatCode>
                <c:ptCount val="7"/>
                <c:pt idx="0">
                  <c:v>1</c:v>
                </c:pt>
                <c:pt idx="1">
                  <c:v>1</c:v>
                </c:pt>
                <c:pt idx="2">
                  <c:v>10</c:v>
                </c:pt>
                <c:pt idx="3">
                  <c:v>16</c:v>
                </c:pt>
                <c:pt idx="4">
                  <c:v>14</c:v>
                </c:pt>
                <c:pt idx="5">
                  <c:v>4</c:v>
                </c:pt>
                <c:pt idx="6">
                  <c:v>7</c:v>
                </c:pt>
              </c:numCache>
            </c:numRef>
          </c:val>
          <c:smooth val="0"/>
          <c:extLst>
            <c:ext xmlns:c15="http://schemas.microsoft.com/office/drawing/2012/chart" uri="{02D57815-91ED-43cb-92C2-25804820EDAC}">
              <c15:datalabelsRange>
                <c15:f>Workings!$G$10:$M$10</c15:f>
                <c15:dlblRangeCache>
                  <c:ptCount val="7"/>
                  <c:pt idx="0">
                    <c:v>35.7%</c:v>
                  </c:pt>
                  <c:pt idx="1">
                    <c:v>48.0%</c:v>
                  </c:pt>
                  <c:pt idx="2">
                    <c:v>-15.5%</c:v>
                  </c:pt>
                  <c:pt idx="3">
                    <c:v>-6.3%</c:v>
                  </c:pt>
                  <c:pt idx="4">
                    <c:v>1.4%</c:v>
                  </c:pt>
                  <c:pt idx="5">
                    <c:v>23.9%</c:v>
                  </c:pt>
                  <c:pt idx="6">
                    <c:v>Venture capital</c:v>
                  </c:pt>
                </c15:dlblRangeCache>
              </c15:datalabelsRange>
            </c:ext>
            <c:ext xmlns:c16="http://schemas.microsoft.com/office/drawing/2014/chart" uri="{C3380CC4-5D6E-409C-BE32-E72D297353CC}">
              <c16:uniqueId val="{00000051-4B58-46D4-8025-09C61B875504}"/>
            </c:ext>
          </c:extLst>
        </c:ser>
        <c:ser>
          <c:idx val="3"/>
          <c:order val="9"/>
          <c:tx>
            <c:strRef>
              <c:f>Workings!$R$29</c:f>
              <c:strCache>
                <c:ptCount val="1"/>
                <c:pt idx="0">
                  <c:v>Natural resources</c:v>
                </c:pt>
              </c:strCache>
            </c:strRef>
          </c:tx>
          <c:spPr>
            <a:ln w="28575" cap="rnd">
              <a:solidFill>
                <a:schemeClr val="accent6"/>
              </a:solidFill>
              <a:round/>
            </a:ln>
            <a:effectLst/>
          </c:spPr>
          <c:marker>
            <c:symbol val="circle"/>
            <c:size val="23"/>
            <c:spPr>
              <a:solidFill>
                <a:schemeClr val="accent6"/>
              </a:solidFill>
              <a:ln w="9525">
                <a:noFill/>
              </a:ln>
              <a:effectLst/>
            </c:spPr>
          </c:marker>
          <c:dPt>
            <c:idx val="4"/>
            <c:bubble3D val="0"/>
            <c:extLst>
              <c:ext xmlns:c16="http://schemas.microsoft.com/office/drawing/2014/chart" uri="{C3380CC4-5D6E-409C-BE32-E72D297353CC}">
                <c16:uniqueId val="{00000052-4B58-46D4-8025-09C61B875504}"/>
              </c:ext>
            </c:extLst>
          </c:dPt>
          <c:dPt>
            <c:idx val="5"/>
            <c:bubble3D val="0"/>
            <c:extLst>
              <c:ext xmlns:c16="http://schemas.microsoft.com/office/drawing/2014/chart" uri="{C3380CC4-5D6E-409C-BE32-E72D297353CC}">
                <c16:uniqueId val="{00000053-4B58-46D4-8025-09C61B875504}"/>
              </c:ext>
            </c:extLst>
          </c:dPt>
          <c:dPt>
            <c:idx val="6"/>
            <c:marker>
              <c:symbol val="none"/>
            </c:marker>
            <c:bubble3D val="0"/>
            <c:spPr>
              <a:ln w="28575" cap="rnd">
                <a:noFill/>
                <a:round/>
              </a:ln>
              <a:effectLst/>
            </c:spPr>
            <c:extLst>
              <c:ext xmlns:c16="http://schemas.microsoft.com/office/drawing/2014/chart" uri="{C3380CC4-5D6E-409C-BE32-E72D297353CC}">
                <c16:uniqueId val="{00000055-4B58-46D4-8025-09C61B875504}"/>
              </c:ext>
            </c:extLst>
          </c:dPt>
          <c:dLbls>
            <c:dLbl>
              <c:idx val="0"/>
              <c:layout>
                <c:manualLayout>
                  <c:x val="-3.5638006795938135E-2"/>
                  <c:y val="-1.7969213146119725E-16"/>
                </c:manualLayout>
              </c:layout>
              <c:tx>
                <c:rich>
                  <a:bodyPr/>
                  <a:lstStyle/>
                  <a:p>
                    <a:fld id="{6CD3E266-CC5E-4BEE-BC00-21BD95CAA48F}" type="CELLRANGE">
                      <a:rPr lang="en-US"/>
                      <a:pPr/>
                      <a:t>[CELLRANGE]</a:t>
                    </a:fld>
                    <a:endParaRPr lang="en-GB"/>
                  </a:p>
                </c:rich>
              </c:tx>
              <c:dLblPos val="r"/>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56-4B58-46D4-8025-09C61B875504}"/>
                </c:ext>
              </c:extLst>
            </c:dLbl>
            <c:dLbl>
              <c:idx val="1"/>
              <c:tx>
                <c:rich>
                  <a:bodyPr/>
                  <a:lstStyle/>
                  <a:p>
                    <a:fld id="{547ABCD5-41E0-4E2C-ABB7-1F3FF64A0936}" type="CELLRANGE">
                      <a:rPr lang="en-GB"/>
                      <a:pPr/>
                      <a:t>[CELLRANGE]</a:t>
                    </a:fld>
                    <a:endParaRPr lang="en-GB"/>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57-4B58-46D4-8025-09C61B875504}"/>
                </c:ext>
              </c:extLst>
            </c:dLbl>
            <c:dLbl>
              <c:idx val="2"/>
              <c:tx>
                <c:rich>
                  <a:bodyPr/>
                  <a:lstStyle/>
                  <a:p>
                    <a:fld id="{CD00D0EE-5FD7-4194-89B4-9EA7D2C64DB8}" type="CELLRANGE">
                      <a:rPr lang="en-GB"/>
                      <a:pPr/>
                      <a:t>[CELLRANGE]</a:t>
                    </a:fld>
                    <a:endParaRPr lang="en-GB"/>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58-4B58-46D4-8025-09C61B875504}"/>
                </c:ext>
              </c:extLst>
            </c:dLbl>
            <c:dLbl>
              <c:idx val="3"/>
              <c:tx>
                <c:rich>
                  <a:bodyPr/>
                  <a:lstStyle/>
                  <a:p>
                    <a:fld id="{3457607E-648C-4520-9A2B-0812AEC8DF9C}" type="CELLRANGE">
                      <a:rPr lang="en-GB"/>
                      <a:pPr/>
                      <a:t>[CELLRANGE]</a:t>
                    </a:fld>
                    <a:endParaRPr lang="en-GB"/>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59-4B58-46D4-8025-09C61B875504}"/>
                </c:ext>
              </c:extLst>
            </c:dLbl>
            <c:dLbl>
              <c:idx val="4"/>
              <c:tx>
                <c:rich>
                  <a:bodyPr/>
                  <a:lstStyle/>
                  <a:p>
                    <a:fld id="{F4033D02-1FA9-4A95-A0E0-DE4EC38861D7}" type="CELLRANGE">
                      <a:rPr lang="en-GB"/>
                      <a:pPr/>
                      <a:t>[CELLRANGE]</a:t>
                    </a:fld>
                    <a:endParaRPr lang="en-GB"/>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52-4B58-46D4-8025-09C61B875504}"/>
                </c:ext>
              </c:extLst>
            </c:dLbl>
            <c:dLbl>
              <c:idx val="5"/>
              <c:layout>
                <c:manualLayout>
                  <c:x val="-3.1142081461643233E-2"/>
                  <c:y val="-1.4258484521826575E-4"/>
                </c:manualLayout>
              </c:layout>
              <c:tx>
                <c:rich>
                  <a:bodyPr/>
                  <a:lstStyle/>
                  <a:p>
                    <a:fld id="{A241FA6B-B474-4050-BC2D-B162E15892D8}" type="CELLRANGE">
                      <a:rPr lang="en-US" sz="800" b="1">
                        <a:solidFill>
                          <a:schemeClr val="bg1"/>
                        </a:solidFill>
                      </a:rPr>
                      <a:pPr/>
                      <a:t>[CELLRANGE]</a:t>
                    </a:fld>
                    <a:endParaRPr lang="en-GB"/>
                  </a:p>
                </c:rich>
              </c:tx>
              <c:dLblPos val="r"/>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53-4B58-46D4-8025-09C61B875504}"/>
                </c:ext>
              </c:extLst>
            </c:dLbl>
            <c:dLbl>
              <c:idx val="6"/>
              <c:delete val="1"/>
              <c:extLst>
                <c:ext xmlns:c15="http://schemas.microsoft.com/office/drawing/2012/chart" uri="{CE6537A1-D6FC-4f65-9D91-7224C49458BB}"/>
                <c:ext xmlns:c16="http://schemas.microsoft.com/office/drawing/2014/chart" uri="{C3380CC4-5D6E-409C-BE32-E72D297353CC}">
                  <c16:uniqueId val="{00000055-4B58-46D4-8025-09C61B875504}"/>
                </c:ext>
              </c:extLst>
            </c:dLbl>
            <c:spPr>
              <a:noFill/>
              <a:ln>
                <a:noFill/>
              </a:ln>
              <a:effectLst/>
            </c:spPr>
            <c:txPr>
              <a:bodyPr rot="0" spcFirstLastPara="1" vertOverflow="ellipsis" vert="horz" wrap="square" lIns="38100" tIns="19050" rIns="38100" bIns="19050" anchor="ctr" anchorCtr="1">
                <a:spAutoFit/>
              </a:bodyPr>
              <a:lstStyle/>
              <a:p>
                <a:pPr>
                  <a:defRPr sz="800" b="1" i="0" u="none" strike="noStrike" kern="1200" baseline="0">
                    <a:solidFill>
                      <a:schemeClr val="bg1"/>
                    </a:solidFill>
                    <a:latin typeface="+mn-lt"/>
                    <a:ea typeface="+mn-ea"/>
                    <a:cs typeface="+mn-cs"/>
                  </a:defRPr>
                </a:pPr>
                <a:endParaRPr lang="en-US"/>
              </a:p>
            </c:txPr>
            <c:dLblPos val="ctr"/>
            <c:showLegendKey val="0"/>
            <c:showVal val="0"/>
            <c:showCatName val="0"/>
            <c:showSerName val="0"/>
            <c:showPercent val="0"/>
            <c:showBubbleSize val="0"/>
            <c:showLeaderLines val="0"/>
            <c:extLst>
              <c:ext xmlns:c15="http://schemas.microsoft.com/office/drawing/2012/chart" uri="{CE6537A1-D6FC-4f65-9D91-7224C49458BB}">
                <c15:showDataLabelsRange val="1"/>
                <c15:showLeaderLines val="0"/>
              </c:ext>
            </c:extLst>
          </c:dLbls>
          <c:cat>
            <c:numRef>
              <c:f>Workings!$W$27:$AC$27</c:f>
              <c:numCache>
                <c:formatCode>General</c:formatCode>
                <c:ptCount val="7"/>
                <c:pt idx="0">
                  <c:v>2020</c:v>
                </c:pt>
                <c:pt idx="1">
                  <c:v>2021</c:v>
                </c:pt>
                <c:pt idx="2">
                  <c:v>2022</c:v>
                </c:pt>
                <c:pt idx="3">
                  <c:v>2023</c:v>
                </c:pt>
                <c:pt idx="4">
                  <c:v>2024</c:v>
                </c:pt>
                <c:pt idx="5">
                  <c:v>2025</c:v>
                </c:pt>
              </c:numCache>
            </c:numRef>
          </c:cat>
          <c:val>
            <c:numRef>
              <c:f>Workings!$W$29:$AC$29</c:f>
              <c:numCache>
                <c:formatCode>General</c:formatCode>
                <c:ptCount val="7"/>
                <c:pt idx="0">
                  <c:v>16</c:v>
                </c:pt>
                <c:pt idx="1">
                  <c:v>3</c:v>
                </c:pt>
                <c:pt idx="2">
                  <c:v>1</c:v>
                </c:pt>
                <c:pt idx="3">
                  <c:v>14</c:v>
                </c:pt>
                <c:pt idx="4">
                  <c:v>11</c:v>
                </c:pt>
                <c:pt idx="5">
                  <c:v>3</c:v>
                </c:pt>
                <c:pt idx="6">
                  <c:v>9</c:v>
                </c:pt>
              </c:numCache>
            </c:numRef>
          </c:val>
          <c:smooth val="0"/>
          <c:extLst>
            <c:ext xmlns:c15="http://schemas.microsoft.com/office/drawing/2012/chart" uri="{02D57815-91ED-43cb-92C2-25804820EDAC}">
              <c15:datalabelsRange>
                <c15:f>Workings!$G$7:$M$7</c15:f>
                <c15:dlblRangeCache>
                  <c:ptCount val="7"/>
                  <c:pt idx="0">
                    <c:v>-17.4%</c:v>
                  </c:pt>
                  <c:pt idx="1">
                    <c:v>34.7%</c:v>
                  </c:pt>
                  <c:pt idx="2">
                    <c:v>25.5%</c:v>
                  </c:pt>
                  <c:pt idx="3">
                    <c:v>0.8%</c:v>
                  </c:pt>
                  <c:pt idx="4">
                    <c:v>3.2%</c:v>
                  </c:pt>
                  <c:pt idx="5">
                    <c:v>24.4%</c:v>
                  </c:pt>
                  <c:pt idx="6">
                    <c:v>Natural resources</c:v>
                  </c:pt>
                </c15:dlblRangeCache>
              </c15:datalabelsRange>
            </c:ext>
            <c:ext xmlns:c16="http://schemas.microsoft.com/office/drawing/2014/chart" uri="{C3380CC4-5D6E-409C-BE32-E72D297353CC}">
              <c16:uniqueId val="{0000005A-4B58-46D4-8025-09C61B875504}"/>
            </c:ext>
          </c:extLst>
        </c:ser>
        <c:ser>
          <c:idx val="2"/>
          <c:order val="10"/>
          <c:tx>
            <c:strRef>
              <c:f>Workings!$R$28</c:f>
              <c:strCache>
                <c:ptCount val="1"/>
                <c:pt idx="0">
                  <c:v>Infrastructure</c:v>
                </c:pt>
              </c:strCache>
            </c:strRef>
          </c:tx>
          <c:spPr>
            <a:ln w="28575" cap="rnd">
              <a:solidFill>
                <a:schemeClr val="accent5"/>
              </a:solidFill>
              <a:round/>
            </a:ln>
            <a:effectLst/>
          </c:spPr>
          <c:marker>
            <c:symbol val="circle"/>
            <c:size val="23"/>
            <c:spPr>
              <a:solidFill>
                <a:schemeClr val="accent5"/>
              </a:solidFill>
              <a:ln w="9525">
                <a:noFill/>
              </a:ln>
              <a:effectLst/>
            </c:spPr>
          </c:marker>
          <c:dPt>
            <c:idx val="4"/>
            <c:bubble3D val="0"/>
            <c:extLst>
              <c:ext xmlns:c16="http://schemas.microsoft.com/office/drawing/2014/chart" uri="{C3380CC4-5D6E-409C-BE32-E72D297353CC}">
                <c16:uniqueId val="{0000005B-4B58-46D4-8025-09C61B875504}"/>
              </c:ext>
            </c:extLst>
          </c:dPt>
          <c:dPt>
            <c:idx val="5"/>
            <c:bubble3D val="0"/>
            <c:extLst>
              <c:ext xmlns:c16="http://schemas.microsoft.com/office/drawing/2014/chart" uri="{C3380CC4-5D6E-409C-BE32-E72D297353CC}">
                <c16:uniqueId val="{0000005C-4B58-46D4-8025-09C61B875504}"/>
              </c:ext>
            </c:extLst>
          </c:dPt>
          <c:dPt>
            <c:idx val="6"/>
            <c:marker>
              <c:symbol val="none"/>
            </c:marker>
            <c:bubble3D val="0"/>
            <c:spPr>
              <a:ln w="28575" cap="rnd">
                <a:noFill/>
                <a:round/>
              </a:ln>
              <a:effectLst/>
            </c:spPr>
            <c:extLst>
              <c:ext xmlns:c16="http://schemas.microsoft.com/office/drawing/2014/chart" uri="{C3380CC4-5D6E-409C-BE32-E72D297353CC}">
                <c16:uniqueId val="{0000005E-4B58-46D4-8025-09C61B875504}"/>
              </c:ext>
            </c:extLst>
          </c:dPt>
          <c:dLbls>
            <c:dLbl>
              <c:idx val="0"/>
              <c:tx>
                <c:rich>
                  <a:bodyPr/>
                  <a:lstStyle/>
                  <a:p>
                    <a:fld id="{C0277AD3-8C72-4C56-BC92-1E6E828FA0A5}" type="CELLRANGE">
                      <a:rPr lang="en-US"/>
                      <a:pPr/>
                      <a:t>[CELLRANGE]</a:t>
                    </a:fld>
                    <a:endParaRPr lang="en-GB"/>
                  </a:p>
                </c:rich>
              </c:tx>
              <c:dLblPos val="ctr"/>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5F-4B58-46D4-8025-09C61B875504}"/>
                </c:ext>
              </c:extLst>
            </c:dLbl>
            <c:dLbl>
              <c:idx val="1"/>
              <c:tx>
                <c:rich>
                  <a:bodyPr/>
                  <a:lstStyle/>
                  <a:p>
                    <a:fld id="{CFC04ECF-E1E2-4921-847A-A6424D78106B}" type="CELLRANGE">
                      <a:rPr lang="en-GB"/>
                      <a:pPr/>
                      <a:t>[CELLRANGE]</a:t>
                    </a:fld>
                    <a:endParaRPr lang="en-GB"/>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60-4B58-46D4-8025-09C61B875504}"/>
                </c:ext>
              </c:extLst>
            </c:dLbl>
            <c:dLbl>
              <c:idx val="2"/>
              <c:tx>
                <c:rich>
                  <a:bodyPr/>
                  <a:lstStyle/>
                  <a:p>
                    <a:fld id="{2ACF0573-C496-4C58-A763-93E84646C19A}" type="CELLRANGE">
                      <a:rPr lang="en-GB"/>
                      <a:pPr/>
                      <a:t>[CELLRANGE]</a:t>
                    </a:fld>
                    <a:endParaRPr lang="en-GB"/>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61-4B58-46D4-8025-09C61B875504}"/>
                </c:ext>
              </c:extLst>
            </c:dLbl>
            <c:dLbl>
              <c:idx val="3"/>
              <c:tx>
                <c:rich>
                  <a:bodyPr/>
                  <a:lstStyle/>
                  <a:p>
                    <a:fld id="{6F309762-09B3-44A8-B485-AC3363B5EFEC}" type="CELLRANGE">
                      <a:rPr lang="en-GB"/>
                      <a:pPr/>
                      <a:t>[CELLRANGE]</a:t>
                    </a:fld>
                    <a:endParaRPr lang="en-GB"/>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62-4B58-46D4-8025-09C61B875504}"/>
                </c:ext>
              </c:extLst>
            </c:dLbl>
            <c:dLbl>
              <c:idx val="4"/>
              <c:tx>
                <c:rich>
                  <a:bodyPr/>
                  <a:lstStyle/>
                  <a:p>
                    <a:fld id="{2CFE86AB-5C49-4718-9160-056D509B531F}" type="CELLRANGE">
                      <a:rPr lang="en-GB"/>
                      <a:pPr/>
                      <a:t>[CELLRANGE]</a:t>
                    </a:fld>
                    <a:endParaRPr lang="en-GB"/>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5B-4B58-46D4-8025-09C61B875504}"/>
                </c:ext>
              </c:extLst>
            </c:dLbl>
            <c:dLbl>
              <c:idx val="5"/>
              <c:layout>
                <c:manualLayout>
                  <c:x val="-2.6913109847992119E-2"/>
                  <c:y val="-1.0538544310990088E-3"/>
                </c:manualLayout>
              </c:layout>
              <c:tx>
                <c:rich>
                  <a:bodyPr/>
                  <a:lstStyle/>
                  <a:p>
                    <a:fld id="{7C640BCF-C59D-4AB2-B6FA-8C9A84CC5307}" type="CELLRANGE">
                      <a:rPr lang="en-US" sz="800">
                        <a:solidFill>
                          <a:schemeClr val="bg1"/>
                        </a:solidFill>
                      </a:rPr>
                      <a:pPr/>
                      <a:t>[CELLRANGE]</a:t>
                    </a:fld>
                    <a:endParaRPr lang="en-GB"/>
                  </a:p>
                </c:rich>
              </c:tx>
              <c:dLblPos val="r"/>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5C-4B58-46D4-8025-09C61B875504}"/>
                </c:ext>
              </c:extLst>
            </c:dLbl>
            <c:dLbl>
              <c:idx val="6"/>
              <c:delete val="1"/>
              <c:extLst>
                <c:ext xmlns:c15="http://schemas.microsoft.com/office/drawing/2012/chart" uri="{CE6537A1-D6FC-4f65-9D91-7224C49458BB}"/>
                <c:ext xmlns:c16="http://schemas.microsoft.com/office/drawing/2014/chart" uri="{C3380CC4-5D6E-409C-BE32-E72D297353CC}">
                  <c16:uniqueId val="{0000005E-4B58-46D4-8025-09C61B875504}"/>
                </c:ext>
              </c:extLst>
            </c:dLbl>
            <c:spPr>
              <a:noFill/>
              <a:ln>
                <a:noFill/>
              </a:ln>
              <a:effectLst/>
            </c:spPr>
            <c:txPr>
              <a:bodyPr rot="0" spcFirstLastPara="1" vertOverflow="ellipsis" vert="horz" wrap="square" lIns="38100" tIns="19050" rIns="38100" bIns="19050" anchor="ctr" anchorCtr="1">
                <a:spAutoFit/>
              </a:bodyPr>
              <a:lstStyle/>
              <a:p>
                <a:pPr>
                  <a:defRPr sz="800" b="1" i="0" u="none" strike="noStrike" kern="1200" baseline="0">
                    <a:solidFill>
                      <a:schemeClr val="bg1"/>
                    </a:solidFill>
                    <a:latin typeface="+mn-lt"/>
                    <a:ea typeface="+mn-ea"/>
                    <a:cs typeface="+mn-cs"/>
                  </a:defRPr>
                </a:pPr>
                <a:endParaRPr lang="en-US"/>
              </a:p>
            </c:txPr>
            <c:dLblPos val="ctr"/>
            <c:showLegendKey val="0"/>
            <c:showVal val="0"/>
            <c:showCatName val="0"/>
            <c:showSerName val="0"/>
            <c:showPercent val="0"/>
            <c:showBubbleSize val="0"/>
            <c:showLeaderLines val="0"/>
            <c:extLst>
              <c:ext xmlns:c15="http://schemas.microsoft.com/office/drawing/2012/chart" uri="{CE6537A1-D6FC-4f65-9D91-7224C49458BB}">
                <c15:showDataLabelsRange val="1"/>
                <c15:showLeaderLines val="0"/>
              </c:ext>
            </c:extLst>
          </c:dLbls>
          <c:cat>
            <c:numRef>
              <c:f>Workings!$W$27:$AC$27</c:f>
              <c:numCache>
                <c:formatCode>General</c:formatCode>
                <c:ptCount val="7"/>
                <c:pt idx="0">
                  <c:v>2020</c:v>
                </c:pt>
                <c:pt idx="1">
                  <c:v>2021</c:v>
                </c:pt>
                <c:pt idx="2">
                  <c:v>2022</c:v>
                </c:pt>
                <c:pt idx="3">
                  <c:v>2023</c:v>
                </c:pt>
                <c:pt idx="4">
                  <c:v>2024</c:v>
                </c:pt>
                <c:pt idx="5">
                  <c:v>2025</c:v>
                </c:pt>
              </c:numCache>
            </c:numRef>
          </c:cat>
          <c:val>
            <c:numRef>
              <c:f>Workings!$W$28:$AC$28</c:f>
              <c:numCache>
                <c:formatCode>General</c:formatCode>
                <c:ptCount val="7"/>
                <c:pt idx="0">
                  <c:v>12</c:v>
                </c:pt>
                <c:pt idx="1">
                  <c:v>10</c:v>
                </c:pt>
                <c:pt idx="2">
                  <c:v>2</c:v>
                </c:pt>
                <c:pt idx="3">
                  <c:v>9</c:v>
                </c:pt>
                <c:pt idx="4">
                  <c:v>7</c:v>
                </c:pt>
                <c:pt idx="5">
                  <c:v>14</c:v>
                </c:pt>
                <c:pt idx="6">
                  <c:v>14</c:v>
                </c:pt>
              </c:numCache>
            </c:numRef>
          </c:val>
          <c:smooth val="0"/>
          <c:extLst>
            <c:ext xmlns:c15="http://schemas.microsoft.com/office/drawing/2012/chart" uri="{02D57815-91ED-43cb-92C2-25804820EDAC}">
              <c15:datalabelsRange>
                <c15:f>Workings!$G$6:$M$6</c15:f>
                <c15:dlblRangeCache>
                  <c:ptCount val="7"/>
                  <c:pt idx="0">
                    <c:v>3.9%</c:v>
                  </c:pt>
                  <c:pt idx="1">
                    <c:v>16.1%</c:v>
                  </c:pt>
                  <c:pt idx="2">
                    <c:v>13.2%</c:v>
                  </c:pt>
                  <c:pt idx="3">
                    <c:v>7.3%</c:v>
                  </c:pt>
                  <c:pt idx="4">
                    <c:v>8.9%</c:v>
                  </c:pt>
                  <c:pt idx="5">
                    <c:v>5.2%</c:v>
                  </c:pt>
                  <c:pt idx="6">
                    <c:v>Infrastructure</c:v>
                  </c:pt>
                </c15:dlblRangeCache>
              </c15:datalabelsRange>
            </c:ext>
            <c:ext xmlns:c16="http://schemas.microsoft.com/office/drawing/2014/chart" uri="{C3380CC4-5D6E-409C-BE32-E72D297353CC}">
              <c16:uniqueId val="{00000063-4B58-46D4-8025-09C61B875504}"/>
            </c:ext>
          </c:extLst>
        </c:ser>
        <c:ser>
          <c:idx val="4"/>
          <c:order val="11"/>
          <c:tx>
            <c:strRef>
              <c:f>Workings!$R$30</c:f>
              <c:strCache>
                <c:ptCount val="1"/>
                <c:pt idx="0">
                  <c:v>Real estate</c:v>
                </c:pt>
              </c:strCache>
            </c:strRef>
          </c:tx>
          <c:spPr>
            <a:ln w="28575" cap="rnd">
              <a:solidFill>
                <a:schemeClr val="accent4"/>
              </a:solidFill>
              <a:round/>
            </a:ln>
            <a:effectLst/>
          </c:spPr>
          <c:marker>
            <c:symbol val="circle"/>
            <c:size val="23"/>
            <c:spPr>
              <a:solidFill>
                <a:schemeClr val="accent4"/>
              </a:solidFill>
              <a:ln w="9525">
                <a:noFill/>
              </a:ln>
              <a:effectLst/>
            </c:spPr>
          </c:marker>
          <c:dPt>
            <c:idx val="4"/>
            <c:bubble3D val="0"/>
            <c:extLst>
              <c:ext xmlns:c16="http://schemas.microsoft.com/office/drawing/2014/chart" uri="{C3380CC4-5D6E-409C-BE32-E72D297353CC}">
                <c16:uniqueId val="{00000064-4B58-46D4-8025-09C61B875504}"/>
              </c:ext>
            </c:extLst>
          </c:dPt>
          <c:dPt>
            <c:idx val="5"/>
            <c:bubble3D val="0"/>
            <c:extLst>
              <c:ext xmlns:c16="http://schemas.microsoft.com/office/drawing/2014/chart" uri="{C3380CC4-5D6E-409C-BE32-E72D297353CC}">
                <c16:uniqueId val="{00000065-4B58-46D4-8025-09C61B875504}"/>
              </c:ext>
            </c:extLst>
          </c:dPt>
          <c:dPt>
            <c:idx val="6"/>
            <c:marker>
              <c:symbol val="none"/>
            </c:marker>
            <c:bubble3D val="0"/>
            <c:spPr>
              <a:ln w="28575" cap="rnd">
                <a:noFill/>
                <a:round/>
              </a:ln>
              <a:effectLst/>
            </c:spPr>
            <c:extLst>
              <c:ext xmlns:c16="http://schemas.microsoft.com/office/drawing/2014/chart" uri="{C3380CC4-5D6E-409C-BE32-E72D297353CC}">
                <c16:uniqueId val="{00000067-4B58-46D4-8025-09C61B875504}"/>
              </c:ext>
            </c:extLst>
          </c:dPt>
          <c:dLbls>
            <c:dLbl>
              <c:idx val="0"/>
              <c:tx>
                <c:rich>
                  <a:bodyPr/>
                  <a:lstStyle/>
                  <a:p>
                    <a:fld id="{7E539A58-FA33-49A9-9E64-2799960D12A5}" type="CELLRANGE">
                      <a:rPr lang="en-US"/>
                      <a:pPr/>
                      <a:t>[CELLRANGE]</a:t>
                    </a:fld>
                    <a:endParaRPr lang="en-GB"/>
                  </a:p>
                </c:rich>
              </c:tx>
              <c:dLblPos val="ctr"/>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68-4B58-46D4-8025-09C61B875504}"/>
                </c:ext>
              </c:extLst>
            </c:dLbl>
            <c:dLbl>
              <c:idx val="1"/>
              <c:tx>
                <c:rich>
                  <a:bodyPr/>
                  <a:lstStyle/>
                  <a:p>
                    <a:fld id="{9A507F09-85B8-4CD6-9AC9-8870B140C833}" type="CELLRANGE">
                      <a:rPr lang="en-GB"/>
                      <a:pPr/>
                      <a:t>[CELLRANGE]</a:t>
                    </a:fld>
                    <a:endParaRPr lang="en-GB"/>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69-4B58-46D4-8025-09C61B875504}"/>
                </c:ext>
              </c:extLst>
            </c:dLbl>
            <c:dLbl>
              <c:idx val="2"/>
              <c:tx>
                <c:rich>
                  <a:bodyPr/>
                  <a:lstStyle/>
                  <a:p>
                    <a:fld id="{81CF2188-021A-4CC7-BB06-7B563818511B}" type="CELLRANGE">
                      <a:rPr lang="en-GB"/>
                      <a:pPr/>
                      <a:t>[CELLRANGE]</a:t>
                    </a:fld>
                    <a:endParaRPr lang="en-GB"/>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6A-4B58-46D4-8025-09C61B875504}"/>
                </c:ext>
              </c:extLst>
            </c:dLbl>
            <c:dLbl>
              <c:idx val="3"/>
              <c:tx>
                <c:rich>
                  <a:bodyPr/>
                  <a:lstStyle/>
                  <a:p>
                    <a:fld id="{370BE173-B1D4-4012-BBC1-3DC8AA66201C}" type="CELLRANGE">
                      <a:rPr lang="en-GB"/>
                      <a:pPr/>
                      <a:t>[CELLRANGE]</a:t>
                    </a:fld>
                    <a:endParaRPr lang="en-GB"/>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6B-4B58-46D4-8025-09C61B875504}"/>
                </c:ext>
              </c:extLst>
            </c:dLbl>
            <c:dLbl>
              <c:idx val="4"/>
              <c:tx>
                <c:rich>
                  <a:bodyPr/>
                  <a:lstStyle/>
                  <a:p>
                    <a:fld id="{973AEDA8-6205-4A37-A7D0-04AE0686E19A}" type="CELLRANGE">
                      <a:rPr lang="en-GB"/>
                      <a:pPr/>
                      <a:t>[CELLRANGE]</a:t>
                    </a:fld>
                    <a:endParaRPr lang="en-GB"/>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64-4B58-46D4-8025-09C61B875504}"/>
                </c:ext>
              </c:extLst>
            </c:dLbl>
            <c:dLbl>
              <c:idx val="5"/>
              <c:layout>
                <c:manualLayout>
                  <c:x val="-2.8112557117929125E-2"/>
                  <c:y val="-1.7969213146119725E-16"/>
                </c:manualLayout>
              </c:layout>
              <c:tx>
                <c:rich>
                  <a:bodyPr/>
                  <a:lstStyle/>
                  <a:p>
                    <a:fld id="{EB9E5AC0-57EC-47F7-B463-77BBB265B4C1}" type="CELLRANGE">
                      <a:rPr lang="en-US" sz="800">
                        <a:solidFill>
                          <a:schemeClr val="bg1"/>
                        </a:solidFill>
                      </a:rPr>
                      <a:pPr/>
                      <a:t>[CELLRANGE]</a:t>
                    </a:fld>
                    <a:endParaRPr lang="en-GB"/>
                  </a:p>
                </c:rich>
              </c:tx>
              <c:dLblPos val="r"/>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65-4B58-46D4-8025-09C61B875504}"/>
                </c:ext>
              </c:extLst>
            </c:dLbl>
            <c:dLbl>
              <c:idx val="6"/>
              <c:delete val="1"/>
              <c:extLst>
                <c:ext xmlns:c15="http://schemas.microsoft.com/office/drawing/2012/chart" uri="{CE6537A1-D6FC-4f65-9D91-7224C49458BB}"/>
                <c:ext xmlns:c16="http://schemas.microsoft.com/office/drawing/2014/chart" uri="{C3380CC4-5D6E-409C-BE32-E72D297353CC}">
                  <c16:uniqueId val="{00000067-4B58-46D4-8025-09C61B875504}"/>
                </c:ext>
              </c:extLst>
            </c:dLbl>
            <c:spPr>
              <a:noFill/>
              <a:ln>
                <a:noFill/>
              </a:ln>
              <a:effectLst/>
            </c:spPr>
            <c:txPr>
              <a:bodyPr rot="0" spcFirstLastPara="1" vertOverflow="ellipsis" vert="horz" wrap="square" lIns="38100" tIns="19050" rIns="38100" bIns="19050" anchor="ctr" anchorCtr="1">
                <a:spAutoFit/>
              </a:bodyPr>
              <a:lstStyle/>
              <a:p>
                <a:pPr>
                  <a:defRPr sz="800" b="1" i="0" u="none" strike="noStrike" kern="1200" baseline="0">
                    <a:solidFill>
                      <a:schemeClr val="bg1"/>
                    </a:solidFill>
                    <a:latin typeface="+mn-lt"/>
                    <a:ea typeface="+mn-ea"/>
                    <a:cs typeface="+mn-cs"/>
                  </a:defRPr>
                </a:pPr>
                <a:endParaRPr lang="en-US"/>
              </a:p>
            </c:txPr>
            <c:dLblPos val="ctr"/>
            <c:showLegendKey val="0"/>
            <c:showVal val="0"/>
            <c:showCatName val="0"/>
            <c:showSerName val="0"/>
            <c:showPercent val="0"/>
            <c:showBubbleSize val="0"/>
            <c:showLeaderLines val="0"/>
            <c:extLst>
              <c:ext xmlns:c15="http://schemas.microsoft.com/office/drawing/2012/chart" uri="{CE6537A1-D6FC-4f65-9D91-7224C49458BB}">
                <c15:showDataLabelsRange val="1"/>
                <c15:showLeaderLines val="0"/>
              </c:ext>
            </c:extLst>
          </c:dLbls>
          <c:cat>
            <c:numRef>
              <c:f>Workings!$W$27:$AC$27</c:f>
              <c:numCache>
                <c:formatCode>General</c:formatCode>
                <c:ptCount val="7"/>
                <c:pt idx="0">
                  <c:v>2020</c:v>
                </c:pt>
                <c:pt idx="1">
                  <c:v>2021</c:v>
                </c:pt>
                <c:pt idx="2">
                  <c:v>2022</c:v>
                </c:pt>
                <c:pt idx="3">
                  <c:v>2023</c:v>
                </c:pt>
                <c:pt idx="4">
                  <c:v>2024</c:v>
                </c:pt>
                <c:pt idx="5">
                  <c:v>2025</c:v>
                </c:pt>
              </c:numCache>
            </c:numRef>
          </c:cat>
          <c:val>
            <c:numRef>
              <c:f>Workings!$W$30:$AC$30</c:f>
              <c:numCache>
                <c:formatCode>General</c:formatCode>
                <c:ptCount val="7"/>
                <c:pt idx="0">
                  <c:v>13</c:v>
                </c:pt>
                <c:pt idx="1">
                  <c:v>6</c:v>
                </c:pt>
                <c:pt idx="2">
                  <c:v>3</c:v>
                </c:pt>
                <c:pt idx="3">
                  <c:v>15</c:v>
                </c:pt>
                <c:pt idx="4">
                  <c:v>15</c:v>
                </c:pt>
                <c:pt idx="5">
                  <c:v>16</c:v>
                </c:pt>
                <c:pt idx="6">
                  <c:v>16</c:v>
                </c:pt>
              </c:numCache>
            </c:numRef>
          </c:val>
          <c:smooth val="0"/>
          <c:extLst>
            <c:ext xmlns:c15="http://schemas.microsoft.com/office/drawing/2012/chart" uri="{02D57815-91ED-43cb-92C2-25804820EDAC}">
              <c15:datalabelsRange>
                <c15:f>Workings!$G$8:$M$8</c15:f>
                <c15:dlblRangeCache>
                  <c:ptCount val="7"/>
                  <c:pt idx="0">
                    <c:v>0.6%</c:v>
                  </c:pt>
                  <c:pt idx="1">
                    <c:v>24.0%</c:v>
                  </c:pt>
                  <c:pt idx="2">
                    <c:v>5.7%</c:v>
                  </c:pt>
                  <c:pt idx="3">
                    <c:v>-3.6%</c:v>
                  </c:pt>
                  <c:pt idx="4">
                    <c:v>0.1%</c:v>
                  </c:pt>
                  <c:pt idx="5">
                    <c:v>4.0%</c:v>
                  </c:pt>
                  <c:pt idx="6">
                    <c:v>Real estate</c:v>
                  </c:pt>
                </c15:dlblRangeCache>
              </c15:datalabelsRange>
            </c:ext>
            <c:ext xmlns:c16="http://schemas.microsoft.com/office/drawing/2014/chart" uri="{C3380CC4-5D6E-409C-BE32-E72D297353CC}">
              <c16:uniqueId val="{0000006C-4B58-46D4-8025-09C61B875504}"/>
            </c:ext>
          </c:extLst>
        </c:ser>
        <c:ser>
          <c:idx val="6"/>
          <c:order val="12"/>
          <c:tx>
            <c:strRef>
              <c:f>Workings!$R$33</c:f>
              <c:strCache>
                <c:ptCount val="1"/>
                <c:pt idx="0">
                  <c:v>Private credit</c:v>
                </c:pt>
              </c:strCache>
            </c:strRef>
          </c:tx>
          <c:spPr>
            <a:ln w="28575" cap="rnd">
              <a:solidFill>
                <a:schemeClr val="accent3"/>
              </a:solidFill>
              <a:round/>
            </a:ln>
            <a:effectLst/>
          </c:spPr>
          <c:marker>
            <c:symbol val="circle"/>
            <c:size val="23"/>
            <c:spPr>
              <a:solidFill>
                <a:schemeClr val="accent3"/>
              </a:solidFill>
              <a:ln w="9525">
                <a:noFill/>
              </a:ln>
              <a:effectLst/>
            </c:spPr>
          </c:marker>
          <c:dPt>
            <c:idx val="4"/>
            <c:bubble3D val="0"/>
            <c:extLst>
              <c:ext xmlns:c16="http://schemas.microsoft.com/office/drawing/2014/chart" uri="{C3380CC4-5D6E-409C-BE32-E72D297353CC}">
                <c16:uniqueId val="{0000006D-4B58-46D4-8025-09C61B875504}"/>
              </c:ext>
            </c:extLst>
          </c:dPt>
          <c:dPt>
            <c:idx val="5"/>
            <c:bubble3D val="0"/>
            <c:extLst>
              <c:ext xmlns:c16="http://schemas.microsoft.com/office/drawing/2014/chart" uri="{C3380CC4-5D6E-409C-BE32-E72D297353CC}">
                <c16:uniqueId val="{0000006E-4B58-46D4-8025-09C61B875504}"/>
              </c:ext>
            </c:extLst>
          </c:dPt>
          <c:dPt>
            <c:idx val="6"/>
            <c:marker>
              <c:symbol val="none"/>
            </c:marker>
            <c:bubble3D val="0"/>
            <c:spPr>
              <a:ln w="28575" cap="rnd">
                <a:noFill/>
                <a:round/>
              </a:ln>
              <a:effectLst/>
            </c:spPr>
            <c:extLst>
              <c:ext xmlns:c16="http://schemas.microsoft.com/office/drawing/2014/chart" uri="{C3380CC4-5D6E-409C-BE32-E72D297353CC}">
                <c16:uniqueId val="{00000070-4B58-46D4-8025-09C61B875504}"/>
              </c:ext>
            </c:extLst>
          </c:dPt>
          <c:dLbls>
            <c:dLbl>
              <c:idx val="0"/>
              <c:tx>
                <c:rich>
                  <a:bodyPr/>
                  <a:lstStyle/>
                  <a:p>
                    <a:fld id="{36F3D65C-AD8E-4B12-A436-1260703F09D8}" type="CELLRANGE">
                      <a:rPr lang="en-US"/>
                      <a:pPr/>
                      <a:t>[CELLRANGE]</a:t>
                    </a:fld>
                    <a:endParaRPr lang="en-GB"/>
                  </a:p>
                </c:rich>
              </c:tx>
              <c:dLblPos val="ctr"/>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71-4B58-46D4-8025-09C61B875504}"/>
                </c:ext>
              </c:extLst>
            </c:dLbl>
            <c:dLbl>
              <c:idx val="1"/>
              <c:tx>
                <c:rich>
                  <a:bodyPr/>
                  <a:lstStyle/>
                  <a:p>
                    <a:fld id="{C4C08C1A-6546-4803-85A6-6844AA40D6F6}" type="CELLRANGE">
                      <a:rPr lang="en-GB"/>
                      <a:pPr/>
                      <a:t>[CELLRANGE]</a:t>
                    </a:fld>
                    <a:endParaRPr lang="en-GB"/>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72-4B58-46D4-8025-09C61B875504}"/>
                </c:ext>
              </c:extLst>
            </c:dLbl>
            <c:dLbl>
              <c:idx val="2"/>
              <c:tx>
                <c:rich>
                  <a:bodyPr/>
                  <a:lstStyle/>
                  <a:p>
                    <a:fld id="{B40AB6F0-35F3-4D62-807B-5E8FD99560DF}" type="CELLRANGE">
                      <a:rPr lang="en-GB"/>
                      <a:pPr/>
                      <a:t>[CELLRANGE]</a:t>
                    </a:fld>
                    <a:endParaRPr lang="en-GB"/>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73-4B58-46D4-8025-09C61B875504}"/>
                </c:ext>
              </c:extLst>
            </c:dLbl>
            <c:dLbl>
              <c:idx val="3"/>
              <c:tx>
                <c:rich>
                  <a:bodyPr/>
                  <a:lstStyle/>
                  <a:p>
                    <a:fld id="{E8A06ED6-2B0F-463F-99AF-B10B87E2B1C6}" type="CELLRANGE">
                      <a:rPr lang="en-GB"/>
                      <a:pPr/>
                      <a:t>[CELLRANGE]</a:t>
                    </a:fld>
                    <a:endParaRPr lang="en-GB"/>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74-4B58-46D4-8025-09C61B875504}"/>
                </c:ext>
              </c:extLst>
            </c:dLbl>
            <c:dLbl>
              <c:idx val="4"/>
              <c:tx>
                <c:rich>
                  <a:bodyPr/>
                  <a:lstStyle/>
                  <a:p>
                    <a:fld id="{8E1E2A05-5B23-4E69-8F69-366B4992D7D8}" type="CELLRANGE">
                      <a:rPr lang="en-GB"/>
                      <a:pPr/>
                      <a:t>[CELLRANGE]</a:t>
                    </a:fld>
                    <a:endParaRPr lang="en-GB"/>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6D-4B58-46D4-8025-09C61B875504}"/>
                </c:ext>
              </c:extLst>
            </c:dLbl>
            <c:dLbl>
              <c:idx val="5"/>
              <c:layout>
                <c:manualLayout>
                  <c:x val="-3.2039399227770438E-2"/>
                  <c:y val="-2.6358404327153119E-4"/>
                </c:manualLayout>
              </c:layout>
              <c:tx>
                <c:rich>
                  <a:bodyPr rot="0" spcFirstLastPara="1" vertOverflow="ellipsis" vert="horz" wrap="square" lIns="38100" tIns="19050" rIns="38100" bIns="19050" anchor="ctr" anchorCtr="1">
                    <a:noAutofit/>
                  </a:bodyPr>
                  <a:lstStyle/>
                  <a:p>
                    <a:pPr>
                      <a:defRPr sz="800" b="1" i="0" u="none" strike="noStrike" kern="1200" baseline="0">
                        <a:solidFill>
                          <a:schemeClr val="bg1"/>
                        </a:solidFill>
                        <a:latin typeface="+mn-lt"/>
                        <a:ea typeface="+mn-ea"/>
                        <a:cs typeface="+mn-cs"/>
                      </a:defRPr>
                    </a:pPr>
                    <a:fld id="{6B8D9864-0AD8-40E5-9EF3-11E12B710A03}" type="CELLRANGE">
                      <a:rPr lang="en-US" sz="800">
                        <a:solidFill>
                          <a:schemeClr val="bg1"/>
                        </a:solidFill>
                      </a:rPr>
                      <a:pPr>
                        <a:defRPr sz="800" b="1" i="0" u="none" strike="noStrike" kern="1200" baseline="0">
                          <a:solidFill>
                            <a:schemeClr val="bg1"/>
                          </a:solidFill>
                          <a:latin typeface="+mn-lt"/>
                          <a:ea typeface="+mn-ea"/>
                          <a:cs typeface="+mn-cs"/>
                        </a:defRPr>
                      </a:pPr>
                      <a:t>[CELLRANGE]</a:t>
                    </a:fld>
                    <a:endParaRPr lang="en-GB"/>
                  </a:p>
                </c:rich>
              </c:tx>
              <c:spPr>
                <a:noFill/>
                <a:ln>
                  <a:noFill/>
                </a:ln>
                <a:effectLst/>
              </c:spPr>
              <c:dLblPos val="r"/>
              <c:showLegendKey val="0"/>
              <c:showVal val="0"/>
              <c:showCatName val="0"/>
              <c:showSerName val="0"/>
              <c:showPercent val="0"/>
              <c:showBubbleSize val="0"/>
              <c:extLst>
                <c:ext xmlns:c15="http://schemas.microsoft.com/office/drawing/2012/chart" uri="{CE6537A1-D6FC-4f65-9D91-7224C49458BB}">
                  <c15:layout>
                    <c:manualLayout>
                      <c:w val="3.6916901364604078E-2"/>
                      <c:h val="2.5142010839921208E-2"/>
                    </c:manualLayout>
                  </c15:layout>
                  <c15:dlblFieldTable/>
                  <c15:showDataLabelsRange val="1"/>
                </c:ext>
                <c:ext xmlns:c16="http://schemas.microsoft.com/office/drawing/2014/chart" uri="{C3380CC4-5D6E-409C-BE32-E72D297353CC}">
                  <c16:uniqueId val="{0000006E-4B58-46D4-8025-09C61B875504}"/>
                </c:ext>
              </c:extLst>
            </c:dLbl>
            <c:dLbl>
              <c:idx val="6"/>
              <c:delete val="1"/>
              <c:extLst>
                <c:ext xmlns:c15="http://schemas.microsoft.com/office/drawing/2012/chart" uri="{CE6537A1-D6FC-4f65-9D91-7224C49458BB}"/>
                <c:ext xmlns:c16="http://schemas.microsoft.com/office/drawing/2014/chart" uri="{C3380CC4-5D6E-409C-BE32-E72D297353CC}">
                  <c16:uniqueId val="{00000070-4B58-46D4-8025-09C61B875504}"/>
                </c:ext>
              </c:extLst>
            </c:dLbl>
            <c:spPr>
              <a:noFill/>
              <a:ln>
                <a:noFill/>
              </a:ln>
              <a:effectLst/>
            </c:spPr>
            <c:txPr>
              <a:bodyPr rot="0" spcFirstLastPara="1" vertOverflow="ellipsis" vert="horz" wrap="square" lIns="38100" tIns="19050" rIns="38100" bIns="19050" anchor="ctr" anchorCtr="1">
                <a:spAutoFit/>
              </a:bodyPr>
              <a:lstStyle/>
              <a:p>
                <a:pPr>
                  <a:defRPr sz="800" b="1" i="0" u="none" strike="noStrike" kern="1200" baseline="0">
                    <a:solidFill>
                      <a:schemeClr val="bg1"/>
                    </a:solidFill>
                    <a:latin typeface="+mn-lt"/>
                    <a:ea typeface="+mn-ea"/>
                    <a:cs typeface="+mn-cs"/>
                  </a:defRPr>
                </a:pPr>
                <a:endParaRPr lang="en-US"/>
              </a:p>
            </c:txPr>
            <c:dLblPos val="ctr"/>
            <c:showLegendKey val="0"/>
            <c:showVal val="0"/>
            <c:showCatName val="0"/>
            <c:showSerName val="0"/>
            <c:showPercent val="0"/>
            <c:showBubbleSize val="0"/>
            <c:showLeaderLines val="0"/>
            <c:extLst>
              <c:ext xmlns:c15="http://schemas.microsoft.com/office/drawing/2012/chart" uri="{CE6537A1-D6FC-4f65-9D91-7224C49458BB}">
                <c15:showDataLabelsRange val="1"/>
                <c15:showLeaderLines val="0"/>
              </c:ext>
            </c:extLst>
          </c:dLbls>
          <c:cat>
            <c:numRef>
              <c:f>Workings!$W$27:$AC$27</c:f>
              <c:numCache>
                <c:formatCode>General</c:formatCode>
                <c:ptCount val="7"/>
                <c:pt idx="0">
                  <c:v>2020</c:v>
                </c:pt>
                <c:pt idx="1">
                  <c:v>2021</c:v>
                </c:pt>
                <c:pt idx="2">
                  <c:v>2022</c:v>
                </c:pt>
                <c:pt idx="3">
                  <c:v>2023</c:v>
                </c:pt>
                <c:pt idx="4">
                  <c:v>2024</c:v>
                </c:pt>
                <c:pt idx="5">
                  <c:v>2025</c:v>
                </c:pt>
              </c:numCache>
            </c:numRef>
          </c:cat>
          <c:val>
            <c:numRef>
              <c:f>Workings!$W$33:$AC$33</c:f>
              <c:numCache>
                <c:formatCode>General</c:formatCode>
                <c:ptCount val="7"/>
                <c:pt idx="0">
                  <c:v>11</c:v>
                </c:pt>
                <c:pt idx="1">
                  <c:v>7</c:v>
                </c:pt>
                <c:pt idx="2">
                  <c:v>4</c:v>
                </c:pt>
                <c:pt idx="3">
                  <c:v>7</c:v>
                </c:pt>
                <c:pt idx="4">
                  <c:v>8</c:v>
                </c:pt>
                <c:pt idx="5">
                  <c:v>12</c:v>
                </c:pt>
                <c:pt idx="6">
                  <c:v>15</c:v>
                </c:pt>
              </c:numCache>
            </c:numRef>
          </c:val>
          <c:smooth val="0"/>
          <c:extLst>
            <c:ext xmlns:c15="http://schemas.microsoft.com/office/drawing/2012/chart" uri="{02D57815-91ED-43cb-92C2-25804820EDAC}">
              <c15:datalabelsRange>
                <c15:f>Workings!$G$11:$M$11</c15:f>
                <c15:dlblRangeCache>
                  <c:ptCount val="7"/>
                  <c:pt idx="0">
                    <c:v>4.2%</c:v>
                  </c:pt>
                  <c:pt idx="1">
                    <c:v>20.2%</c:v>
                  </c:pt>
                  <c:pt idx="2">
                    <c:v>4.4%</c:v>
                  </c:pt>
                  <c:pt idx="3">
                    <c:v>9.4%</c:v>
                  </c:pt>
                  <c:pt idx="4">
                    <c:v>8.9%</c:v>
                  </c:pt>
                  <c:pt idx="5">
                    <c:v>5.7%</c:v>
                  </c:pt>
                  <c:pt idx="6">
                    <c:v>Private credit</c:v>
                  </c:pt>
                </c15:dlblRangeCache>
              </c15:datalabelsRange>
            </c:ext>
            <c:ext xmlns:c16="http://schemas.microsoft.com/office/drawing/2014/chart" uri="{C3380CC4-5D6E-409C-BE32-E72D297353CC}">
              <c16:uniqueId val="{00000075-4B58-46D4-8025-09C61B875504}"/>
            </c:ext>
          </c:extLst>
        </c:ser>
        <c:ser>
          <c:idx val="5"/>
          <c:order val="13"/>
          <c:tx>
            <c:strRef>
              <c:f>Workings!$R$31</c:f>
              <c:strCache>
                <c:ptCount val="1"/>
                <c:pt idx="0">
                  <c:v>Private equity</c:v>
                </c:pt>
              </c:strCache>
            </c:strRef>
          </c:tx>
          <c:spPr>
            <a:ln w="28575" cap="rnd">
              <a:solidFill>
                <a:schemeClr val="accent1"/>
              </a:solidFill>
              <a:round/>
            </a:ln>
            <a:effectLst/>
          </c:spPr>
          <c:marker>
            <c:symbol val="circle"/>
            <c:size val="23"/>
            <c:spPr>
              <a:solidFill>
                <a:schemeClr val="accent1"/>
              </a:solidFill>
              <a:ln w="9525">
                <a:noFill/>
              </a:ln>
              <a:effectLst/>
            </c:spPr>
          </c:marker>
          <c:dPt>
            <c:idx val="4"/>
            <c:bubble3D val="0"/>
            <c:extLst>
              <c:ext xmlns:c16="http://schemas.microsoft.com/office/drawing/2014/chart" uri="{C3380CC4-5D6E-409C-BE32-E72D297353CC}">
                <c16:uniqueId val="{00000076-4B58-46D4-8025-09C61B875504}"/>
              </c:ext>
            </c:extLst>
          </c:dPt>
          <c:dPt>
            <c:idx val="5"/>
            <c:bubble3D val="0"/>
            <c:extLst>
              <c:ext xmlns:c16="http://schemas.microsoft.com/office/drawing/2014/chart" uri="{C3380CC4-5D6E-409C-BE32-E72D297353CC}">
                <c16:uniqueId val="{00000077-4B58-46D4-8025-09C61B875504}"/>
              </c:ext>
            </c:extLst>
          </c:dPt>
          <c:dPt>
            <c:idx val="6"/>
            <c:marker>
              <c:symbol val="none"/>
            </c:marker>
            <c:bubble3D val="0"/>
            <c:spPr>
              <a:ln w="28575" cap="rnd">
                <a:noFill/>
                <a:round/>
              </a:ln>
              <a:effectLst/>
            </c:spPr>
            <c:extLst>
              <c:ext xmlns:c16="http://schemas.microsoft.com/office/drawing/2014/chart" uri="{C3380CC4-5D6E-409C-BE32-E72D297353CC}">
                <c16:uniqueId val="{00000079-4B58-46D4-8025-09C61B875504}"/>
              </c:ext>
            </c:extLst>
          </c:dPt>
          <c:dLbls>
            <c:dLbl>
              <c:idx val="0"/>
              <c:tx>
                <c:rich>
                  <a:bodyPr/>
                  <a:lstStyle/>
                  <a:p>
                    <a:fld id="{F5C3A802-87EB-4E69-AF8D-EBB6FAFF37B7}" type="CELLRANGE">
                      <a:rPr lang="en-US"/>
                      <a:pPr/>
                      <a:t>[CELLRANGE]</a:t>
                    </a:fld>
                    <a:endParaRPr lang="en-GB"/>
                  </a:p>
                </c:rich>
              </c:tx>
              <c:dLblPos val="ctr"/>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7A-4B58-46D4-8025-09C61B875504}"/>
                </c:ext>
              </c:extLst>
            </c:dLbl>
            <c:dLbl>
              <c:idx val="1"/>
              <c:tx>
                <c:rich>
                  <a:bodyPr/>
                  <a:lstStyle/>
                  <a:p>
                    <a:fld id="{551439C2-09B4-4002-BA5D-D2D6A0E4E79A}" type="CELLRANGE">
                      <a:rPr lang="en-GB"/>
                      <a:pPr/>
                      <a:t>[CELLRANGE]</a:t>
                    </a:fld>
                    <a:endParaRPr lang="en-GB"/>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7B-4B58-46D4-8025-09C61B875504}"/>
                </c:ext>
              </c:extLst>
            </c:dLbl>
            <c:dLbl>
              <c:idx val="2"/>
              <c:tx>
                <c:rich>
                  <a:bodyPr/>
                  <a:lstStyle/>
                  <a:p>
                    <a:fld id="{7D6FE526-9FCF-47E0-9C1F-CE1873E67EC3}" type="CELLRANGE">
                      <a:rPr lang="en-GB"/>
                      <a:pPr/>
                      <a:t>[CELLRANGE]</a:t>
                    </a:fld>
                    <a:endParaRPr lang="en-GB"/>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7C-4B58-46D4-8025-09C61B875504}"/>
                </c:ext>
              </c:extLst>
            </c:dLbl>
            <c:dLbl>
              <c:idx val="3"/>
              <c:tx>
                <c:rich>
                  <a:bodyPr/>
                  <a:lstStyle/>
                  <a:p>
                    <a:fld id="{D95E50B9-6BA6-4DBE-873A-BEBD403A5E38}" type="CELLRANGE">
                      <a:rPr lang="en-GB"/>
                      <a:pPr/>
                      <a:t>[CELLRANGE]</a:t>
                    </a:fld>
                    <a:endParaRPr lang="en-GB"/>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7D-4B58-46D4-8025-09C61B875504}"/>
                </c:ext>
              </c:extLst>
            </c:dLbl>
            <c:dLbl>
              <c:idx val="4"/>
              <c:tx>
                <c:rich>
                  <a:bodyPr/>
                  <a:lstStyle/>
                  <a:p>
                    <a:fld id="{71240BA4-9A59-461A-8EA8-A40601B58647}" type="CELLRANGE">
                      <a:rPr lang="en-GB"/>
                      <a:pPr/>
                      <a:t>[CELLRANGE]</a:t>
                    </a:fld>
                    <a:endParaRPr lang="en-GB"/>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76-4B58-46D4-8025-09C61B875504}"/>
                </c:ext>
              </c:extLst>
            </c:dLbl>
            <c:dLbl>
              <c:idx val="5"/>
              <c:layout>
                <c:manualLayout>
                  <c:x val="-2.7559665101293956E-2"/>
                  <c:y val="1.9234483382691357E-3"/>
                </c:manualLayout>
              </c:layout>
              <c:tx>
                <c:rich>
                  <a:bodyPr/>
                  <a:lstStyle/>
                  <a:p>
                    <a:fld id="{157BA6AF-F58D-4F8F-BF43-B9D51BAC5441}" type="CELLRANGE">
                      <a:rPr lang="en-US" sz="800">
                        <a:solidFill>
                          <a:schemeClr val="bg1"/>
                        </a:solidFill>
                      </a:rPr>
                      <a:pPr/>
                      <a:t>[CELLRANGE]</a:t>
                    </a:fld>
                    <a:endParaRPr lang="en-GB"/>
                  </a:p>
                </c:rich>
              </c:tx>
              <c:dLblPos val="r"/>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77-4B58-46D4-8025-09C61B875504}"/>
                </c:ext>
              </c:extLst>
            </c:dLbl>
            <c:dLbl>
              <c:idx val="6"/>
              <c:delete val="1"/>
              <c:extLst>
                <c:ext xmlns:c15="http://schemas.microsoft.com/office/drawing/2012/chart" uri="{CE6537A1-D6FC-4f65-9D91-7224C49458BB}"/>
                <c:ext xmlns:c16="http://schemas.microsoft.com/office/drawing/2014/chart" uri="{C3380CC4-5D6E-409C-BE32-E72D297353CC}">
                  <c16:uniqueId val="{00000079-4B58-46D4-8025-09C61B875504}"/>
                </c:ext>
              </c:extLst>
            </c:dLbl>
            <c:spPr>
              <a:noFill/>
              <a:ln>
                <a:noFill/>
              </a:ln>
              <a:effectLst/>
            </c:spPr>
            <c:txPr>
              <a:bodyPr rot="0" spcFirstLastPara="1" vertOverflow="ellipsis" vert="horz" wrap="square" lIns="38100" tIns="19050" rIns="38100" bIns="19050" anchor="ctr" anchorCtr="1">
                <a:spAutoFit/>
              </a:bodyPr>
              <a:lstStyle/>
              <a:p>
                <a:pPr>
                  <a:defRPr sz="800" b="1" i="0" u="none" strike="noStrike" kern="1200" baseline="0">
                    <a:solidFill>
                      <a:schemeClr val="bg1"/>
                    </a:solidFill>
                    <a:latin typeface="+mn-lt"/>
                    <a:ea typeface="+mn-ea"/>
                    <a:cs typeface="+mn-cs"/>
                  </a:defRPr>
                </a:pPr>
                <a:endParaRPr lang="en-US"/>
              </a:p>
            </c:txPr>
            <c:dLblPos val="ctr"/>
            <c:showLegendKey val="0"/>
            <c:showVal val="0"/>
            <c:showCatName val="0"/>
            <c:showSerName val="0"/>
            <c:showPercent val="0"/>
            <c:showBubbleSize val="0"/>
            <c:showLeaderLines val="0"/>
            <c:extLst>
              <c:ext xmlns:c15="http://schemas.microsoft.com/office/drawing/2012/chart" uri="{CE6537A1-D6FC-4f65-9D91-7224C49458BB}">
                <c15:showDataLabelsRange val="1"/>
                <c15:showLeaderLines val="0"/>
              </c:ext>
            </c:extLst>
          </c:dLbls>
          <c:cat>
            <c:numRef>
              <c:f>Workings!$W$27:$AC$27</c:f>
              <c:numCache>
                <c:formatCode>General</c:formatCode>
                <c:ptCount val="7"/>
                <c:pt idx="0">
                  <c:v>2020</c:v>
                </c:pt>
                <c:pt idx="1">
                  <c:v>2021</c:v>
                </c:pt>
                <c:pt idx="2">
                  <c:v>2022</c:v>
                </c:pt>
                <c:pt idx="3">
                  <c:v>2023</c:v>
                </c:pt>
                <c:pt idx="4">
                  <c:v>2024</c:v>
                </c:pt>
                <c:pt idx="5">
                  <c:v>2025</c:v>
                </c:pt>
              </c:numCache>
            </c:numRef>
          </c:cat>
          <c:val>
            <c:numRef>
              <c:f>Workings!$W$31:$AC$31</c:f>
              <c:numCache>
                <c:formatCode>General</c:formatCode>
                <c:ptCount val="7"/>
                <c:pt idx="0">
                  <c:v>2</c:v>
                </c:pt>
                <c:pt idx="1">
                  <c:v>2</c:v>
                </c:pt>
                <c:pt idx="2">
                  <c:v>5</c:v>
                </c:pt>
                <c:pt idx="3">
                  <c:v>10</c:v>
                </c:pt>
                <c:pt idx="4">
                  <c:v>10</c:v>
                </c:pt>
                <c:pt idx="5">
                  <c:v>10</c:v>
                </c:pt>
                <c:pt idx="6">
                  <c:v>12</c:v>
                </c:pt>
              </c:numCache>
            </c:numRef>
          </c:val>
          <c:smooth val="0"/>
          <c:extLst>
            <c:ext xmlns:c15="http://schemas.microsoft.com/office/drawing/2012/chart" uri="{02D57815-91ED-43cb-92C2-25804820EDAC}">
              <c15:datalabelsRange>
                <c15:f>Workings!$G$9:$M$9</c15:f>
                <c15:dlblRangeCache>
                  <c:ptCount val="7"/>
                  <c:pt idx="0">
                    <c:v>21.9%</c:v>
                  </c:pt>
                  <c:pt idx="1">
                    <c:v>40.2%</c:v>
                  </c:pt>
                  <c:pt idx="2">
                    <c:v>-1.0%</c:v>
                  </c:pt>
                  <c:pt idx="3">
                    <c:v>7.1%</c:v>
                  </c:pt>
                  <c:pt idx="4">
                    <c:v>7.0%</c:v>
                  </c:pt>
                  <c:pt idx="5">
                    <c:v>8.5%</c:v>
                  </c:pt>
                  <c:pt idx="6">
                    <c:v>Private equity</c:v>
                  </c:pt>
                </c15:dlblRangeCache>
              </c15:datalabelsRange>
            </c:ext>
            <c:ext xmlns:c16="http://schemas.microsoft.com/office/drawing/2014/chart" uri="{C3380CC4-5D6E-409C-BE32-E72D297353CC}">
              <c16:uniqueId val="{0000007E-4B58-46D4-8025-09C61B875504}"/>
            </c:ext>
          </c:extLst>
        </c:ser>
        <c:ser>
          <c:idx val="1"/>
          <c:order val="14"/>
          <c:tx>
            <c:strRef>
              <c:f>Workings!$R$41</c:f>
              <c:strCache>
                <c:ptCount val="1"/>
                <c:pt idx="0">
                  <c:v>S&amp;P Global REIT</c:v>
                </c:pt>
              </c:strCache>
            </c:strRef>
          </c:tx>
          <c:spPr>
            <a:ln w="12700">
              <a:solidFill>
                <a:schemeClr val="tx2"/>
              </a:solidFill>
            </a:ln>
          </c:spPr>
          <c:marker>
            <c:symbol val="none"/>
          </c:marker>
          <c:dPt>
            <c:idx val="2"/>
            <c:marker>
              <c:symbol val="circle"/>
              <c:size val="23"/>
              <c:spPr>
                <a:solidFill>
                  <a:schemeClr val="tx2"/>
                </a:solidFill>
                <a:ln>
                  <a:noFill/>
                </a:ln>
              </c:spPr>
            </c:marker>
            <c:bubble3D val="0"/>
            <c:extLst>
              <c:ext xmlns:c16="http://schemas.microsoft.com/office/drawing/2014/chart" uri="{C3380CC4-5D6E-409C-BE32-E72D297353CC}">
                <c16:uniqueId val="{0000007F-4B58-46D4-8025-09C61B875504}"/>
              </c:ext>
            </c:extLst>
          </c:dPt>
          <c:dPt>
            <c:idx val="4"/>
            <c:marker>
              <c:symbol val="circle"/>
              <c:size val="23"/>
              <c:spPr>
                <a:solidFill>
                  <a:schemeClr val="tx2"/>
                </a:solidFill>
                <a:ln>
                  <a:noFill/>
                </a:ln>
              </c:spPr>
            </c:marker>
            <c:bubble3D val="0"/>
            <c:extLst>
              <c:ext xmlns:c16="http://schemas.microsoft.com/office/drawing/2014/chart" uri="{C3380CC4-5D6E-409C-BE32-E72D297353CC}">
                <c16:uniqueId val="{00000080-4B58-46D4-8025-09C61B875504}"/>
              </c:ext>
            </c:extLst>
          </c:dPt>
          <c:dPt>
            <c:idx val="5"/>
            <c:marker>
              <c:symbol val="circle"/>
              <c:size val="23"/>
              <c:spPr>
                <a:solidFill>
                  <a:schemeClr val="tx2"/>
                </a:solidFill>
                <a:ln>
                  <a:noFill/>
                </a:ln>
              </c:spPr>
            </c:marker>
            <c:bubble3D val="0"/>
            <c:extLst>
              <c:ext xmlns:c16="http://schemas.microsoft.com/office/drawing/2014/chart" uri="{C3380CC4-5D6E-409C-BE32-E72D297353CC}">
                <c16:uniqueId val="{00000081-4B58-46D4-8025-09C61B875504}"/>
              </c:ext>
            </c:extLst>
          </c:dPt>
          <c:dPt>
            <c:idx val="6"/>
            <c:bubble3D val="0"/>
            <c:spPr>
              <a:ln w="12700">
                <a:noFill/>
              </a:ln>
            </c:spPr>
            <c:extLst>
              <c:ext xmlns:c16="http://schemas.microsoft.com/office/drawing/2014/chart" uri="{C3380CC4-5D6E-409C-BE32-E72D297353CC}">
                <c16:uniqueId val="{00000083-4B58-46D4-8025-09C61B875504}"/>
              </c:ext>
            </c:extLst>
          </c:dPt>
          <c:dLbls>
            <c:dLbl>
              <c:idx val="0"/>
              <c:delete val="1"/>
              <c:extLst>
                <c:ext xmlns:c15="http://schemas.microsoft.com/office/drawing/2012/chart" uri="{CE6537A1-D6FC-4f65-9D91-7224C49458BB}"/>
                <c:ext xmlns:c16="http://schemas.microsoft.com/office/drawing/2014/chart" uri="{C3380CC4-5D6E-409C-BE32-E72D297353CC}">
                  <c16:uniqueId val="{00000084-4B58-46D4-8025-09C61B875504}"/>
                </c:ext>
              </c:extLst>
            </c:dLbl>
            <c:dLbl>
              <c:idx val="1"/>
              <c:delete val="1"/>
              <c:extLst>
                <c:ext xmlns:c15="http://schemas.microsoft.com/office/drawing/2012/chart" uri="{CE6537A1-D6FC-4f65-9D91-7224C49458BB}"/>
                <c:ext xmlns:c16="http://schemas.microsoft.com/office/drawing/2014/chart" uri="{C3380CC4-5D6E-409C-BE32-E72D297353CC}">
                  <c16:uniqueId val="{00000085-4B58-46D4-8025-09C61B875504}"/>
                </c:ext>
              </c:extLst>
            </c:dLbl>
            <c:dLbl>
              <c:idx val="2"/>
              <c:tx>
                <c:rich>
                  <a:bodyPr/>
                  <a:lstStyle/>
                  <a:p>
                    <a:fld id="{8BC42EA8-76EC-4EAE-9A50-CE7512D5FC29}" type="CELLREF">
                      <a:rPr lang="en-US" sz="800" b="0" i="0" u="none" strike="noStrike" kern="1200" baseline="0">
                        <a:solidFill>
                          <a:prstClr val="black">
                            <a:lumMod val="75000"/>
                            <a:lumOff val="25000"/>
                          </a:prstClr>
                        </a:solidFill>
                        <a:latin typeface="+mn-lt"/>
                        <a:ea typeface="+mn-ea"/>
                        <a:cs typeface="+mn-cs"/>
                      </a:rPr>
                      <a:pPr/>
                      <a:t>[CELLREF]</a:t>
                    </a:fld>
                    <a:endParaRPr lang="en-GB"/>
                  </a:p>
                </c:rich>
              </c:tx>
              <c:dLblPos val="ctr"/>
              <c:showLegendKey val="0"/>
              <c:showVal val="1"/>
              <c:showCatName val="0"/>
              <c:showSerName val="0"/>
              <c:showPercent val="0"/>
              <c:showBubbleSize val="0"/>
              <c:extLst>
                <c:ext xmlns:c15="http://schemas.microsoft.com/office/drawing/2012/chart" uri="{CE6537A1-D6FC-4f65-9D91-7224C49458BB}">
                  <c15:dlblFieldTable>
                    <c15:dlblFTEntry>
                      <c15:txfldGUID>{8BC42EA8-76EC-4EAE-9A50-CE7512D5FC29}</c15:txfldGUID>
                      <c15:f>Workings!$I$19</c15:f>
                      <c15:dlblFieldTableCache>
                        <c:ptCount val="1"/>
                        <c:pt idx="0">
                          <c:v>-26.5%</c:v>
                        </c:pt>
                      </c15:dlblFieldTableCache>
                    </c15:dlblFTEntry>
                  </c15:dlblFieldTable>
                  <c15:showDataLabelsRange val="0"/>
                </c:ext>
                <c:ext xmlns:c16="http://schemas.microsoft.com/office/drawing/2014/chart" uri="{C3380CC4-5D6E-409C-BE32-E72D297353CC}">
                  <c16:uniqueId val="{0000007F-4B58-46D4-8025-09C61B875504}"/>
                </c:ext>
              </c:extLst>
            </c:dLbl>
            <c:dLbl>
              <c:idx val="3"/>
              <c:delete val="1"/>
              <c:extLst>
                <c:ext xmlns:c15="http://schemas.microsoft.com/office/drawing/2012/chart" uri="{CE6537A1-D6FC-4f65-9D91-7224C49458BB}"/>
                <c:ext xmlns:c16="http://schemas.microsoft.com/office/drawing/2014/chart" uri="{C3380CC4-5D6E-409C-BE32-E72D297353CC}">
                  <c16:uniqueId val="{00000086-4B58-46D4-8025-09C61B875504}"/>
                </c:ext>
              </c:extLst>
            </c:dLbl>
            <c:dLbl>
              <c:idx val="4"/>
              <c:tx>
                <c:rich>
                  <a:bodyPr/>
                  <a:lstStyle/>
                  <a:p>
                    <a:fld id="{A169BAC9-C7E9-4CD3-8D36-5B75094CB0C6}" type="CELLREF">
                      <a:rPr lang="en-US" sz="800" b="0" i="0" u="none" strike="noStrike" kern="1200" baseline="0">
                        <a:solidFill>
                          <a:prstClr val="black">
                            <a:lumMod val="75000"/>
                            <a:lumOff val="25000"/>
                          </a:prstClr>
                        </a:solidFill>
                        <a:latin typeface="+mn-lt"/>
                        <a:ea typeface="+mn-ea"/>
                        <a:cs typeface="+mn-cs"/>
                      </a:rPr>
                      <a:pPr/>
                      <a:t>[CELLREF]</a:t>
                    </a:fld>
                    <a:endParaRPr lang="en-GB"/>
                  </a:p>
                </c:rich>
              </c:tx>
              <c:dLblPos val="ctr"/>
              <c:showLegendKey val="0"/>
              <c:showVal val="1"/>
              <c:showCatName val="0"/>
              <c:showSerName val="0"/>
              <c:showPercent val="0"/>
              <c:showBubbleSize val="0"/>
              <c:extLst>
                <c:ext xmlns:c15="http://schemas.microsoft.com/office/drawing/2012/chart" uri="{CE6537A1-D6FC-4f65-9D91-7224C49458BB}">
                  <c15:dlblFieldTable>
                    <c15:dlblFTEntry>
                      <c15:txfldGUID>{A169BAC9-C7E9-4CD3-8D36-5B75094CB0C6}</c15:txfldGUID>
                      <c15:f>Workings!$K$19</c15:f>
                      <c15:dlblFieldTableCache>
                        <c:ptCount val="1"/>
                        <c:pt idx="0">
                          <c:v>-0.4%</c:v>
                        </c:pt>
                      </c15:dlblFieldTableCache>
                    </c15:dlblFTEntry>
                  </c15:dlblFieldTable>
                  <c15:showDataLabelsRange val="0"/>
                </c:ext>
                <c:ext xmlns:c16="http://schemas.microsoft.com/office/drawing/2014/chart" uri="{C3380CC4-5D6E-409C-BE32-E72D297353CC}">
                  <c16:uniqueId val="{00000080-4B58-46D4-8025-09C61B875504}"/>
                </c:ext>
              </c:extLst>
            </c:dLbl>
            <c:dLbl>
              <c:idx val="5"/>
              <c:layout>
                <c:manualLayout>
                  <c:x val="-2.8132621384765518E-2"/>
                  <c:y val="0"/>
                </c:manualLayout>
              </c:layout>
              <c:tx>
                <c:rich>
                  <a:bodyPr/>
                  <a:lstStyle/>
                  <a:p>
                    <a:fld id="{B7987677-4654-4FA0-919D-1C933D8170F6}" type="CELLREF">
                      <a:rPr lang="en-US" sz="800" b="0" i="0" u="none" strike="noStrike" kern="1200" baseline="0">
                        <a:solidFill>
                          <a:prstClr val="black">
                            <a:lumMod val="75000"/>
                            <a:lumOff val="25000"/>
                          </a:prstClr>
                        </a:solidFill>
                        <a:latin typeface="+mn-lt"/>
                        <a:ea typeface="+mn-ea"/>
                        <a:cs typeface="+mn-cs"/>
                      </a:rPr>
                      <a:pPr/>
                      <a:t>[CELLREF]</a:t>
                    </a:fld>
                    <a:endParaRPr lang="en-GB"/>
                  </a:p>
                </c:rich>
              </c:tx>
              <c:dLblPos val="r"/>
              <c:showLegendKey val="0"/>
              <c:showVal val="1"/>
              <c:showCatName val="0"/>
              <c:showSerName val="0"/>
              <c:showPercent val="0"/>
              <c:showBubbleSize val="0"/>
              <c:extLst>
                <c:ext xmlns:c15="http://schemas.microsoft.com/office/drawing/2012/chart" uri="{CE6537A1-D6FC-4f65-9D91-7224C49458BB}">
                  <c15:dlblFieldTable>
                    <c15:dlblFTEntry>
                      <c15:txfldGUID>{B7987677-4654-4FA0-919D-1C933D8170F6}</c15:txfldGUID>
                      <c15:f>Workings!$L$19</c15:f>
                      <c15:dlblFieldTableCache>
                        <c:ptCount val="1"/>
                        <c:pt idx="0">
                          <c:v>4.3%</c:v>
                        </c:pt>
                      </c15:dlblFieldTableCache>
                    </c15:dlblFTEntry>
                  </c15:dlblFieldTable>
                  <c15:showDataLabelsRange val="0"/>
                </c:ext>
                <c:ext xmlns:c16="http://schemas.microsoft.com/office/drawing/2014/chart" uri="{C3380CC4-5D6E-409C-BE32-E72D297353CC}">
                  <c16:uniqueId val="{00000081-4B58-46D4-8025-09C61B875504}"/>
                </c:ext>
              </c:extLst>
            </c:dLbl>
            <c:dLbl>
              <c:idx val="6"/>
              <c:delete val="1"/>
              <c:extLst>
                <c:ext xmlns:c15="http://schemas.microsoft.com/office/drawing/2012/chart" uri="{CE6537A1-D6FC-4f65-9D91-7224C49458BB}"/>
                <c:ext xmlns:c16="http://schemas.microsoft.com/office/drawing/2014/chart" uri="{C3380CC4-5D6E-409C-BE32-E72D297353CC}">
                  <c16:uniqueId val="{00000083-4B58-46D4-8025-09C61B875504}"/>
                </c:ext>
              </c:extLst>
            </c:dLbl>
            <c:spPr>
              <a:noFill/>
              <a:ln>
                <a:noFill/>
              </a:ln>
              <a:effectLst/>
            </c:spPr>
            <c:txPr>
              <a:bodyPr wrap="square" lIns="38100" tIns="19050" rIns="38100" bIns="19050" anchor="ctr" anchorCtr="0">
                <a:spAutoFit/>
              </a:bodyPr>
              <a:lstStyle/>
              <a:p>
                <a:pPr algn="ctr" rtl="0">
                  <a:defRPr lang="en-US" sz="800" b="0" i="0" u="none" strike="noStrike" kern="1200" baseline="0">
                    <a:solidFill>
                      <a:prstClr val="black">
                        <a:lumMod val="75000"/>
                        <a:lumOff val="25000"/>
                      </a:prstClr>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numRef>
              <c:f>Workings!$W$27:$AC$27</c:f>
              <c:numCache>
                <c:formatCode>General</c:formatCode>
                <c:ptCount val="7"/>
                <c:pt idx="0">
                  <c:v>2020</c:v>
                </c:pt>
                <c:pt idx="1">
                  <c:v>2021</c:v>
                </c:pt>
                <c:pt idx="2">
                  <c:v>2022</c:v>
                </c:pt>
                <c:pt idx="3">
                  <c:v>2023</c:v>
                </c:pt>
                <c:pt idx="4">
                  <c:v>2024</c:v>
                </c:pt>
                <c:pt idx="5">
                  <c:v>2025</c:v>
                </c:pt>
              </c:numCache>
            </c:numRef>
          </c:cat>
          <c:val>
            <c:numRef>
              <c:f>Workings!$W$41:$AC$41</c:f>
              <c:numCache>
                <c:formatCode>General</c:formatCode>
                <c:ptCount val="7"/>
                <c:pt idx="0">
                  <c:v>15</c:v>
                </c:pt>
                <c:pt idx="1">
                  <c:v>4</c:v>
                </c:pt>
                <c:pt idx="2">
                  <c:v>16</c:v>
                </c:pt>
                <c:pt idx="3">
                  <c:v>11</c:v>
                </c:pt>
                <c:pt idx="4">
                  <c:v>16</c:v>
                </c:pt>
                <c:pt idx="5">
                  <c:v>15</c:v>
                </c:pt>
                <c:pt idx="6">
                  <c:v>11</c:v>
                </c:pt>
              </c:numCache>
            </c:numRef>
          </c:val>
          <c:smooth val="0"/>
          <c:extLst>
            <c:ext xmlns:c16="http://schemas.microsoft.com/office/drawing/2014/chart" uri="{C3380CC4-5D6E-409C-BE32-E72D297353CC}">
              <c16:uniqueId val="{00000087-4B58-46D4-8025-09C61B875504}"/>
            </c:ext>
          </c:extLst>
        </c:ser>
        <c:ser>
          <c:idx val="15"/>
          <c:order val="15"/>
          <c:tx>
            <c:strRef>
              <c:f>Workings!$R$42</c:f>
              <c:strCache>
                <c:ptCount val="1"/>
                <c:pt idx="0">
                  <c:v>S&amp;P Global Infrastructure</c:v>
                </c:pt>
              </c:strCache>
            </c:strRef>
          </c:tx>
          <c:spPr>
            <a:ln w="12700">
              <a:solidFill>
                <a:schemeClr val="tx2"/>
              </a:solidFill>
            </a:ln>
          </c:spPr>
          <c:marker>
            <c:symbol val="none"/>
          </c:marker>
          <c:dPt>
            <c:idx val="5"/>
            <c:marker>
              <c:symbol val="circle"/>
              <c:size val="23"/>
              <c:spPr>
                <a:solidFill>
                  <a:schemeClr val="tx2"/>
                </a:solidFill>
                <a:ln>
                  <a:noFill/>
                </a:ln>
              </c:spPr>
            </c:marker>
            <c:bubble3D val="0"/>
            <c:extLst>
              <c:ext xmlns:c16="http://schemas.microsoft.com/office/drawing/2014/chart" uri="{C3380CC4-5D6E-409C-BE32-E72D297353CC}">
                <c16:uniqueId val="{00000088-4B58-46D4-8025-09C61B875504}"/>
              </c:ext>
            </c:extLst>
          </c:dPt>
          <c:dPt>
            <c:idx val="6"/>
            <c:bubble3D val="0"/>
            <c:spPr>
              <a:ln w="12700">
                <a:noFill/>
              </a:ln>
            </c:spPr>
            <c:extLst>
              <c:ext xmlns:c16="http://schemas.microsoft.com/office/drawing/2014/chart" uri="{C3380CC4-5D6E-409C-BE32-E72D297353CC}">
                <c16:uniqueId val="{0000008A-4B58-46D4-8025-09C61B875504}"/>
              </c:ext>
            </c:extLst>
          </c:dPt>
          <c:dLbls>
            <c:dLbl>
              <c:idx val="0"/>
              <c:delete val="1"/>
              <c:extLst>
                <c:ext xmlns:c15="http://schemas.microsoft.com/office/drawing/2012/chart" uri="{CE6537A1-D6FC-4f65-9D91-7224C49458BB}"/>
                <c:ext xmlns:c16="http://schemas.microsoft.com/office/drawing/2014/chart" uri="{C3380CC4-5D6E-409C-BE32-E72D297353CC}">
                  <c16:uniqueId val="{0000008B-4B58-46D4-8025-09C61B875504}"/>
                </c:ext>
              </c:extLst>
            </c:dLbl>
            <c:dLbl>
              <c:idx val="1"/>
              <c:delete val="1"/>
              <c:extLst>
                <c:ext xmlns:c15="http://schemas.microsoft.com/office/drawing/2012/chart" uri="{CE6537A1-D6FC-4f65-9D91-7224C49458BB}"/>
                <c:ext xmlns:c16="http://schemas.microsoft.com/office/drawing/2014/chart" uri="{C3380CC4-5D6E-409C-BE32-E72D297353CC}">
                  <c16:uniqueId val="{0000008C-4B58-46D4-8025-09C61B875504}"/>
                </c:ext>
              </c:extLst>
            </c:dLbl>
            <c:dLbl>
              <c:idx val="2"/>
              <c:delete val="1"/>
              <c:extLst>
                <c:ext xmlns:c15="http://schemas.microsoft.com/office/drawing/2012/chart" uri="{CE6537A1-D6FC-4f65-9D91-7224C49458BB}"/>
                <c:ext xmlns:c16="http://schemas.microsoft.com/office/drawing/2014/chart" uri="{C3380CC4-5D6E-409C-BE32-E72D297353CC}">
                  <c16:uniqueId val="{0000008D-4B58-46D4-8025-09C61B875504}"/>
                </c:ext>
              </c:extLst>
            </c:dLbl>
            <c:dLbl>
              <c:idx val="3"/>
              <c:delete val="1"/>
              <c:extLst>
                <c:ext xmlns:c15="http://schemas.microsoft.com/office/drawing/2012/chart" uri="{CE6537A1-D6FC-4f65-9D91-7224C49458BB}"/>
                <c:ext xmlns:c16="http://schemas.microsoft.com/office/drawing/2014/chart" uri="{C3380CC4-5D6E-409C-BE32-E72D297353CC}">
                  <c16:uniqueId val="{0000008E-4B58-46D4-8025-09C61B875504}"/>
                </c:ext>
              </c:extLst>
            </c:dLbl>
            <c:dLbl>
              <c:idx val="4"/>
              <c:delete val="1"/>
              <c:extLst>
                <c:ext xmlns:c15="http://schemas.microsoft.com/office/drawing/2012/chart" uri="{CE6537A1-D6FC-4f65-9D91-7224C49458BB}"/>
                <c:ext xmlns:c16="http://schemas.microsoft.com/office/drawing/2014/chart" uri="{C3380CC4-5D6E-409C-BE32-E72D297353CC}">
                  <c16:uniqueId val="{0000008F-4B58-46D4-8025-09C61B875504}"/>
                </c:ext>
              </c:extLst>
            </c:dLbl>
            <c:dLbl>
              <c:idx val="5"/>
              <c:tx>
                <c:rich>
                  <a:bodyPr/>
                  <a:lstStyle/>
                  <a:p>
                    <a:fld id="{27AA1369-665F-4938-BFEA-D89D73455ACF}" type="CELLREF">
                      <a:rPr lang="en-US" sz="800" b="0" i="0" u="none" strike="noStrike" kern="1200" baseline="0">
                        <a:solidFill>
                          <a:prstClr val="black">
                            <a:lumMod val="75000"/>
                            <a:lumOff val="25000"/>
                          </a:prstClr>
                        </a:solidFill>
                        <a:latin typeface="+mn-lt"/>
                        <a:ea typeface="+mn-ea"/>
                        <a:cs typeface="+mn-cs"/>
                      </a:rPr>
                      <a:pPr/>
                      <a:t>[CELLREF]</a:t>
                    </a:fld>
                    <a:endParaRPr lang="en-GB"/>
                  </a:p>
                </c:rich>
              </c:tx>
              <c:dLblPos val="ctr"/>
              <c:showLegendKey val="0"/>
              <c:showVal val="1"/>
              <c:showCatName val="0"/>
              <c:showSerName val="0"/>
              <c:showPercent val="0"/>
              <c:showBubbleSize val="0"/>
              <c:extLst>
                <c:ext xmlns:c15="http://schemas.microsoft.com/office/drawing/2012/chart" uri="{CE6537A1-D6FC-4f65-9D91-7224C49458BB}">
                  <c15:dlblFieldTable>
                    <c15:dlblFTEntry>
                      <c15:txfldGUID>{27AA1369-665F-4938-BFEA-D89D73455ACF}</c15:txfldGUID>
                      <c15:f>Workings!$L$20</c15:f>
                      <c15:dlblFieldTableCache>
                        <c:ptCount val="1"/>
                        <c:pt idx="0">
                          <c:v>17.7%</c:v>
                        </c:pt>
                      </c15:dlblFieldTableCache>
                    </c15:dlblFTEntry>
                  </c15:dlblFieldTable>
                  <c15:showDataLabelsRange val="0"/>
                </c:ext>
                <c:ext xmlns:c16="http://schemas.microsoft.com/office/drawing/2014/chart" uri="{C3380CC4-5D6E-409C-BE32-E72D297353CC}">
                  <c16:uniqueId val="{00000088-4B58-46D4-8025-09C61B875504}"/>
                </c:ext>
              </c:extLst>
            </c:dLbl>
            <c:dLbl>
              <c:idx val="6"/>
              <c:delete val="1"/>
              <c:extLst>
                <c:ext xmlns:c15="http://schemas.microsoft.com/office/drawing/2012/chart" uri="{CE6537A1-D6FC-4f65-9D91-7224C49458BB}"/>
                <c:ext xmlns:c16="http://schemas.microsoft.com/office/drawing/2014/chart" uri="{C3380CC4-5D6E-409C-BE32-E72D297353CC}">
                  <c16:uniqueId val="{0000008A-4B58-46D4-8025-09C61B875504}"/>
                </c:ext>
              </c:extLst>
            </c:dLbl>
            <c:spPr>
              <a:noFill/>
              <a:ln>
                <a:noFill/>
              </a:ln>
              <a:effectLst/>
            </c:spPr>
            <c:txPr>
              <a:bodyPr wrap="square" lIns="38100" tIns="19050" rIns="38100" bIns="19050" anchor="ctr" anchorCtr="0">
                <a:spAutoFit/>
              </a:bodyPr>
              <a:lstStyle/>
              <a:p>
                <a:pPr algn="ctr" rtl="0">
                  <a:defRPr lang="en-US" sz="800" b="0" i="0" u="none" strike="noStrike" kern="1200" baseline="0">
                    <a:solidFill>
                      <a:prstClr val="black">
                        <a:lumMod val="75000"/>
                        <a:lumOff val="25000"/>
                      </a:prstClr>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numRef>
              <c:f>Workings!$W$27:$AC$27</c:f>
              <c:numCache>
                <c:formatCode>General</c:formatCode>
                <c:ptCount val="7"/>
                <c:pt idx="0">
                  <c:v>2020</c:v>
                </c:pt>
                <c:pt idx="1">
                  <c:v>2021</c:v>
                </c:pt>
                <c:pt idx="2">
                  <c:v>2022</c:v>
                </c:pt>
                <c:pt idx="3">
                  <c:v>2023</c:v>
                </c:pt>
                <c:pt idx="4">
                  <c:v>2024</c:v>
                </c:pt>
                <c:pt idx="5">
                  <c:v>2025</c:v>
                </c:pt>
              </c:numCache>
            </c:numRef>
          </c:cat>
          <c:val>
            <c:numRef>
              <c:f>Workings!$W$42:$AC$42</c:f>
              <c:numCache>
                <c:formatCode>General</c:formatCode>
                <c:ptCount val="7"/>
                <c:pt idx="0">
                  <c:v>14</c:v>
                </c:pt>
                <c:pt idx="1">
                  <c:v>13</c:v>
                </c:pt>
                <c:pt idx="2">
                  <c:v>6</c:v>
                </c:pt>
                <c:pt idx="3">
                  <c:v>13</c:v>
                </c:pt>
                <c:pt idx="4">
                  <c:v>4</c:v>
                </c:pt>
                <c:pt idx="5">
                  <c:v>6</c:v>
                </c:pt>
                <c:pt idx="6">
                  <c:v>4</c:v>
                </c:pt>
              </c:numCache>
            </c:numRef>
          </c:val>
          <c:smooth val="0"/>
          <c:extLst>
            <c:ext xmlns:c16="http://schemas.microsoft.com/office/drawing/2014/chart" uri="{C3380CC4-5D6E-409C-BE32-E72D297353CC}">
              <c16:uniqueId val="{00000090-4B58-46D4-8025-09C61B875504}"/>
            </c:ext>
          </c:extLst>
        </c:ser>
        <c:ser>
          <c:idx val="16"/>
          <c:order val="16"/>
          <c:marker>
            <c:symbol val="none"/>
          </c:marker>
          <c:dLbls>
            <c:dLbl>
              <c:idx val="0"/>
              <c:delete val="1"/>
              <c:extLst>
                <c:ext xmlns:c15="http://schemas.microsoft.com/office/drawing/2012/chart" uri="{CE6537A1-D6FC-4f65-9D91-7224C49458BB}"/>
                <c:ext xmlns:c16="http://schemas.microsoft.com/office/drawing/2014/chart" uri="{C3380CC4-5D6E-409C-BE32-E72D297353CC}">
                  <c16:uniqueId val="{00000091-4B58-46D4-8025-09C61B875504}"/>
                </c:ext>
              </c:extLst>
            </c:dLbl>
            <c:spPr>
              <a:noFill/>
              <a:ln>
                <a:noFill/>
              </a:ln>
              <a:effectLst/>
            </c:spPr>
            <c:dLblPos val="ct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Sheet4!$A$2:$A$16</c:f>
              <c:strCache>
                <c:ptCount val="15"/>
                <c:pt idx="0">
                  <c:v>MSCI Europe TR </c:v>
                </c:pt>
                <c:pt idx="1">
                  <c:v>MSCI Emerging Markets TR </c:v>
                </c:pt>
                <c:pt idx="2">
                  <c:v>Natural resources</c:v>
                </c:pt>
                <c:pt idx="3">
                  <c:v>Venture capital</c:v>
                </c:pt>
                <c:pt idx="4">
                  <c:v>MSCI World Index</c:v>
                </c:pt>
                <c:pt idx="5">
                  <c:v>S&amp;P Global Infrastructure</c:v>
                </c:pt>
                <c:pt idx="6">
                  <c:v>S&amp;P 500 TR</c:v>
                </c:pt>
                <c:pt idx="7">
                  <c:v>US 60/40</c:v>
                </c:pt>
                <c:pt idx="8">
                  <c:v>Russell 2000 TR </c:v>
                </c:pt>
                <c:pt idx="9">
                  <c:v>Private equity</c:v>
                </c:pt>
                <c:pt idx="10">
                  <c:v>ICE BofA US High Yield Index</c:v>
                </c:pt>
                <c:pt idx="11">
                  <c:v>Private credit</c:v>
                </c:pt>
                <c:pt idx="12">
                  <c:v>ICE BofA US Corporate Index</c:v>
                </c:pt>
                <c:pt idx="13">
                  <c:v>Infrastructure</c:v>
                </c:pt>
                <c:pt idx="14">
                  <c:v>S&amp;P Global REIT</c:v>
                </c:pt>
              </c:strCache>
            </c:strRef>
          </c:cat>
          <c:val>
            <c:numRef>
              <c:f>Sheet4!$A$17</c:f>
              <c:numCache>
                <c:formatCode>General</c:formatCode>
                <c:ptCount val="1"/>
                <c:pt idx="0">
                  <c:v>0</c:v>
                </c:pt>
              </c:numCache>
            </c:numRef>
          </c:val>
          <c:smooth val="0"/>
          <c:extLst>
            <c:ext xmlns:c16="http://schemas.microsoft.com/office/drawing/2014/chart" uri="{C3380CC4-5D6E-409C-BE32-E72D297353CC}">
              <c16:uniqueId val="{00000092-4B58-46D4-8025-09C61B875504}"/>
            </c:ext>
          </c:extLst>
        </c:ser>
        <c:dLbls>
          <c:dLblPos val="ctr"/>
          <c:showLegendKey val="0"/>
          <c:showVal val="1"/>
          <c:showCatName val="0"/>
          <c:showSerName val="0"/>
          <c:showPercent val="0"/>
          <c:showBubbleSize val="0"/>
        </c:dLbls>
        <c:smooth val="0"/>
        <c:axId val="1594307456"/>
        <c:axId val="1594314176"/>
      </c:lineChart>
      <c:catAx>
        <c:axId val="1594307456"/>
        <c:scaling>
          <c:orientation val="minMax"/>
        </c:scaling>
        <c:delete val="0"/>
        <c:axPos val="t"/>
        <c:numFmt formatCode="General" sourceLinked="1"/>
        <c:majorTickMark val="none"/>
        <c:minorTickMark val="none"/>
        <c:tickLblPos val="nextTo"/>
        <c:spPr>
          <a:noFill/>
          <a:ln w="28575" cap="flat" cmpd="sng" algn="ctr">
            <a:solidFill>
              <a:schemeClr val="tx1">
                <a:lumMod val="15000"/>
                <a:lumOff val="85000"/>
              </a:schemeClr>
            </a:solidFill>
            <a:round/>
          </a:ln>
          <a:effectLst/>
        </c:spPr>
        <c:txPr>
          <a:bodyPr rot="-60000000" spcFirstLastPara="1" vertOverflow="ellipsis" vert="horz" wrap="square" anchor="ctr" anchorCtr="1"/>
          <a:lstStyle/>
          <a:p>
            <a:pPr>
              <a:defRPr sz="1200" b="1" i="0" u="none" strike="noStrike" kern="1200" baseline="0">
                <a:solidFill>
                  <a:schemeClr val="tx1"/>
                </a:solidFill>
                <a:latin typeface="+mn-lt"/>
                <a:ea typeface="+mn-ea"/>
                <a:cs typeface="+mn-cs"/>
              </a:defRPr>
            </a:pPr>
            <a:endParaRPr lang="en-US"/>
          </a:p>
        </c:txPr>
        <c:crossAx val="1594314176"/>
        <c:crosses val="autoZero"/>
        <c:auto val="1"/>
        <c:lblAlgn val="ctr"/>
        <c:lblOffset val="100"/>
        <c:noMultiLvlLbl val="0"/>
      </c:catAx>
      <c:valAx>
        <c:axId val="1594314176"/>
        <c:scaling>
          <c:orientation val="maxMin"/>
          <c:max val="16"/>
          <c:min val="0"/>
        </c:scaling>
        <c:delete val="0"/>
        <c:axPos val="l"/>
        <c:numFmt formatCode="General" sourceLinked="1"/>
        <c:majorTickMark val="out"/>
        <c:minorTickMark val="none"/>
        <c:tickLblPos val="none"/>
        <c:spPr>
          <a:ln>
            <a:noFill/>
          </a:ln>
        </c:spPr>
        <c:crossAx val="1594307456"/>
        <c:crosses val="autoZero"/>
        <c:crossBetween val="between"/>
        <c:majorUnit val="5"/>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w="9525" cap="flat" cmpd="sng" algn="ctr">
      <a:noFill/>
      <a:round/>
    </a:ln>
    <a:effectLst/>
  </c:spPr>
  <c:txPr>
    <a:bodyPr/>
    <a:lstStyle/>
    <a:p>
      <a:pPr>
        <a:defRPr/>
      </a:pPr>
      <a:endParaRPr lang="en-US"/>
    </a:p>
  </c:txPr>
  <c:externalData r:id="rId2">
    <c:autoUpdate val="0"/>
  </c:externalData>
  <c:userShapes r:id="rId3"/>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7.3211645695169233E-2"/>
          <c:y val="3.0869224029349641E-2"/>
          <c:w val="0.91575476630624286"/>
          <c:h val="0.83664929533125276"/>
        </c:manualLayout>
      </c:layout>
      <c:lineChart>
        <c:grouping val="standard"/>
        <c:varyColors val="0"/>
        <c:ser>
          <c:idx val="0"/>
          <c:order val="0"/>
          <c:tx>
            <c:strRef>
              <c:f>'[Slide xxx - Distribution as % of NAV.xlsx]Sheet1'!$B$5</c:f>
              <c:strCache>
                <c:ptCount val="1"/>
                <c:pt idx="0">
                  <c:v>Private equity</c:v>
                </c:pt>
              </c:strCache>
            </c:strRef>
          </c:tx>
          <c:spPr>
            <a:ln w="38100" cap="rnd">
              <a:solidFill>
                <a:schemeClr val="accent1"/>
              </a:solidFill>
              <a:round/>
            </a:ln>
            <a:effectLst/>
          </c:spPr>
          <c:marker>
            <c:symbol val="none"/>
          </c:marker>
          <c:cat>
            <c:numRef>
              <c:f>'[Slide xxx - Distribution as % of NAV.xlsx]Sheet1'!$E$4:$U$4</c:f>
              <c:numCache>
                <c:formatCode>General</c:formatCode>
                <c:ptCount val="17"/>
                <c:pt idx="0">
                  <c:v>2009</c:v>
                </c:pt>
                <c:pt idx="1">
                  <c:v>2010</c:v>
                </c:pt>
                <c:pt idx="2">
                  <c:v>2011</c:v>
                </c:pt>
                <c:pt idx="3">
                  <c:v>2012</c:v>
                </c:pt>
                <c:pt idx="4">
                  <c:v>2013</c:v>
                </c:pt>
                <c:pt idx="5">
                  <c:v>2014</c:v>
                </c:pt>
                <c:pt idx="6">
                  <c:v>2015</c:v>
                </c:pt>
                <c:pt idx="7">
                  <c:v>2016</c:v>
                </c:pt>
                <c:pt idx="8">
                  <c:v>2017</c:v>
                </c:pt>
                <c:pt idx="9">
                  <c:v>2018</c:v>
                </c:pt>
                <c:pt idx="10">
                  <c:v>2019</c:v>
                </c:pt>
                <c:pt idx="11">
                  <c:v>2020</c:v>
                </c:pt>
                <c:pt idx="12">
                  <c:v>2021</c:v>
                </c:pt>
                <c:pt idx="13">
                  <c:v>2022</c:v>
                </c:pt>
                <c:pt idx="14">
                  <c:v>2023</c:v>
                </c:pt>
                <c:pt idx="15">
                  <c:v>2024</c:v>
                </c:pt>
                <c:pt idx="16">
                  <c:v>2025</c:v>
                </c:pt>
              </c:numCache>
            </c:numRef>
          </c:cat>
          <c:val>
            <c:numRef>
              <c:f>'[Slide xxx - Distribution as % of NAV.xlsx]Sheet1'!$E$5:$U$5</c:f>
              <c:numCache>
                <c:formatCode>General</c:formatCode>
                <c:ptCount val="17"/>
                <c:pt idx="0">
                  <c:v>1.7983215E-2</c:v>
                </c:pt>
                <c:pt idx="1">
                  <c:v>3.9752405999999997E-2</c:v>
                </c:pt>
                <c:pt idx="2">
                  <c:v>4.7899050999999998E-2</c:v>
                </c:pt>
                <c:pt idx="3">
                  <c:v>5.0381189999999999E-2</c:v>
                </c:pt>
                <c:pt idx="4">
                  <c:v>6.1237381E-2</c:v>
                </c:pt>
                <c:pt idx="5">
                  <c:v>6.9477821999999995E-2</c:v>
                </c:pt>
                <c:pt idx="6">
                  <c:v>7.5289980000000006E-2</c:v>
                </c:pt>
                <c:pt idx="7">
                  <c:v>6.2084694000000003E-2</c:v>
                </c:pt>
                <c:pt idx="8">
                  <c:v>7.2487229E-2</c:v>
                </c:pt>
                <c:pt idx="9">
                  <c:v>6.1566273999999997E-2</c:v>
                </c:pt>
                <c:pt idx="10">
                  <c:v>5.2973323000000003E-2</c:v>
                </c:pt>
                <c:pt idx="11">
                  <c:v>4.5221243000000001E-2</c:v>
                </c:pt>
                <c:pt idx="12">
                  <c:v>6.3839725E-2</c:v>
                </c:pt>
                <c:pt idx="13">
                  <c:v>3.2315446999999997E-2</c:v>
                </c:pt>
                <c:pt idx="14">
                  <c:v>3.7498364999999999E-2</c:v>
                </c:pt>
                <c:pt idx="15">
                  <c:v>3.3828939000000002E-2</c:v>
                </c:pt>
                <c:pt idx="16">
                  <c:v>2.2457022102919E-2</c:v>
                </c:pt>
              </c:numCache>
            </c:numRef>
          </c:val>
          <c:smooth val="0"/>
          <c:extLst>
            <c:ext xmlns:c16="http://schemas.microsoft.com/office/drawing/2014/chart" uri="{C3380CC4-5D6E-409C-BE32-E72D297353CC}">
              <c16:uniqueId val="{00000000-DAD8-4979-A33B-191E1CDB58B3}"/>
            </c:ext>
          </c:extLst>
        </c:ser>
        <c:ser>
          <c:idx val="1"/>
          <c:order val="1"/>
          <c:tx>
            <c:strRef>
              <c:f>'[Slide xxx - Distribution as % of NAV.xlsx]Sheet1'!$B$6</c:f>
              <c:strCache>
                <c:ptCount val="1"/>
                <c:pt idx="0">
                  <c:v>Venture capital</c:v>
                </c:pt>
              </c:strCache>
            </c:strRef>
          </c:tx>
          <c:spPr>
            <a:ln w="38100" cap="rnd">
              <a:solidFill>
                <a:schemeClr val="accent2"/>
              </a:solidFill>
              <a:round/>
            </a:ln>
            <a:effectLst/>
          </c:spPr>
          <c:marker>
            <c:symbol val="none"/>
          </c:marker>
          <c:cat>
            <c:numRef>
              <c:f>'[Slide xxx - Distribution as % of NAV.xlsx]Sheet1'!$E$4:$U$4</c:f>
              <c:numCache>
                <c:formatCode>General</c:formatCode>
                <c:ptCount val="17"/>
                <c:pt idx="0">
                  <c:v>2009</c:v>
                </c:pt>
                <c:pt idx="1">
                  <c:v>2010</c:v>
                </c:pt>
                <c:pt idx="2">
                  <c:v>2011</c:v>
                </c:pt>
                <c:pt idx="3">
                  <c:v>2012</c:v>
                </c:pt>
                <c:pt idx="4">
                  <c:v>2013</c:v>
                </c:pt>
                <c:pt idx="5">
                  <c:v>2014</c:v>
                </c:pt>
                <c:pt idx="6">
                  <c:v>2015</c:v>
                </c:pt>
                <c:pt idx="7">
                  <c:v>2016</c:v>
                </c:pt>
                <c:pt idx="8">
                  <c:v>2017</c:v>
                </c:pt>
                <c:pt idx="9">
                  <c:v>2018</c:v>
                </c:pt>
                <c:pt idx="10">
                  <c:v>2019</c:v>
                </c:pt>
                <c:pt idx="11">
                  <c:v>2020</c:v>
                </c:pt>
                <c:pt idx="12">
                  <c:v>2021</c:v>
                </c:pt>
                <c:pt idx="13">
                  <c:v>2022</c:v>
                </c:pt>
                <c:pt idx="14">
                  <c:v>2023</c:v>
                </c:pt>
                <c:pt idx="15">
                  <c:v>2024</c:v>
                </c:pt>
                <c:pt idx="16">
                  <c:v>2025</c:v>
                </c:pt>
              </c:numCache>
            </c:numRef>
          </c:cat>
          <c:val>
            <c:numRef>
              <c:f>'[Slide xxx - Distribution as % of NAV.xlsx]Sheet1'!$E$6:$U$6</c:f>
              <c:numCache>
                <c:formatCode>General</c:formatCode>
                <c:ptCount val="17"/>
                <c:pt idx="0">
                  <c:v>1.7769276000000001E-2</c:v>
                </c:pt>
                <c:pt idx="1">
                  <c:v>3.1445321999999998E-2</c:v>
                </c:pt>
                <c:pt idx="2">
                  <c:v>3.2152712E-2</c:v>
                </c:pt>
                <c:pt idx="3">
                  <c:v>5.0329912999999997E-2</c:v>
                </c:pt>
                <c:pt idx="4">
                  <c:v>4.4323406000000003E-2</c:v>
                </c:pt>
                <c:pt idx="5">
                  <c:v>4.7894609999999997E-2</c:v>
                </c:pt>
                <c:pt idx="6">
                  <c:v>4.7958164999999997E-2</c:v>
                </c:pt>
                <c:pt idx="7">
                  <c:v>3.5419363000000002E-2</c:v>
                </c:pt>
                <c:pt idx="8">
                  <c:v>4.0689191999999999E-2</c:v>
                </c:pt>
                <c:pt idx="9">
                  <c:v>4.5349551000000002E-2</c:v>
                </c:pt>
                <c:pt idx="10">
                  <c:v>3.7822354000000002E-2</c:v>
                </c:pt>
                <c:pt idx="11">
                  <c:v>4.4998089999999998E-2</c:v>
                </c:pt>
                <c:pt idx="12">
                  <c:v>4.6346046000000002E-2</c:v>
                </c:pt>
                <c:pt idx="13">
                  <c:v>1.5566787E-2</c:v>
                </c:pt>
                <c:pt idx="14">
                  <c:v>1.0926684000000001E-2</c:v>
                </c:pt>
                <c:pt idx="15">
                  <c:v>2.3546234999999999E-2</c:v>
                </c:pt>
                <c:pt idx="16">
                  <c:v>2.2368923249999999E-2</c:v>
                </c:pt>
              </c:numCache>
            </c:numRef>
          </c:val>
          <c:smooth val="0"/>
          <c:extLst>
            <c:ext xmlns:c16="http://schemas.microsoft.com/office/drawing/2014/chart" uri="{C3380CC4-5D6E-409C-BE32-E72D297353CC}">
              <c16:uniqueId val="{00000001-DAD8-4979-A33B-191E1CDB58B3}"/>
            </c:ext>
          </c:extLst>
        </c:ser>
        <c:ser>
          <c:idx val="2"/>
          <c:order val="2"/>
          <c:tx>
            <c:strRef>
              <c:f>'[Slide xxx - Distribution as % of NAV.xlsx]Sheet1'!$B$7</c:f>
              <c:strCache>
                <c:ptCount val="1"/>
                <c:pt idx="0">
                  <c:v>Private credit</c:v>
                </c:pt>
              </c:strCache>
            </c:strRef>
          </c:tx>
          <c:spPr>
            <a:ln w="38100" cap="rnd">
              <a:solidFill>
                <a:schemeClr val="accent3"/>
              </a:solidFill>
              <a:round/>
            </a:ln>
            <a:effectLst/>
          </c:spPr>
          <c:marker>
            <c:symbol val="none"/>
          </c:marker>
          <c:cat>
            <c:numRef>
              <c:f>'[Slide xxx - Distribution as % of NAV.xlsx]Sheet1'!$E$4:$U$4</c:f>
              <c:numCache>
                <c:formatCode>General</c:formatCode>
                <c:ptCount val="17"/>
                <c:pt idx="0">
                  <c:v>2009</c:v>
                </c:pt>
                <c:pt idx="1">
                  <c:v>2010</c:v>
                </c:pt>
                <c:pt idx="2">
                  <c:v>2011</c:v>
                </c:pt>
                <c:pt idx="3">
                  <c:v>2012</c:v>
                </c:pt>
                <c:pt idx="4">
                  <c:v>2013</c:v>
                </c:pt>
                <c:pt idx="5">
                  <c:v>2014</c:v>
                </c:pt>
                <c:pt idx="6">
                  <c:v>2015</c:v>
                </c:pt>
                <c:pt idx="7">
                  <c:v>2016</c:v>
                </c:pt>
                <c:pt idx="8">
                  <c:v>2017</c:v>
                </c:pt>
                <c:pt idx="9">
                  <c:v>2018</c:v>
                </c:pt>
                <c:pt idx="10">
                  <c:v>2019</c:v>
                </c:pt>
                <c:pt idx="11">
                  <c:v>2020</c:v>
                </c:pt>
                <c:pt idx="12">
                  <c:v>2021</c:v>
                </c:pt>
                <c:pt idx="13">
                  <c:v>2022</c:v>
                </c:pt>
                <c:pt idx="14">
                  <c:v>2023</c:v>
                </c:pt>
                <c:pt idx="15">
                  <c:v>2024</c:v>
                </c:pt>
                <c:pt idx="16">
                  <c:v>2025</c:v>
                </c:pt>
              </c:numCache>
            </c:numRef>
          </c:cat>
          <c:val>
            <c:numRef>
              <c:f>'[Slide xxx - Distribution as % of NAV.xlsx]Sheet1'!$E$7:$U$7</c:f>
              <c:numCache>
                <c:formatCode>General</c:formatCode>
                <c:ptCount val="17"/>
                <c:pt idx="0">
                  <c:v>2.5179185999999999E-2</c:v>
                </c:pt>
                <c:pt idx="1">
                  <c:v>4.3476010000000002E-2</c:v>
                </c:pt>
                <c:pt idx="2">
                  <c:v>6.5584198999999996E-2</c:v>
                </c:pt>
                <c:pt idx="3">
                  <c:v>7.4281030999999997E-2</c:v>
                </c:pt>
                <c:pt idx="4">
                  <c:v>8.3190199000000006E-2</c:v>
                </c:pt>
                <c:pt idx="5">
                  <c:v>8.2000271999999999E-2</c:v>
                </c:pt>
                <c:pt idx="6">
                  <c:v>6.2363387999999999E-2</c:v>
                </c:pt>
                <c:pt idx="7">
                  <c:v>5.7963408000000001E-2</c:v>
                </c:pt>
                <c:pt idx="8">
                  <c:v>8.4298726000000004E-2</c:v>
                </c:pt>
                <c:pt idx="9">
                  <c:v>6.2361427999999997E-2</c:v>
                </c:pt>
                <c:pt idx="10">
                  <c:v>4.7460919999999997E-2</c:v>
                </c:pt>
                <c:pt idx="11">
                  <c:v>4.1552391000000001E-2</c:v>
                </c:pt>
                <c:pt idx="12">
                  <c:v>6.4074624999999996E-2</c:v>
                </c:pt>
                <c:pt idx="13">
                  <c:v>4.4287447000000001E-2</c:v>
                </c:pt>
                <c:pt idx="14">
                  <c:v>3.9708071999999997E-2</c:v>
                </c:pt>
                <c:pt idx="15">
                  <c:v>5.3848342E-2</c:v>
                </c:pt>
                <c:pt idx="16">
                  <c:v>5.5868738990174298E-2</c:v>
                </c:pt>
              </c:numCache>
            </c:numRef>
          </c:val>
          <c:smooth val="0"/>
          <c:extLst>
            <c:ext xmlns:c16="http://schemas.microsoft.com/office/drawing/2014/chart" uri="{C3380CC4-5D6E-409C-BE32-E72D297353CC}">
              <c16:uniqueId val="{00000002-DAD8-4979-A33B-191E1CDB58B3}"/>
            </c:ext>
          </c:extLst>
        </c:ser>
        <c:ser>
          <c:idx val="3"/>
          <c:order val="3"/>
          <c:tx>
            <c:strRef>
              <c:f>'[Slide xxx - Distribution as % of NAV.xlsx]Sheet1'!$B$8</c:f>
              <c:strCache>
                <c:ptCount val="1"/>
                <c:pt idx="0">
                  <c:v>Real estate</c:v>
                </c:pt>
              </c:strCache>
            </c:strRef>
          </c:tx>
          <c:spPr>
            <a:ln w="38100" cap="rnd">
              <a:solidFill>
                <a:schemeClr val="accent4"/>
              </a:solidFill>
              <a:round/>
            </a:ln>
            <a:effectLst/>
          </c:spPr>
          <c:marker>
            <c:symbol val="none"/>
          </c:marker>
          <c:cat>
            <c:numRef>
              <c:f>'[Slide xxx - Distribution as % of NAV.xlsx]Sheet1'!$E$4:$U$4</c:f>
              <c:numCache>
                <c:formatCode>General</c:formatCode>
                <c:ptCount val="17"/>
                <c:pt idx="0">
                  <c:v>2009</c:v>
                </c:pt>
                <c:pt idx="1">
                  <c:v>2010</c:v>
                </c:pt>
                <c:pt idx="2">
                  <c:v>2011</c:v>
                </c:pt>
                <c:pt idx="3">
                  <c:v>2012</c:v>
                </c:pt>
                <c:pt idx="4">
                  <c:v>2013</c:v>
                </c:pt>
                <c:pt idx="5">
                  <c:v>2014</c:v>
                </c:pt>
                <c:pt idx="6">
                  <c:v>2015</c:v>
                </c:pt>
                <c:pt idx="7">
                  <c:v>2016</c:v>
                </c:pt>
                <c:pt idx="8">
                  <c:v>2017</c:v>
                </c:pt>
                <c:pt idx="9">
                  <c:v>2018</c:v>
                </c:pt>
                <c:pt idx="10">
                  <c:v>2019</c:v>
                </c:pt>
                <c:pt idx="11">
                  <c:v>2020</c:v>
                </c:pt>
                <c:pt idx="12">
                  <c:v>2021</c:v>
                </c:pt>
                <c:pt idx="13">
                  <c:v>2022</c:v>
                </c:pt>
                <c:pt idx="14">
                  <c:v>2023</c:v>
                </c:pt>
                <c:pt idx="15">
                  <c:v>2024</c:v>
                </c:pt>
                <c:pt idx="16">
                  <c:v>2025</c:v>
                </c:pt>
              </c:numCache>
            </c:numRef>
          </c:cat>
          <c:val>
            <c:numRef>
              <c:f>'[Slide xxx - Distribution as % of NAV.xlsx]Sheet1'!$E$8:$U$8</c:f>
              <c:numCache>
                <c:formatCode>General</c:formatCode>
                <c:ptCount val="17"/>
                <c:pt idx="0">
                  <c:v>8.3602339999999994E-3</c:v>
                </c:pt>
                <c:pt idx="1">
                  <c:v>1.5333487999999999E-2</c:v>
                </c:pt>
                <c:pt idx="2">
                  <c:v>2.6578415000000001E-2</c:v>
                </c:pt>
                <c:pt idx="3">
                  <c:v>3.2645028999999999E-2</c:v>
                </c:pt>
                <c:pt idx="4">
                  <c:v>5.4676953E-2</c:v>
                </c:pt>
                <c:pt idx="5">
                  <c:v>7.8994171000000002E-2</c:v>
                </c:pt>
                <c:pt idx="6">
                  <c:v>8.8206180999999995E-2</c:v>
                </c:pt>
                <c:pt idx="7">
                  <c:v>7.3745823000000002E-2</c:v>
                </c:pt>
                <c:pt idx="8">
                  <c:v>8.3481722999999994E-2</c:v>
                </c:pt>
                <c:pt idx="9">
                  <c:v>7.1987038000000003E-2</c:v>
                </c:pt>
                <c:pt idx="10">
                  <c:v>6.1690558999999999E-2</c:v>
                </c:pt>
                <c:pt idx="11">
                  <c:v>3.9552199000000003E-2</c:v>
                </c:pt>
                <c:pt idx="12">
                  <c:v>6.5095380999999994E-2</c:v>
                </c:pt>
                <c:pt idx="13">
                  <c:v>5.8009610000000003E-2</c:v>
                </c:pt>
                <c:pt idx="14">
                  <c:v>2.2298275999999999E-2</c:v>
                </c:pt>
                <c:pt idx="15">
                  <c:v>2.3861989E-2</c:v>
                </c:pt>
                <c:pt idx="16">
                  <c:v>1.7748912740000001E-2</c:v>
                </c:pt>
              </c:numCache>
            </c:numRef>
          </c:val>
          <c:smooth val="0"/>
          <c:extLst>
            <c:ext xmlns:c16="http://schemas.microsoft.com/office/drawing/2014/chart" uri="{C3380CC4-5D6E-409C-BE32-E72D297353CC}">
              <c16:uniqueId val="{00000003-DAD8-4979-A33B-191E1CDB58B3}"/>
            </c:ext>
          </c:extLst>
        </c:ser>
        <c:ser>
          <c:idx val="4"/>
          <c:order val="4"/>
          <c:tx>
            <c:strRef>
              <c:f>'[Slide xxx - Distribution as % of NAV.xlsx]Sheet1'!$B$9</c:f>
              <c:strCache>
                <c:ptCount val="1"/>
                <c:pt idx="0">
                  <c:v>Infrastructure</c:v>
                </c:pt>
              </c:strCache>
            </c:strRef>
          </c:tx>
          <c:spPr>
            <a:ln w="38100" cap="rnd">
              <a:solidFill>
                <a:schemeClr val="accent5"/>
              </a:solidFill>
              <a:round/>
            </a:ln>
            <a:effectLst/>
          </c:spPr>
          <c:marker>
            <c:symbol val="none"/>
          </c:marker>
          <c:cat>
            <c:numRef>
              <c:f>'[Slide xxx - Distribution as % of NAV.xlsx]Sheet1'!$E$4:$U$4</c:f>
              <c:numCache>
                <c:formatCode>General</c:formatCode>
                <c:ptCount val="17"/>
                <c:pt idx="0">
                  <c:v>2009</c:v>
                </c:pt>
                <c:pt idx="1">
                  <c:v>2010</c:v>
                </c:pt>
                <c:pt idx="2">
                  <c:v>2011</c:v>
                </c:pt>
                <c:pt idx="3">
                  <c:v>2012</c:v>
                </c:pt>
                <c:pt idx="4">
                  <c:v>2013</c:v>
                </c:pt>
                <c:pt idx="5">
                  <c:v>2014</c:v>
                </c:pt>
                <c:pt idx="6">
                  <c:v>2015</c:v>
                </c:pt>
                <c:pt idx="7">
                  <c:v>2016</c:v>
                </c:pt>
                <c:pt idx="8">
                  <c:v>2017</c:v>
                </c:pt>
                <c:pt idx="9">
                  <c:v>2018</c:v>
                </c:pt>
                <c:pt idx="10">
                  <c:v>2019</c:v>
                </c:pt>
                <c:pt idx="11">
                  <c:v>2020</c:v>
                </c:pt>
                <c:pt idx="12">
                  <c:v>2021</c:v>
                </c:pt>
                <c:pt idx="13">
                  <c:v>2022</c:v>
                </c:pt>
                <c:pt idx="14">
                  <c:v>2023</c:v>
                </c:pt>
                <c:pt idx="15">
                  <c:v>2024</c:v>
                </c:pt>
                <c:pt idx="16">
                  <c:v>2025</c:v>
                </c:pt>
              </c:numCache>
            </c:numRef>
          </c:cat>
          <c:val>
            <c:numRef>
              <c:f>'[Slide xxx - Distribution as % of NAV.xlsx]Sheet1'!$E$9:$U$9</c:f>
              <c:numCache>
                <c:formatCode>General</c:formatCode>
                <c:ptCount val="17"/>
                <c:pt idx="0">
                  <c:v>1.0340176E-2</c:v>
                </c:pt>
                <c:pt idx="1">
                  <c:v>1.7744952000000001E-2</c:v>
                </c:pt>
                <c:pt idx="2">
                  <c:v>3.1911606000000002E-2</c:v>
                </c:pt>
                <c:pt idx="3">
                  <c:v>3.6025251000000001E-2</c:v>
                </c:pt>
                <c:pt idx="4">
                  <c:v>3.9400928000000002E-2</c:v>
                </c:pt>
                <c:pt idx="5">
                  <c:v>3.9970516999999997E-2</c:v>
                </c:pt>
                <c:pt idx="6">
                  <c:v>4.9948593999999999E-2</c:v>
                </c:pt>
                <c:pt idx="7">
                  <c:v>3.6050784000000002E-2</c:v>
                </c:pt>
                <c:pt idx="8">
                  <c:v>5.0563157999999997E-2</c:v>
                </c:pt>
                <c:pt idx="9">
                  <c:v>4.2807901000000002E-2</c:v>
                </c:pt>
                <c:pt idx="10">
                  <c:v>4.7971389000000003E-2</c:v>
                </c:pt>
                <c:pt idx="11">
                  <c:v>3.8764367000000001E-2</c:v>
                </c:pt>
                <c:pt idx="12">
                  <c:v>4.4995999000000002E-2</c:v>
                </c:pt>
                <c:pt idx="13">
                  <c:v>4.3465086E-2</c:v>
                </c:pt>
                <c:pt idx="14">
                  <c:v>2.7053796000000001E-2</c:v>
                </c:pt>
                <c:pt idx="15">
                  <c:v>2.9481694999999999E-2</c:v>
                </c:pt>
                <c:pt idx="16">
                  <c:v>2.6533525499999999E-2</c:v>
                </c:pt>
              </c:numCache>
            </c:numRef>
          </c:val>
          <c:smooth val="0"/>
          <c:extLst>
            <c:ext xmlns:c16="http://schemas.microsoft.com/office/drawing/2014/chart" uri="{C3380CC4-5D6E-409C-BE32-E72D297353CC}">
              <c16:uniqueId val="{00000004-DAD8-4979-A33B-191E1CDB58B3}"/>
            </c:ext>
          </c:extLst>
        </c:ser>
        <c:dLbls>
          <c:showLegendKey val="0"/>
          <c:showVal val="0"/>
          <c:showCatName val="0"/>
          <c:showSerName val="0"/>
          <c:showPercent val="0"/>
          <c:showBubbleSize val="0"/>
        </c:dLbls>
        <c:smooth val="0"/>
        <c:axId val="1930033631"/>
        <c:axId val="1930031231"/>
      </c:lineChart>
      <c:catAx>
        <c:axId val="1930033631"/>
        <c:scaling>
          <c:orientation val="minMax"/>
        </c:scaling>
        <c:delete val="0"/>
        <c:axPos val="b"/>
        <c:numFmt formatCode="General" sourceLinked="1"/>
        <c:majorTickMark val="none"/>
        <c:minorTickMark val="none"/>
        <c:tickLblPos val="nextTo"/>
        <c:spPr>
          <a:noFill/>
          <a:ln w="28575" cap="flat" cmpd="sng" algn="ctr">
            <a:solidFill>
              <a:schemeClr val="bg2"/>
            </a:solidFill>
            <a:round/>
          </a:ln>
          <a:effectLst/>
        </c:spPr>
        <c:txPr>
          <a:bodyPr rot="-60000000" spcFirstLastPara="1" vertOverflow="ellipsis" vert="horz" wrap="square" anchor="ctr" anchorCtr="1"/>
          <a:lstStyle/>
          <a:p>
            <a:pPr>
              <a:defRPr sz="1200" b="0" i="0" u="none" strike="noStrike" kern="1200" baseline="0">
                <a:solidFill>
                  <a:schemeClr val="tx1"/>
                </a:solidFill>
                <a:latin typeface="+mn-lt"/>
                <a:ea typeface="+mn-ea"/>
                <a:cs typeface="+mn-cs"/>
              </a:defRPr>
            </a:pPr>
            <a:endParaRPr lang="en-US"/>
          </a:p>
        </c:txPr>
        <c:crossAx val="1930031231"/>
        <c:crosses val="autoZero"/>
        <c:auto val="1"/>
        <c:lblAlgn val="ctr"/>
        <c:lblOffset val="100"/>
        <c:noMultiLvlLbl val="0"/>
      </c:catAx>
      <c:valAx>
        <c:axId val="1930031231"/>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200" b="0" i="0" u="none" strike="noStrike" kern="1200" baseline="0">
                    <a:solidFill>
                      <a:schemeClr val="tx1"/>
                    </a:solidFill>
                    <a:latin typeface="+mn-lt"/>
                    <a:ea typeface="+mn-ea"/>
                    <a:cs typeface="+mn-cs"/>
                  </a:defRPr>
                </a:pPr>
                <a:r>
                  <a:rPr lang="en-US" noProof="0"/>
                  <a:t>Average</a:t>
                </a:r>
                <a:r>
                  <a:rPr lang="en-US" baseline="0" noProof="0"/>
                  <a:t> quarterly distribution as % of NAV</a:t>
                </a:r>
                <a:endParaRPr lang="en-US" noProof="0"/>
              </a:p>
            </c:rich>
          </c:tx>
          <c:layout>
            <c:manualLayout>
              <c:xMode val="edge"/>
              <c:yMode val="edge"/>
              <c:x val="5.1159529716319711E-3"/>
              <c:y val="0.15438497941625462"/>
            </c:manualLayout>
          </c:layout>
          <c:overlay val="0"/>
          <c:spPr>
            <a:noFill/>
            <a:ln>
              <a:noFill/>
            </a:ln>
            <a:effectLst/>
          </c:spPr>
          <c:txPr>
            <a:bodyPr rot="-5400000" spcFirstLastPara="1" vertOverflow="ellipsis" vert="horz" wrap="square" anchor="ctr" anchorCtr="1"/>
            <a:lstStyle/>
            <a:p>
              <a:pPr>
                <a:defRPr sz="1200" b="0" i="0" u="none" strike="noStrike" kern="1200" baseline="0">
                  <a:solidFill>
                    <a:schemeClr val="tx1"/>
                  </a:solidFill>
                  <a:latin typeface="+mn-lt"/>
                  <a:ea typeface="+mn-ea"/>
                  <a:cs typeface="+mn-cs"/>
                </a:defRPr>
              </a:pPr>
              <a:endParaRPr lang="en-US"/>
            </a:p>
          </c:txPr>
        </c:title>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200" b="0" i="0" u="none" strike="noStrike" kern="1200" baseline="0">
                <a:solidFill>
                  <a:schemeClr val="tx1"/>
                </a:solidFill>
                <a:latin typeface="+mn-lt"/>
                <a:ea typeface="+mn-ea"/>
                <a:cs typeface="+mn-cs"/>
              </a:defRPr>
            </a:pPr>
            <a:endParaRPr lang="en-US"/>
          </a:p>
        </c:txPr>
        <c:crossAx val="1930033631"/>
        <c:crosses val="autoZero"/>
        <c:crossBetween val="between"/>
        <c:majorUnit val="2.0000000000000004E-2"/>
      </c:valAx>
      <c:spPr>
        <a:noFill/>
        <a:ln>
          <a:noFill/>
        </a:ln>
        <a:effectLst/>
      </c:spPr>
    </c:plotArea>
    <c:legend>
      <c:legendPos val="b"/>
      <c:layout>
        <c:manualLayout>
          <c:xMode val="edge"/>
          <c:yMode val="edge"/>
          <c:x val="0.12440685156246618"/>
          <c:y val="0.94688414090414164"/>
          <c:w val="0.78142269049793744"/>
          <c:h val="5.0835659802026582E-2"/>
        </c:manualLayout>
      </c:layout>
      <c:overlay val="0"/>
      <c:spPr>
        <a:noFill/>
        <a:ln>
          <a:noFill/>
        </a:ln>
        <a:effectLst/>
      </c:spPr>
      <c:txPr>
        <a:bodyPr rot="0" spcFirstLastPara="1" vertOverflow="ellipsis" vert="horz" wrap="square" anchor="ctr" anchorCtr="1"/>
        <a:lstStyle/>
        <a:p>
          <a:pPr>
            <a:defRPr sz="1200" b="0" i="0" u="none" strike="noStrike" kern="1200" baseline="0">
              <a:solidFill>
                <a:schemeClr val="tx1"/>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w="9525" cap="flat" cmpd="sng" algn="ctr">
      <a:noFill/>
      <a:round/>
    </a:ln>
    <a:effectLst/>
  </c:spPr>
  <c:txPr>
    <a:bodyPr/>
    <a:lstStyle/>
    <a:p>
      <a:pPr>
        <a:defRPr sz="1200">
          <a:solidFill>
            <a:schemeClr val="tx1"/>
          </a:solidFill>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4014669399201812E-2"/>
          <c:y val="1.8229834554093289E-2"/>
          <c:w val="0.92390482867723722"/>
          <c:h val="0.87313016496636586"/>
        </c:manualLayout>
      </c:layout>
      <c:scatterChart>
        <c:scatterStyle val="lineMarker"/>
        <c:varyColors val="0"/>
        <c:ser>
          <c:idx val="0"/>
          <c:order val="0"/>
          <c:tx>
            <c:v>Normal indices</c:v>
          </c:tx>
          <c:spPr>
            <a:ln w="25400" cap="rnd">
              <a:noFill/>
              <a:round/>
            </a:ln>
            <a:effectLst/>
          </c:spPr>
          <c:marker>
            <c:symbol val="circle"/>
            <c:size val="20"/>
            <c:spPr>
              <a:solidFill>
                <a:schemeClr val="accent1"/>
              </a:solidFill>
              <a:ln w="9525">
                <a:solidFill>
                  <a:schemeClr val="accent1"/>
                </a:solidFill>
              </a:ln>
              <a:effectLst/>
            </c:spPr>
          </c:marker>
          <c:dPt>
            <c:idx val="6"/>
            <c:marker>
              <c:symbol val="triangle"/>
              <c:size val="20"/>
              <c:spPr>
                <a:solidFill>
                  <a:schemeClr val="accent3"/>
                </a:solidFill>
                <a:ln w="9525">
                  <a:solidFill>
                    <a:schemeClr val="accent3"/>
                  </a:solidFill>
                </a:ln>
                <a:effectLst/>
              </c:spPr>
            </c:marker>
            <c:bubble3D val="0"/>
            <c:extLst>
              <c:ext xmlns:c16="http://schemas.microsoft.com/office/drawing/2014/chart" uri="{C3380CC4-5D6E-409C-BE32-E72D297353CC}">
                <c16:uniqueId val="{00000006-C91F-4F13-8F65-9D03EEACA98E}"/>
              </c:ext>
            </c:extLst>
          </c:dPt>
          <c:dPt>
            <c:idx val="7"/>
            <c:marker>
              <c:symbol val="triangle"/>
              <c:size val="20"/>
              <c:spPr>
                <a:solidFill>
                  <a:schemeClr val="accent3"/>
                </a:solidFill>
                <a:ln w="9525">
                  <a:solidFill>
                    <a:schemeClr val="accent3"/>
                  </a:solidFill>
                </a:ln>
                <a:effectLst/>
              </c:spPr>
            </c:marker>
            <c:bubble3D val="0"/>
            <c:extLst>
              <c:ext xmlns:c16="http://schemas.microsoft.com/office/drawing/2014/chart" uri="{C3380CC4-5D6E-409C-BE32-E72D297353CC}">
                <c16:uniqueId val="{00000007-C91F-4F13-8F65-9D03EEACA98E}"/>
              </c:ext>
            </c:extLst>
          </c:dPt>
          <c:dPt>
            <c:idx val="8"/>
            <c:marker>
              <c:symbol val="triangle"/>
              <c:size val="20"/>
              <c:spPr>
                <a:solidFill>
                  <a:schemeClr val="accent3"/>
                </a:solidFill>
                <a:ln w="9525">
                  <a:solidFill>
                    <a:schemeClr val="accent3"/>
                  </a:solidFill>
                </a:ln>
                <a:effectLst/>
              </c:spPr>
            </c:marker>
            <c:bubble3D val="0"/>
            <c:extLst>
              <c:ext xmlns:c16="http://schemas.microsoft.com/office/drawing/2014/chart" uri="{C3380CC4-5D6E-409C-BE32-E72D297353CC}">
                <c16:uniqueId val="{00000008-C91F-4F13-8F65-9D03EEACA98E}"/>
              </c:ext>
            </c:extLst>
          </c:dPt>
          <c:dPt>
            <c:idx val="9"/>
            <c:marker>
              <c:symbol val="triangle"/>
              <c:size val="20"/>
              <c:spPr>
                <a:solidFill>
                  <a:schemeClr val="accent3"/>
                </a:solidFill>
                <a:ln w="9525">
                  <a:solidFill>
                    <a:schemeClr val="accent3"/>
                  </a:solidFill>
                </a:ln>
                <a:effectLst/>
              </c:spPr>
            </c:marker>
            <c:bubble3D val="0"/>
            <c:extLst>
              <c:ext xmlns:c16="http://schemas.microsoft.com/office/drawing/2014/chart" uri="{C3380CC4-5D6E-409C-BE32-E72D297353CC}">
                <c16:uniqueId val="{00000009-C91F-4F13-8F65-9D03EEACA98E}"/>
              </c:ext>
            </c:extLst>
          </c:dPt>
          <c:dPt>
            <c:idx val="10"/>
            <c:marker>
              <c:symbol val="triangle"/>
              <c:size val="20"/>
              <c:spPr>
                <a:solidFill>
                  <a:schemeClr val="accent3"/>
                </a:solidFill>
                <a:ln w="9525">
                  <a:solidFill>
                    <a:schemeClr val="accent3"/>
                  </a:solidFill>
                </a:ln>
                <a:effectLst/>
              </c:spPr>
            </c:marker>
            <c:bubble3D val="0"/>
            <c:extLst>
              <c:ext xmlns:c16="http://schemas.microsoft.com/office/drawing/2014/chart" uri="{C3380CC4-5D6E-409C-BE32-E72D297353CC}">
                <c16:uniqueId val="{0000000A-C91F-4F13-8F65-9D03EEACA98E}"/>
              </c:ext>
            </c:extLst>
          </c:dPt>
          <c:dPt>
            <c:idx val="11"/>
            <c:marker>
              <c:symbol val="triangle"/>
              <c:size val="20"/>
              <c:spPr>
                <a:solidFill>
                  <a:schemeClr val="accent3"/>
                </a:solidFill>
                <a:ln w="9525">
                  <a:solidFill>
                    <a:schemeClr val="accent3"/>
                  </a:solidFill>
                </a:ln>
                <a:effectLst/>
              </c:spPr>
            </c:marker>
            <c:bubble3D val="0"/>
            <c:extLst>
              <c:ext xmlns:c16="http://schemas.microsoft.com/office/drawing/2014/chart" uri="{C3380CC4-5D6E-409C-BE32-E72D297353CC}">
                <c16:uniqueId val="{0000000B-C91F-4F13-8F65-9D03EEACA98E}"/>
              </c:ext>
            </c:extLst>
          </c:dPt>
          <c:dLbls>
            <c:dLbl>
              <c:idx val="0"/>
              <c:layout>
                <c:manualLayout>
                  <c:x val="-7.5342465753424653E-2"/>
                  <c:y val="8.1564776347670554E-3"/>
                </c:manualLayout>
              </c:layout>
              <c:tx>
                <c:rich>
                  <a:bodyPr/>
                  <a:lstStyle/>
                  <a:p>
                    <a:fld id="{894B101F-AC63-43A9-A8DB-447DF6F321D5}" type="CELLRANGE">
                      <a:rPr lang="en-US" dirty="0"/>
                      <a:pPr/>
                      <a:t>[CELLRANGE]</a:t>
                    </a:fld>
                    <a:endParaRPr lang="en-GB"/>
                  </a:p>
                </c:rich>
              </c:tx>
              <c:dLblPos val="r"/>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0-C91F-4F13-8F65-9D03EEACA98E}"/>
                </c:ext>
              </c:extLst>
            </c:dLbl>
            <c:dLbl>
              <c:idx val="1"/>
              <c:tx>
                <c:rich>
                  <a:bodyPr/>
                  <a:lstStyle/>
                  <a:p>
                    <a:fld id="{28E4C6AD-50FA-42C1-BA11-19E936785F16}" type="CELLRANGE">
                      <a:rPr lang="en-GB"/>
                      <a:pPr/>
                      <a:t>[CELLRANGE]</a:t>
                    </a:fld>
                    <a:endParaRPr lang="en-GB"/>
                  </a:p>
                </c:rich>
              </c:tx>
              <c:dLblPos val="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1-C91F-4F13-8F65-9D03EEACA98E}"/>
                </c:ext>
              </c:extLst>
            </c:dLbl>
            <c:dLbl>
              <c:idx val="2"/>
              <c:layout>
                <c:manualLayout>
                  <c:x val="-0.11529680365296803"/>
                  <c:y val="-1.9031781147789834E-2"/>
                </c:manualLayout>
              </c:layout>
              <c:tx>
                <c:rich>
                  <a:bodyPr/>
                  <a:lstStyle/>
                  <a:p>
                    <a:fld id="{7D4E6250-27FD-47AD-89D4-9F45D6E5EBB4}" type="CELLRANGE">
                      <a:rPr lang="en-US" dirty="0"/>
                      <a:pPr/>
                      <a:t>[CELLRANGE]</a:t>
                    </a:fld>
                    <a:endParaRPr lang="en-GB"/>
                  </a:p>
                </c:rich>
              </c:tx>
              <c:dLblPos val="r"/>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2-C91F-4F13-8F65-9D03EEACA98E}"/>
                </c:ext>
              </c:extLst>
            </c:dLbl>
            <c:dLbl>
              <c:idx val="3"/>
              <c:layout>
                <c:manualLayout>
                  <c:x val="-0.10170244130442599"/>
                  <c:y val="1.9928395034205893E-2"/>
                </c:manualLayout>
              </c:layout>
              <c:tx>
                <c:rich>
                  <a:bodyPr/>
                  <a:lstStyle/>
                  <a:p>
                    <a:fld id="{32A08F16-5F23-4786-979A-B72BAA28EDD2}" type="CELLRANGE">
                      <a:rPr lang="en-US" dirty="0"/>
                      <a:pPr/>
                      <a:t>[CELLRANGE]</a:t>
                    </a:fld>
                    <a:endParaRPr lang="en-GB"/>
                  </a:p>
                </c:rich>
              </c:tx>
              <c:dLblPos val="r"/>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3-C91F-4F13-8F65-9D03EEACA98E}"/>
                </c:ext>
              </c:extLst>
            </c:dLbl>
            <c:dLbl>
              <c:idx val="4"/>
              <c:tx>
                <c:rich>
                  <a:bodyPr/>
                  <a:lstStyle/>
                  <a:p>
                    <a:fld id="{85A16474-52CF-49B8-A5BA-A94A9BC0BEA5}" type="CELLRANGE">
                      <a:rPr lang="en-GB"/>
                      <a:pPr/>
                      <a:t>[CELLRANGE]</a:t>
                    </a:fld>
                    <a:endParaRPr lang="en-GB"/>
                  </a:p>
                </c:rich>
              </c:tx>
              <c:dLblPos val="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4-C91F-4F13-8F65-9D03EEACA98E}"/>
                </c:ext>
              </c:extLst>
            </c:dLbl>
            <c:dLbl>
              <c:idx val="5"/>
              <c:layout>
                <c:manualLayout>
                  <c:x val="-0.13698630136986301"/>
                  <c:y val="-3.2625910539068242E-2"/>
                </c:manualLayout>
              </c:layout>
              <c:tx>
                <c:rich>
                  <a:bodyPr/>
                  <a:lstStyle/>
                  <a:p>
                    <a:fld id="{7EA0892F-3B2E-4566-BFB5-02CB7FB2EB5A}" type="CELLRANGE">
                      <a:rPr lang="en-US" dirty="0"/>
                      <a:pPr/>
                      <a:t>[CELLRANGE]</a:t>
                    </a:fld>
                    <a:endParaRPr lang="en-GB"/>
                  </a:p>
                </c:rich>
              </c:tx>
              <c:dLblPos val="r"/>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5-C91F-4F13-8F65-9D03EEACA98E}"/>
                </c:ext>
              </c:extLst>
            </c:dLbl>
            <c:dLbl>
              <c:idx val="6"/>
              <c:layout>
                <c:manualLayout>
                  <c:x val="-3.4246575342465752E-3"/>
                  <c:y val="-1.0875303513022749E-2"/>
                </c:manualLayout>
              </c:layout>
              <c:tx>
                <c:rich>
                  <a:bodyPr/>
                  <a:lstStyle/>
                  <a:p>
                    <a:fld id="{E4BC410B-D654-467C-BD15-4820F383C2C7}" type="CELLRANGE">
                      <a:rPr lang="en-US" dirty="0"/>
                      <a:pPr/>
                      <a:t>[CELLRANGE]</a:t>
                    </a:fld>
                    <a:endParaRPr lang="en-GB"/>
                  </a:p>
                </c:rich>
              </c:tx>
              <c:dLblPos val="r"/>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6-C91F-4F13-8F65-9D03EEACA98E}"/>
                </c:ext>
              </c:extLst>
            </c:dLbl>
            <c:dLbl>
              <c:idx val="7"/>
              <c:layout>
                <c:manualLayout>
                  <c:x val="-2.402720849962248E-2"/>
                  <c:y val="7.7797892678227232E-2"/>
                </c:manualLayout>
              </c:layout>
              <c:tx>
                <c:rich>
                  <a:bodyPr/>
                  <a:lstStyle/>
                  <a:p>
                    <a:fld id="{4637BDD9-5721-4ADB-892A-D851E5A43F44}" type="CELLRANGE">
                      <a:rPr lang="en-US" dirty="0"/>
                      <a:pPr/>
                      <a:t>[CELLRANGE]</a:t>
                    </a:fld>
                    <a:endParaRPr lang="en-GB"/>
                  </a:p>
                </c:rich>
              </c:tx>
              <c:dLblPos val="r"/>
              <c:showLegendKey val="0"/>
              <c:showVal val="0"/>
              <c:showCatName val="0"/>
              <c:showSerName val="0"/>
              <c:showPercent val="0"/>
              <c:showBubbleSize val="0"/>
              <c:extLst>
                <c:ext xmlns:c15="http://schemas.microsoft.com/office/drawing/2012/chart" uri="{CE6537A1-D6FC-4f65-9D91-7224C49458BB}">
                  <c15:layout>
                    <c:manualLayout>
                      <c:w val="8.1055891130047089E-2"/>
                      <c:h val="9.462884173307809E-2"/>
                    </c:manualLayout>
                  </c15:layout>
                  <c15:dlblFieldTable/>
                  <c15:showDataLabelsRange val="1"/>
                </c:ext>
                <c:ext xmlns:c16="http://schemas.microsoft.com/office/drawing/2014/chart" uri="{C3380CC4-5D6E-409C-BE32-E72D297353CC}">
                  <c16:uniqueId val="{00000007-C91F-4F13-8F65-9D03EEACA98E}"/>
                </c:ext>
              </c:extLst>
            </c:dLbl>
            <c:dLbl>
              <c:idx val="8"/>
              <c:layout>
                <c:manualLayout>
                  <c:x val="-2.5496620285478097E-2"/>
                  <c:y val="-4.6823426602619407E-2"/>
                </c:manualLayout>
              </c:layout>
              <c:tx>
                <c:rich>
                  <a:bodyPr/>
                  <a:lstStyle/>
                  <a:p>
                    <a:fld id="{B2D9E806-D846-492D-9AD0-2A73E8057B17}" type="CELLRANGE">
                      <a:rPr lang="en-US" smtClean="0"/>
                      <a:pPr/>
                      <a:t>[CELLRANGE]</a:t>
                    </a:fld>
                    <a:r>
                      <a:rPr lang="en-US"/>
                      <a:t> Bond</a:t>
                    </a:r>
                  </a:p>
                </c:rich>
              </c:tx>
              <c:dLblPos val="r"/>
              <c:showLegendKey val="0"/>
              <c:showVal val="0"/>
              <c:showCatName val="0"/>
              <c:showSerName val="0"/>
              <c:showPercent val="0"/>
              <c:showBubbleSize val="0"/>
              <c:extLst>
                <c:ext xmlns:c15="http://schemas.microsoft.com/office/drawing/2012/chart" uri="{CE6537A1-D6FC-4f65-9D91-7224C49458BB}">
                  <c15:layout>
                    <c:manualLayout>
                      <c:w val="0.1336986301369863"/>
                      <c:h val="0.12181710051563494"/>
                    </c:manualLayout>
                  </c15:layout>
                  <c15:dlblFieldTable/>
                  <c15:showDataLabelsRange val="1"/>
                </c:ext>
                <c:ext xmlns:c16="http://schemas.microsoft.com/office/drawing/2014/chart" uri="{C3380CC4-5D6E-409C-BE32-E72D297353CC}">
                  <c16:uniqueId val="{00000008-C91F-4F13-8F65-9D03EEACA98E}"/>
                </c:ext>
              </c:extLst>
            </c:dLbl>
            <c:dLbl>
              <c:idx val="9"/>
              <c:layout>
                <c:manualLayout>
                  <c:x val="-0.13233344119656276"/>
                  <c:y val="-2.8849311537626623E-2"/>
                </c:manualLayout>
              </c:layout>
              <c:tx>
                <c:rich>
                  <a:bodyPr/>
                  <a:lstStyle/>
                  <a:p>
                    <a:fld id="{759C3172-274B-4CAD-BCED-962055F17C0C}" type="CELLRANGE">
                      <a:rPr lang="en-GB" smtClean="0"/>
                      <a:pPr/>
                      <a:t>[CELLRANGE]</a:t>
                    </a:fld>
                    <a:r>
                      <a:rPr lang="en-GB"/>
                      <a:t> Bond</a:t>
                    </a:r>
                  </a:p>
                </c:rich>
              </c:tx>
              <c:dLblPos val="r"/>
              <c:showLegendKey val="0"/>
              <c:showVal val="0"/>
              <c:showCatName val="0"/>
              <c:showSerName val="0"/>
              <c:showPercent val="0"/>
              <c:showBubbleSize val="0"/>
              <c:extLst>
                <c:ext xmlns:c15="http://schemas.microsoft.com/office/drawing/2012/chart" uri="{CE6537A1-D6FC-4f65-9D91-7224C49458BB}">
                  <c15:layout>
                    <c:manualLayout>
                      <c:w val="0.12035963398410815"/>
                      <c:h val="0.11637944875912359"/>
                    </c:manualLayout>
                  </c15:layout>
                  <c15:dlblFieldTable/>
                  <c15:showDataLabelsRange val="1"/>
                </c:ext>
                <c:ext xmlns:c16="http://schemas.microsoft.com/office/drawing/2014/chart" uri="{C3380CC4-5D6E-409C-BE32-E72D297353CC}">
                  <c16:uniqueId val="{00000009-C91F-4F13-8F65-9D03EEACA98E}"/>
                </c:ext>
              </c:extLst>
            </c:dLbl>
            <c:dLbl>
              <c:idx val="10"/>
              <c:layout>
                <c:manualLayout>
                  <c:x val="-0.11220243231582362"/>
                  <c:y val="-1.200168952549862E-2"/>
                </c:manualLayout>
              </c:layout>
              <c:tx>
                <c:rich>
                  <a:bodyPr/>
                  <a:lstStyle/>
                  <a:p>
                    <a:fld id="{BA790543-A675-4CA9-A605-E42EEFE6868F}" type="CELLRANGE">
                      <a:rPr lang="en-US" dirty="0"/>
                      <a:pPr/>
                      <a:t>[CELLRANGE]</a:t>
                    </a:fld>
                    <a:endParaRPr lang="en-GB"/>
                  </a:p>
                </c:rich>
              </c:tx>
              <c:dLblPos val="r"/>
              <c:showLegendKey val="0"/>
              <c:showVal val="0"/>
              <c:showCatName val="0"/>
              <c:showSerName val="0"/>
              <c:showPercent val="0"/>
              <c:showBubbleSize val="0"/>
              <c:extLst>
                <c:ext xmlns:c15="http://schemas.microsoft.com/office/drawing/2012/chart" uri="{CE6537A1-D6FC-4f65-9D91-7224C49458BB}">
                  <c15:layout>
                    <c:manualLayout>
                      <c:w val="9.3413242009132397E-2"/>
                      <c:h val="0.10822297112435651"/>
                    </c:manualLayout>
                  </c15:layout>
                  <c15:dlblFieldTable/>
                  <c15:showDataLabelsRange val="1"/>
                </c:ext>
                <c:ext xmlns:c16="http://schemas.microsoft.com/office/drawing/2014/chart" uri="{C3380CC4-5D6E-409C-BE32-E72D297353CC}">
                  <c16:uniqueId val="{0000000A-C91F-4F13-8F65-9D03EEACA98E}"/>
                </c:ext>
              </c:extLst>
            </c:dLbl>
            <c:dLbl>
              <c:idx val="11"/>
              <c:layout>
                <c:manualLayout>
                  <c:x val="-0.11768669327293009"/>
                  <c:y val="3.9781605072889012E-2"/>
                </c:manualLayout>
              </c:layout>
              <c:tx>
                <c:rich>
                  <a:bodyPr/>
                  <a:lstStyle/>
                  <a:p>
                    <a:fld id="{8AD3AA93-4DE1-4297-AADD-DF3979B70004}" type="CELLRANGE">
                      <a:rPr lang="en-US" dirty="0"/>
                      <a:pPr/>
                      <a:t>[CELLRANGE]</a:t>
                    </a:fld>
                    <a:endParaRPr lang="en-GB"/>
                  </a:p>
                </c:rich>
              </c:tx>
              <c:dLblPos val="r"/>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B-C91F-4F13-8F65-9D03EEACA98E}"/>
                </c:ext>
              </c:extLst>
            </c:dLbl>
            <c:spPr>
              <a:noFill/>
              <a:ln>
                <a:noFill/>
              </a:ln>
              <a:effectLst/>
            </c:spPr>
            <c:txPr>
              <a:bodyPr rot="0" spcFirstLastPara="1" vertOverflow="ellipsis" vert="horz" wrap="square" anchor="ctr" anchorCtr="1"/>
              <a:lstStyle/>
              <a:p>
                <a:pPr>
                  <a:defRPr sz="1200" b="0" i="0" u="none" strike="noStrike" kern="1200" baseline="0">
                    <a:solidFill>
                      <a:sysClr val="windowText" lastClr="000000"/>
                    </a:solidFill>
                    <a:latin typeface="+mn-lt"/>
                    <a:ea typeface="+mn-ea"/>
                    <a:cs typeface="+mn-cs"/>
                  </a:defRPr>
                </a:pPr>
                <a:endParaRPr lang="en-US"/>
              </a:p>
            </c:txPr>
            <c:dLblPos val="r"/>
            <c:showLegendKey val="0"/>
            <c:showVal val="0"/>
            <c:showCatName val="0"/>
            <c:showSerName val="0"/>
            <c:showPercent val="0"/>
            <c:showBubbleSize val="0"/>
            <c:showLeaderLines val="0"/>
            <c:extLst>
              <c:ext xmlns:c15="http://schemas.microsoft.com/office/drawing/2012/chart" uri="{CE6537A1-D6FC-4f65-9D91-7224C49458BB}">
                <c15:showDataLabelsRange val="1"/>
                <c15:showLeaderLines val="0"/>
              </c:ext>
            </c:extLst>
          </c:dLbls>
          <c:xVal>
            <c:numRef>
              <c:f>'Sharpe Ratios'!$D$7:$D$18</c:f>
              <c:numCache>
                <c:formatCode>0.000</c:formatCode>
                <c:ptCount val="12"/>
                <c:pt idx="0">
                  <c:v>0.64383661944520765</c:v>
                </c:pt>
                <c:pt idx="1">
                  <c:v>0.46575084181214871</c:v>
                </c:pt>
                <c:pt idx="2">
                  <c:v>0.65944418419585016</c:v>
                </c:pt>
                <c:pt idx="3">
                  <c:v>0.155369475462451</c:v>
                </c:pt>
                <c:pt idx="4">
                  <c:v>0.21908092289025241</c:v>
                </c:pt>
                <c:pt idx="5">
                  <c:v>0.1835660587911348</c:v>
                </c:pt>
                <c:pt idx="6">
                  <c:v>0.91573775692961312</c:v>
                </c:pt>
                <c:pt idx="7">
                  <c:v>0.97342941120222892</c:v>
                </c:pt>
                <c:pt idx="8">
                  <c:v>0.56476316329964282</c:v>
                </c:pt>
                <c:pt idx="9">
                  <c:v>0.87248741613244574</c:v>
                </c:pt>
                <c:pt idx="10">
                  <c:v>0.72056286769556299</c:v>
                </c:pt>
                <c:pt idx="11">
                  <c:v>0.89927698807485956</c:v>
                </c:pt>
              </c:numCache>
            </c:numRef>
          </c:xVal>
          <c:yVal>
            <c:numRef>
              <c:f>'Sharpe Ratios'!$C$7:$C$18</c:f>
              <c:numCache>
                <c:formatCode>0.000</c:formatCode>
                <c:ptCount val="12"/>
                <c:pt idx="0">
                  <c:v>1.168917336016448</c:v>
                </c:pt>
                <c:pt idx="1">
                  <c:v>0.7897558664508082</c:v>
                </c:pt>
                <c:pt idx="2">
                  <c:v>0.95295958406001136</c:v>
                </c:pt>
                <c:pt idx="3">
                  <c:v>0.23191203991815851</c:v>
                </c:pt>
                <c:pt idx="4">
                  <c:v>1.15275661845029</c:v>
                </c:pt>
                <c:pt idx="5">
                  <c:v>0.39212112862825921</c:v>
                </c:pt>
                <c:pt idx="6">
                  <c:v>0.53718394885249132</c:v>
                </c:pt>
                <c:pt idx="7">
                  <c:v>0.37584906468279339</c:v>
                </c:pt>
                <c:pt idx="8">
                  <c:v>0</c:v>
                </c:pt>
                <c:pt idx="9">
                  <c:v>0.35300552761201692</c:v>
                </c:pt>
                <c:pt idx="10">
                  <c:v>0.23884172234685441</c:v>
                </c:pt>
                <c:pt idx="11">
                  <c:v>0.2264965724783774</c:v>
                </c:pt>
              </c:numCache>
            </c:numRef>
          </c:yVal>
          <c:smooth val="0"/>
          <c:extLst>
            <c:ext xmlns:c15="http://schemas.microsoft.com/office/drawing/2012/chart" uri="{02D57815-91ED-43cb-92C2-25804820EDAC}">
              <c15:datalabelsRange>
                <c15:f>'Sharpe Ratios'!$B$7:$B$18</c15:f>
                <c15:dlblRangeCache>
                  <c:ptCount val="12"/>
                  <c:pt idx="0">
                    <c:v>Buyout</c:v>
                  </c:pt>
                  <c:pt idx="1">
                    <c:v>Venture capital</c:v>
                  </c:pt>
                  <c:pt idx="2">
                    <c:v>Private credit</c:v>
                  </c:pt>
                  <c:pt idx="3">
                    <c:v>Real estate</c:v>
                  </c:pt>
                  <c:pt idx="4">
                    <c:v>Infrastructure</c:v>
                  </c:pt>
                  <c:pt idx="5">
                    <c:v>Natural resources</c:v>
                  </c:pt>
                  <c:pt idx="6">
                    <c:v>S&amp;P 500</c:v>
                  </c:pt>
                  <c:pt idx="7">
                    <c:v>MSCI ACWI IMI</c:v>
                  </c:pt>
                  <c:pt idx="8">
                    <c:v>Bloomberg Global Aggregate</c:v>
                  </c:pt>
                  <c:pt idx="9">
                    <c:v>Bloomberg Global High Yield</c:v>
                  </c:pt>
                  <c:pt idx="10">
                    <c:v>MSCI World Real Estate</c:v>
                  </c:pt>
                  <c:pt idx="11">
                    <c:v>S&amp;P Infrastructure</c:v>
                  </c:pt>
                </c15:dlblRangeCache>
              </c15:datalabelsRange>
            </c:ext>
            <c:ext xmlns:c16="http://schemas.microsoft.com/office/drawing/2014/chart" uri="{C3380CC4-5D6E-409C-BE32-E72D297353CC}">
              <c16:uniqueId val="{0000000C-C91F-4F13-8F65-9D03EEACA98E}"/>
            </c:ext>
          </c:extLst>
        </c:ser>
        <c:ser>
          <c:idx val="1"/>
          <c:order val="1"/>
          <c:tx>
            <c:v>Unsmoothed indices</c:v>
          </c:tx>
          <c:spPr>
            <a:ln w="25400" cap="rnd">
              <a:noFill/>
              <a:round/>
            </a:ln>
            <a:effectLst/>
          </c:spPr>
          <c:marker>
            <c:symbol val="circle"/>
            <c:size val="20"/>
            <c:spPr>
              <a:solidFill>
                <a:schemeClr val="accent2"/>
              </a:solidFill>
              <a:ln w="9525">
                <a:solidFill>
                  <a:schemeClr val="accent2"/>
                </a:solidFill>
              </a:ln>
              <a:effectLst/>
            </c:spPr>
          </c:marker>
          <c:dLbls>
            <c:dLbl>
              <c:idx val="0"/>
              <c:layout>
                <c:manualLayout>
                  <c:x val="-1.5581742350699312E-3"/>
                  <c:y val="4.0782388173835206E-2"/>
                </c:manualLayout>
              </c:layout>
              <c:tx>
                <c:rich>
                  <a:bodyPr/>
                  <a:lstStyle/>
                  <a:p>
                    <a:fld id="{6C6354D0-9BAE-4186-9516-0951FBA92D51}" type="CELLRANGE">
                      <a:rPr lang="en-US" smtClean="0"/>
                      <a:pPr/>
                      <a:t>[CELLRANGE]</a:t>
                    </a:fld>
                    <a:r>
                      <a:rPr lang="en-US"/>
                      <a:t> (U)</a:t>
                    </a:r>
                  </a:p>
                </c:rich>
              </c:tx>
              <c:dLblPos val="r"/>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D-C91F-4F13-8F65-9D03EEACA98E}"/>
                </c:ext>
              </c:extLst>
            </c:dLbl>
            <c:dLbl>
              <c:idx val="1"/>
              <c:layout>
                <c:manualLayout>
                  <c:x val="-0.13971461187214612"/>
                  <c:y val="3.534473641732383E-2"/>
                </c:manualLayout>
              </c:layout>
              <c:tx>
                <c:rich>
                  <a:bodyPr/>
                  <a:lstStyle/>
                  <a:p>
                    <a:fld id="{68C6F2A8-2E13-4ACD-9308-0873E6438983}" type="CELLRANGE">
                      <a:rPr lang="en-US" smtClean="0"/>
                      <a:pPr/>
                      <a:t>[CELLRANGE]</a:t>
                    </a:fld>
                    <a:r>
                      <a:rPr lang="en-US"/>
                      <a:t> (U)</a:t>
                    </a:r>
                  </a:p>
                </c:rich>
              </c:tx>
              <c:dLblPos val="r"/>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E-C91F-4F13-8F65-9D03EEACA98E}"/>
                </c:ext>
              </c:extLst>
            </c:dLbl>
            <c:dLbl>
              <c:idx val="2"/>
              <c:layout>
                <c:manualLayout>
                  <c:x val="-0.11417808219178083"/>
                  <c:y val="4.6220039930346679E-2"/>
                </c:manualLayout>
              </c:layout>
              <c:tx>
                <c:rich>
                  <a:bodyPr/>
                  <a:lstStyle/>
                  <a:p>
                    <a:fld id="{E5D4D555-3280-4AE6-A2AD-6FAC6F179CD5}" type="CELLRANGE">
                      <a:rPr lang="en-US" smtClean="0"/>
                      <a:pPr/>
                      <a:t>[CELLRANGE]</a:t>
                    </a:fld>
                    <a:r>
                      <a:rPr lang="en-US"/>
                      <a:t> (U)</a:t>
                    </a:r>
                  </a:p>
                </c:rich>
              </c:tx>
              <c:dLblPos val="r"/>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F-C91F-4F13-8F65-9D03EEACA98E}"/>
                </c:ext>
              </c:extLst>
            </c:dLbl>
            <c:dLbl>
              <c:idx val="3"/>
              <c:layout>
                <c:manualLayout>
                  <c:x val="-1.4601984683421422E-3"/>
                  <c:y val="1.2536356268092403E-2"/>
                </c:manualLayout>
              </c:layout>
              <c:tx>
                <c:rich>
                  <a:bodyPr/>
                  <a:lstStyle/>
                  <a:p>
                    <a:fld id="{DB8ED8DD-4623-42F9-A2D3-FFECD62F4120}" type="CELLRANGE">
                      <a:rPr lang="en-US" smtClean="0"/>
                      <a:pPr/>
                      <a:t>[CELLRANGE]</a:t>
                    </a:fld>
                    <a:r>
                      <a:rPr lang="en-US"/>
                      <a:t> (U)</a:t>
                    </a:r>
                  </a:p>
                </c:rich>
              </c:tx>
              <c:dLblPos val="r"/>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10-C91F-4F13-8F65-9D03EEACA98E}"/>
                </c:ext>
              </c:extLst>
            </c:dLbl>
            <c:dLbl>
              <c:idx val="4"/>
              <c:layout>
                <c:manualLayout>
                  <c:x val="-0.12978310502283108"/>
                  <c:y val="3.2625910539068194E-2"/>
                </c:manualLayout>
              </c:layout>
              <c:tx>
                <c:rich>
                  <a:bodyPr/>
                  <a:lstStyle/>
                  <a:p>
                    <a:fld id="{33E08064-F3CE-481A-A73C-10C60F481071}" type="CELLRANGE">
                      <a:rPr lang="en-US" smtClean="0"/>
                      <a:pPr/>
                      <a:t>[CELLRANGE]</a:t>
                    </a:fld>
                    <a:r>
                      <a:rPr lang="en-US"/>
                      <a:t> (U)</a:t>
                    </a:r>
                  </a:p>
                </c:rich>
              </c:tx>
              <c:dLblPos val="r"/>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11-C91F-4F13-8F65-9D03EEACA98E}"/>
                </c:ext>
              </c:extLst>
            </c:dLbl>
            <c:dLbl>
              <c:idx val="5"/>
              <c:layout>
                <c:manualLayout>
                  <c:x val="-3.4801172113759753E-3"/>
                  <c:y val="-3.4974376671703174E-2"/>
                </c:manualLayout>
              </c:layout>
              <c:tx>
                <c:rich>
                  <a:bodyPr/>
                  <a:lstStyle/>
                  <a:p>
                    <a:fld id="{70A5FBB0-21D6-403C-904A-AC2694B18F08}" type="CELLRANGE">
                      <a:rPr lang="en-US" smtClean="0"/>
                      <a:pPr/>
                      <a:t>[CELLRANGE]</a:t>
                    </a:fld>
                    <a:r>
                      <a:rPr lang="en-US"/>
                      <a:t> (U)</a:t>
                    </a:r>
                  </a:p>
                </c:rich>
              </c:tx>
              <c:dLblPos val="r"/>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12-C91F-4F13-8F65-9D03EEACA98E}"/>
                </c:ext>
              </c:extLst>
            </c:dLbl>
            <c:spPr>
              <a:noFill/>
              <a:ln>
                <a:noFill/>
              </a:ln>
              <a:effectLst/>
            </c:spPr>
            <c:txPr>
              <a:bodyPr rot="0" spcFirstLastPara="1" vertOverflow="ellipsis" vert="horz" wrap="square" anchor="ctr" anchorCtr="1"/>
              <a:lstStyle/>
              <a:p>
                <a:pPr>
                  <a:defRPr sz="1200" b="0" i="0" u="none" strike="noStrike" kern="1200" baseline="0">
                    <a:solidFill>
                      <a:sysClr val="windowText" lastClr="000000"/>
                    </a:solidFill>
                    <a:latin typeface="+mn-lt"/>
                    <a:ea typeface="+mn-ea"/>
                    <a:cs typeface="+mn-cs"/>
                  </a:defRPr>
                </a:pPr>
                <a:endParaRPr lang="en-US"/>
              </a:p>
            </c:txPr>
            <c:dLblPos val="l"/>
            <c:showLegendKey val="0"/>
            <c:showVal val="0"/>
            <c:showCatName val="0"/>
            <c:showSerName val="0"/>
            <c:showPercent val="0"/>
            <c:showBubbleSize val="0"/>
            <c:showLeaderLines val="0"/>
            <c:extLst>
              <c:ext xmlns:c15="http://schemas.microsoft.com/office/drawing/2012/chart" uri="{CE6537A1-D6FC-4f65-9D91-7224C49458BB}">
                <c15:showDataLabelsRange val="1"/>
                <c15:showLeaderLines val="0"/>
              </c:ext>
            </c:extLst>
          </c:dLbls>
          <c:xVal>
            <c:numRef>
              <c:f>'Sharpe Ratios'!$F$7:$F$12</c:f>
              <c:numCache>
                <c:formatCode>0.000</c:formatCode>
                <c:ptCount val="6"/>
                <c:pt idx="0">
                  <c:v>0.74515824473792203</c:v>
                </c:pt>
                <c:pt idx="1">
                  <c:v>0.60135034213796223</c:v>
                </c:pt>
                <c:pt idx="2">
                  <c:v>0.71676041182512573</c:v>
                </c:pt>
                <c:pt idx="3">
                  <c:v>0.37996221192899249</c:v>
                </c:pt>
                <c:pt idx="4">
                  <c:v>0.32822250960462662</c:v>
                </c:pt>
                <c:pt idx="5">
                  <c:v>0.30889132409240722</c:v>
                </c:pt>
              </c:numCache>
            </c:numRef>
          </c:xVal>
          <c:yVal>
            <c:numRef>
              <c:f>'Sharpe Ratios'!$E$7:$E$12</c:f>
              <c:numCache>
                <c:formatCode>0.000</c:formatCode>
                <c:ptCount val="6"/>
                <c:pt idx="0">
                  <c:v>0.59922370059458385</c:v>
                </c:pt>
                <c:pt idx="1">
                  <c:v>0.37198035989240741</c:v>
                </c:pt>
                <c:pt idx="2">
                  <c:v>0.52537030913694216</c:v>
                </c:pt>
                <c:pt idx="3">
                  <c:v>9.6301333313930301E-2</c:v>
                </c:pt>
                <c:pt idx="4">
                  <c:v>0.86705227548959873</c:v>
                </c:pt>
                <c:pt idx="5">
                  <c:v>0.22135218762291009</c:v>
                </c:pt>
              </c:numCache>
            </c:numRef>
          </c:yVal>
          <c:smooth val="0"/>
          <c:extLst>
            <c:ext xmlns:c15="http://schemas.microsoft.com/office/drawing/2012/chart" uri="{02D57815-91ED-43cb-92C2-25804820EDAC}">
              <c15:datalabelsRange>
                <c15:f>'Sharpe Ratios'!$B$7:$B$12</c15:f>
                <c15:dlblRangeCache>
                  <c:ptCount val="6"/>
                  <c:pt idx="0">
                    <c:v>Buyout</c:v>
                  </c:pt>
                  <c:pt idx="1">
                    <c:v>Venture capital</c:v>
                  </c:pt>
                  <c:pt idx="2">
                    <c:v>Private credit</c:v>
                  </c:pt>
                  <c:pt idx="3">
                    <c:v>Real estate</c:v>
                  </c:pt>
                  <c:pt idx="4">
                    <c:v>Infrastructure</c:v>
                  </c:pt>
                  <c:pt idx="5">
                    <c:v>Natural resources</c:v>
                  </c:pt>
                </c15:dlblRangeCache>
              </c15:datalabelsRange>
            </c:ext>
            <c:ext xmlns:c16="http://schemas.microsoft.com/office/drawing/2014/chart" uri="{C3380CC4-5D6E-409C-BE32-E72D297353CC}">
              <c16:uniqueId val="{00000013-C91F-4F13-8F65-9D03EEACA98E}"/>
            </c:ext>
          </c:extLst>
        </c:ser>
        <c:dLbls>
          <c:showLegendKey val="0"/>
          <c:showVal val="0"/>
          <c:showCatName val="0"/>
          <c:showSerName val="0"/>
          <c:showPercent val="0"/>
          <c:showBubbleSize val="0"/>
        </c:dLbls>
        <c:axId val="363035359"/>
        <c:axId val="363033439"/>
      </c:scatterChart>
      <c:valAx>
        <c:axId val="363035359"/>
        <c:scaling>
          <c:orientation val="minMax"/>
          <c:max val="1"/>
        </c:scaling>
        <c:delete val="0"/>
        <c:axPos val="b"/>
        <c:majorGridlines>
          <c:spPr>
            <a:ln w="9525" cap="flat" cmpd="sng" algn="ctr">
              <a:solidFill>
                <a:schemeClr val="tx1">
                  <a:lumMod val="15000"/>
                  <a:lumOff val="85000"/>
                </a:schemeClr>
              </a:solidFill>
              <a:round/>
            </a:ln>
            <a:effectLst/>
          </c:spPr>
        </c:majorGridlines>
        <c:title>
          <c:tx>
            <c:rich>
              <a:bodyPr rot="0" spcFirstLastPara="1" vertOverflow="ellipsis" vert="horz" wrap="square" anchor="ctr" anchorCtr="1"/>
              <a:lstStyle/>
              <a:p>
                <a:pPr>
                  <a:defRPr sz="1200" b="0" i="0" u="none" strike="noStrike" kern="1200" baseline="0">
                    <a:solidFill>
                      <a:sysClr val="windowText" lastClr="000000"/>
                    </a:solidFill>
                    <a:latin typeface="+mn-lt"/>
                    <a:ea typeface="+mn-ea"/>
                    <a:cs typeface="+mn-cs"/>
                  </a:defRPr>
                </a:pPr>
                <a:r>
                  <a:rPr lang="en-US" noProof="0"/>
                  <a:t>Correlation with global 60/40 portfolio</a:t>
                </a:r>
              </a:p>
            </c:rich>
          </c:tx>
          <c:layout>
            <c:manualLayout>
              <c:xMode val="edge"/>
              <c:yMode val="edge"/>
              <c:x val="0.41830439003343761"/>
              <c:y val="0.95057810486164973"/>
            </c:manualLayout>
          </c:layout>
          <c:overlay val="0"/>
          <c:spPr>
            <a:noFill/>
            <a:ln>
              <a:noFill/>
            </a:ln>
            <a:effectLst/>
          </c:spPr>
          <c:txPr>
            <a:bodyPr rot="0" spcFirstLastPara="1" vertOverflow="ellipsis" vert="horz" wrap="square" anchor="ctr" anchorCtr="1"/>
            <a:lstStyle/>
            <a:p>
              <a:pPr>
                <a:defRPr sz="1200" b="0" i="0" u="none" strike="noStrike" kern="1200" baseline="0">
                  <a:solidFill>
                    <a:sysClr val="windowText" lastClr="000000"/>
                  </a:solidFill>
                  <a:latin typeface="+mn-lt"/>
                  <a:ea typeface="+mn-ea"/>
                  <a:cs typeface="+mn-cs"/>
                </a:defRPr>
              </a:pPr>
              <a:endParaRPr lang="en-US"/>
            </a:p>
          </c:txPr>
        </c:title>
        <c:numFmt formatCode="0.0" sourceLinked="0"/>
        <c:majorTickMark val="none"/>
        <c:minorTickMark val="none"/>
        <c:tickLblPos val="nextTo"/>
        <c:spPr>
          <a:noFill/>
          <a:ln w="28575" cap="flat" cmpd="sng" algn="ctr">
            <a:solidFill>
              <a:schemeClr val="tx1">
                <a:lumMod val="25000"/>
                <a:lumOff val="75000"/>
              </a:schemeClr>
            </a:solidFill>
            <a:round/>
          </a:ln>
          <a:effectLst/>
        </c:spPr>
        <c:txPr>
          <a:bodyPr rot="-60000000" spcFirstLastPara="1" vertOverflow="ellipsis" vert="horz" wrap="square" anchor="ctr" anchorCtr="1"/>
          <a:lstStyle/>
          <a:p>
            <a:pPr>
              <a:defRPr sz="1200" b="0" i="0" u="none" strike="noStrike" kern="1200" baseline="0">
                <a:solidFill>
                  <a:sysClr val="windowText" lastClr="000000"/>
                </a:solidFill>
                <a:latin typeface="+mn-lt"/>
                <a:ea typeface="+mn-ea"/>
                <a:cs typeface="+mn-cs"/>
              </a:defRPr>
            </a:pPr>
            <a:endParaRPr lang="en-US"/>
          </a:p>
        </c:txPr>
        <c:crossAx val="363033439"/>
        <c:crosses val="autoZero"/>
        <c:crossBetween val="midCat"/>
      </c:valAx>
      <c:valAx>
        <c:axId val="363033439"/>
        <c:scaling>
          <c:orientation val="minMax"/>
          <c:max val="1.2"/>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200" b="0" i="0" u="none" strike="noStrike" kern="1200" baseline="0">
                    <a:solidFill>
                      <a:sysClr val="windowText" lastClr="000000"/>
                    </a:solidFill>
                    <a:latin typeface="+mn-lt"/>
                    <a:ea typeface="+mn-ea"/>
                    <a:cs typeface="+mn-cs"/>
                  </a:defRPr>
                </a:pPr>
                <a:r>
                  <a:rPr lang="en-US" noProof="0"/>
                  <a:t>Sharpe ratio</a:t>
                </a:r>
              </a:p>
            </c:rich>
          </c:tx>
          <c:layout>
            <c:manualLayout>
              <c:xMode val="edge"/>
              <c:yMode val="edge"/>
              <c:x val="0"/>
              <c:y val="0.34552530499018014"/>
            </c:manualLayout>
          </c:layout>
          <c:overlay val="0"/>
          <c:spPr>
            <a:noFill/>
            <a:ln>
              <a:noFill/>
            </a:ln>
            <a:effectLst/>
          </c:spPr>
          <c:txPr>
            <a:bodyPr rot="-5400000" spcFirstLastPara="1" vertOverflow="ellipsis" vert="horz" wrap="square" anchor="ctr" anchorCtr="1"/>
            <a:lstStyle/>
            <a:p>
              <a:pPr>
                <a:defRPr sz="1200" b="0" i="0" u="none" strike="noStrike" kern="1200" baseline="0">
                  <a:solidFill>
                    <a:sysClr val="windowText" lastClr="000000"/>
                  </a:solidFill>
                  <a:latin typeface="+mn-lt"/>
                  <a:ea typeface="+mn-ea"/>
                  <a:cs typeface="+mn-cs"/>
                </a:defRPr>
              </a:pPr>
              <a:endParaRPr lang="en-US"/>
            </a:p>
          </c:txPr>
        </c:title>
        <c:numFmt formatCode="0.0" sourceLinked="0"/>
        <c:majorTickMark val="none"/>
        <c:minorTickMark val="none"/>
        <c:tickLblPos val="nextTo"/>
        <c:spPr>
          <a:noFill/>
          <a:ln w="28575" cap="flat" cmpd="sng" algn="ctr">
            <a:solidFill>
              <a:schemeClr val="tx1">
                <a:lumMod val="25000"/>
                <a:lumOff val="75000"/>
              </a:schemeClr>
            </a:solidFill>
            <a:round/>
          </a:ln>
          <a:effectLst/>
        </c:spPr>
        <c:txPr>
          <a:bodyPr rot="-60000000" spcFirstLastPara="1" vertOverflow="ellipsis" vert="horz" wrap="square" anchor="ctr" anchorCtr="1"/>
          <a:lstStyle/>
          <a:p>
            <a:pPr>
              <a:defRPr sz="1200" b="0" i="0" u="none" strike="noStrike" kern="1200" baseline="0">
                <a:solidFill>
                  <a:sysClr val="windowText" lastClr="000000"/>
                </a:solidFill>
                <a:latin typeface="+mn-lt"/>
                <a:ea typeface="+mn-ea"/>
                <a:cs typeface="+mn-cs"/>
              </a:defRPr>
            </a:pPr>
            <a:endParaRPr lang="en-US"/>
          </a:p>
        </c:txPr>
        <c:crossAx val="363035359"/>
        <c:crosses val="autoZero"/>
        <c:crossBetween val="midCat"/>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w="9525" cap="flat" cmpd="sng" algn="ctr">
      <a:noFill/>
      <a:round/>
    </a:ln>
    <a:effectLst/>
  </c:spPr>
  <c:txPr>
    <a:bodyPr/>
    <a:lstStyle/>
    <a:p>
      <a:pPr>
        <a:defRPr sz="1200">
          <a:solidFill>
            <a:sysClr val="windowText" lastClr="000000"/>
          </a:solidFill>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6.5448010591766789E-2"/>
          <c:y val="2.9732030906079513E-2"/>
          <c:w val="0.88662286032359261"/>
          <c:h val="0.75376380582156088"/>
        </c:manualLayout>
      </c:layout>
      <c:barChart>
        <c:barDir val="col"/>
        <c:grouping val="stacked"/>
        <c:varyColors val="0"/>
        <c:ser>
          <c:idx val="0"/>
          <c:order val="0"/>
          <c:tx>
            <c:strRef>
              <c:f>'[Slide xxx - Relationship between TVPI and PE ratios.xlsx]Sheet2'!$C$4</c:f>
              <c:strCache>
                <c:ptCount val="1"/>
                <c:pt idx="0">
                  <c:v>DPI</c:v>
                </c:pt>
              </c:strCache>
            </c:strRef>
          </c:tx>
          <c:spPr>
            <a:solidFill>
              <a:schemeClr val="accent2"/>
            </a:solidFill>
            <a:ln>
              <a:noFill/>
            </a:ln>
            <a:effectLst/>
          </c:spPr>
          <c:invertIfNegative val="0"/>
          <c:cat>
            <c:numRef>
              <c:f>'[Slide xxx - Relationship between TVPI and PE ratios.xlsx]Sheet2'!$B$5:$B$32</c:f>
              <c:numCache>
                <c:formatCode>General</c:formatCode>
                <c:ptCount val="28"/>
                <c:pt idx="0">
                  <c:v>1998</c:v>
                </c:pt>
                <c:pt idx="1">
                  <c:v>1999</c:v>
                </c:pt>
                <c:pt idx="2">
                  <c:v>2000</c:v>
                </c:pt>
                <c:pt idx="3">
                  <c:v>2001</c:v>
                </c:pt>
                <c:pt idx="4">
                  <c:v>2002</c:v>
                </c:pt>
                <c:pt idx="5">
                  <c:v>2003</c:v>
                </c:pt>
                <c:pt idx="6">
                  <c:v>2004</c:v>
                </c:pt>
                <c:pt idx="7">
                  <c:v>2005</c:v>
                </c:pt>
                <c:pt idx="8">
                  <c:v>2006</c:v>
                </c:pt>
                <c:pt idx="9">
                  <c:v>2007</c:v>
                </c:pt>
                <c:pt idx="10">
                  <c:v>2008</c:v>
                </c:pt>
                <c:pt idx="11">
                  <c:v>2009</c:v>
                </c:pt>
                <c:pt idx="12">
                  <c:v>2010</c:v>
                </c:pt>
                <c:pt idx="13">
                  <c:v>2011</c:v>
                </c:pt>
                <c:pt idx="14">
                  <c:v>2012</c:v>
                </c:pt>
                <c:pt idx="15">
                  <c:v>2013</c:v>
                </c:pt>
                <c:pt idx="16">
                  <c:v>2014</c:v>
                </c:pt>
                <c:pt idx="17">
                  <c:v>2015</c:v>
                </c:pt>
                <c:pt idx="18">
                  <c:v>2016</c:v>
                </c:pt>
                <c:pt idx="19">
                  <c:v>2017</c:v>
                </c:pt>
                <c:pt idx="20">
                  <c:v>2018</c:v>
                </c:pt>
                <c:pt idx="21">
                  <c:v>2019</c:v>
                </c:pt>
                <c:pt idx="22">
                  <c:v>2020</c:v>
                </c:pt>
                <c:pt idx="23">
                  <c:v>2021</c:v>
                </c:pt>
                <c:pt idx="24">
                  <c:v>2022</c:v>
                </c:pt>
                <c:pt idx="25">
                  <c:v>2023</c:v>
                </c:pt>
                <c:pt idx="26">
                  <c:v>2024</c:v>
                </c:pt>
                <c:pt idx="27">
                  <c:v>2025</c:v>
                </c:pt>
              </c:numCache>
            </c:numRef>
          </c:cat>
          <c:val>
            <c:numRef>
              <c:f>'[Slide xxx - Relationship between TVPI and PE ratios.xlsx]Sheet2'!$C$5:$C$32</c:f>
              <c:numCache>
                <c:formatCode>0.0%</c:formatCode>
                <c:ptCount val="28"/>
                <c:pt idx="0">
                  <c:v>1.4359973740336216</c:v>
                </c:pt>
                <c:pt idx="1">
                  <c:v>1.7056202768224153</c:v>
                </c:pt>
                <c:pt idx="2">
                  <c:v>1.8415276019443527</c:v>
                </c:pt>
                <c:pt idx="3">
                  <c:v>2.0012168011768994</c:v>
                </c:pt>
                <c:pt idx="4">
                  <c:v>2.0188970649886615</c:v>
                </c:pt>
                <c:pt idx="5">
                  <c:v>1.6267043182090899</c:v>
                </c:pt>
                <c:pt idx="6">
                  <c:v>1.8338713108497702</c:v>
                </c:pt>
                <c:pt idx="7">
                  <c:v>1.5577911293514226</c:v>
                </c:pt>
                <c:pt idx="8">
                  <c:v>1.3560880335586907</c:v>
                </c:pt>
                <c:pt idx="9">
                  <c:v>1.3540487835368769</c:v>
                </c:pt>
                <c:pt idx="10">
                  <c:v>1.4259610396207421</c:v>
                </c:pt>
                <c:pt idx="11">
                  <c:v>2.3665958172356523</c:v>
                </c:pt>
                <c:pt idx="12">
                  <c:v>1.8240156312065345</c:v>
                </c:pt>
                <c:pt idx="13">
                  <c:v>1.507969466146323</c:v>
                </c:pt>
                <c:pt idx="14">
                  <c:v>1.240774387338605</c:v>
                </c:pt>
                <c:pt idx="15">
                  <c:v>1.4021293224597726</c:v>
                </c:pt>
                <c:pt idx="16">
                  <c:v>1.6342286745224155</c:v>
                </c:pt>
                <c:pt idx="17">
                  <c:v>1.3909417666171877</c:v>
                </c:pt>
                <c:pt idx="18">
                  <c:v>1.1195035680076051</c:v>
                </c:pt>
                <c:pt idx="19">
                  <c:v>1.0278413414472027</c:v>
                </c:pt>
                <c:pt idx="20">
                  <c:v>0.61443617393316818</c:v>
                </c:pt>
                <c:pt idx="21">
                  <c:v>0.46801191441779905</c:v>
                </c:pt>
                <c:pt idx="22">
                  <c:v>0.22693354253676057</c:v>
                </c:pt>
                <c:pt idx="23">
                  <c:v>0.16491601078865645</c:v>
                </c:pt>
                <c:pt idx="24">
                  <c:v>4.5127030008601805E-2</c:v>
                </c:pt>
                <c:pt idx="25">
                  <c:v>5.0381465377960628E-2</c:v>
                </c:pt>
                <c:pt idx="26">
                  <c:v>6.3084652549685746E-2</c:v>
                </c:pt>
                <c:pt idx="27">
                  <c:v>7.259068688709007E-3</c:v>
                </c:pt>
              </c:numCache>
            </c:numRef>
          </c:val>
          <c:extLst>
            <c:ext xmlns:c16="http://schemas.microsoft.com/office/drawing/2014/chart" uri="{C3380CC4-5D6E-409C-BE32-E72D297353CC}">
              <c16:uniqueId val="{00000000-4416-4A06-B76F-3803AD967BD4}"/>
            </c:ext>
          </c:extLst>
        </c:ser>
        <c:ser>
          <c:idx val="1"/>
          <c:order val="1"/>
          <c:tx>
            <c:strRef>
              <c:f>'[Slide xxx - Relationship between TVPI and PE ratios.xlsx]Sheet2'!$D$4</c:f>
              <c:strCache>
                <c:ptCount val="1"/>
                <c:pt idx="0">
                  <c:v>RVPI</c:v>
                </c:pt>
              </c:strCache>
            </c:strRef>
          </c:tx>
          <c:spPr>
            <a:solidFill>
              <a:schemeClr val="accent1"/>
            </a:solidFill>
            <a:ln>
              <a:noFill/>
            </a:ln>
            <a:effectLst/>
          </c:spPr>
          <c:invertIfNegative val="0"/>
          <c:cat>
            <c:numRef>
              <c:f>'[Slide xxx - Relationship between TVPI and PE ratios.xlsx]Sheet2'!$B$5:$B$32</c:f>
              <c:numCache>
                <c:formatCode>General</c:formatCode>
                <c:ptCount val="28"/>
                <c:pt idx="0">
                  <c:v>1998</c:v>
                </c:pt>
                <c:pt idx="1">
                  <c:v>1999</c:v>
                </c:pt>
                <c:pt idx="2">
                  <c:v>2000</c:v>
                </c:pt>
                <c:pt idx="3">
                  <c:v>2001</c:v>
                </c:pt>
                <c:pt idx="4">
                  <c:v>2002</c:v>
                </c:pt>
                <c:pt idx="5">
                  <c:v>2003</c:v>
                </c:pt>
                <c:pt idx="6">
                  <c:v>2004</c:v>
                </c:pt>
                <c:pt idx="7">
                  <c:v>2005</c:v>
                </c:pt>
                <c:pt idx="8">
                  <c:v>2006</c:v>
                </c:pt>
                <c:pt idx="9">
                  <c:v>2007</c:v>
                </c:pt>
                <c:pt idx="10">
                  <c:v>2008</c:v>
                </c:pt>
                <c:pt idx="11">
                  <c:v>2009</c:v>
                </c:pt>
                <c:pt idx="12">
                  <c:v>2010</c:v>
                </c:pt>
                <c:pt idx="13">
                  <c:v>2011</c:v>
                </c:pt>
                <c:pt idx="14">
                  <c:v>2012</c:v>
                </c:pt>
                <c:pt idx="15">
                  <c:v>2013</c:v>
                </c:pt>
                <c:pt idx="16">
                  <c:v>2014</c:v>
                </c:pt>
                <c:pt idx="17">
                  <c:v>2015</c:v>
                </c:pt>
                <c:pt idx="18">
                  <c:v>2016</c:v>
                </c:pt>
                <c:pt idx="19">
                  <c:v>2017</c:v>
                </c:pt>
                <c:pt idx="20">
                  <c:v>2018</c:v>
                </c:pt>
                <c:pt idx="21">
                  <c:v>2019</c:v>
                </c:pt>
                <c:pt idx="22">
                  <c:v>2020</c:v>
                </c:pt>
                <c:pt idx="23">
                  <c:v>2021</c:v>
                </c:pt>
                <c:pt idx="24">
                  <c:v>2022</c:v>
                </c:pt>
                <c:pt idx="25">
                  <c:v>2023</c:v>
                </c:pt>
                <c:pt idx="26">
                  <c:v>2024</c:v>
                </c:pt>
                <c:pt idx="27">
                  <c:v>2025</c:v>
                </c:pt>
              </c:numCache>
            </c:numRef>
          </c:cat>
          <c:val>
            <c:numRef>
              <c:f>'[Slide xxx - Relationship between TVPI and PE ratios.xlsx]Sheet2'!$D$5:$D$32</c:f>
              <c:numCache>
                <c:formatCode>0.0%</c:formatCode>
                <c:ptCount val="28"/>
                <c:pt idx="0">
                  <c:v>2.1543788228215312E-3</c:v>
                </c:pt>
                <c:pt idx="1">
                  <c:v>1.0689531835860165E-3</c:v>
                </c:pt>
                <c:pt idx="2">
                  <c:v>1.2221803578074022E-3</c:v>
                </c:pt>
                <c:pt idx="3">
                  <c:v>2.1063024423520847E-3</c:v>
                </c:pt>
                <c:pt idx="4">
                  <c:v>5.2590176438184781E-3</c:v>
                </c:pt>
                <c:pt idx="5">
                  <c:v>1.3884035809550847E-3</c:v>
                </c:pt>
                <c:pt idx="6">
                  <c:v>3.8167911405340184E-3</c:v>
                </c:pt>
                <c:pt idx="7">
                  <c:v>8.0864243153905922E-3</c:v>
                </c:pt>
                <c:pt idx="8">
                  <c:v>1.6084047957912007E-2</c:v>
                </c:pt>
                <c:pt idx="9">
                  <c:v>2.4949522892389973E-2</c:v>
                </c:pt>
                <c:pt idx="10">
                  <c:v>3.5541386521237422E-2</c:v>
                </c:pt>
                <c:pt idx="11">
                  <c:v>4.1217598977474255E-2</c:v>
                </c:pt>
                <c:pt idx="12">
                  <c:v>5.6984980338635118E-2</c:v>
                </c:pt>
                <c:pt idx="13">
                  <c:v>0.13401458881972672</c:v>
                </c:pt>
                <c:pt idx="14">
                  <c:v>0.12293577508133191</c:v>
                </c:pt>
                <c:pt idx="15">
                  <c:v>0.28975966091209254</c:v>
                </c:pt>
                <c:pt idx="16">
                  <c:v>0.37519434513851752</c:v>
                </c:pt>
                <c:pt idx="17">
                  <c:v>0.45325266998250113</c:v>
                </c:pt>
                <c:pt idx="18">
                  <c:v>0.58078200404561375</c:v>
                </c:pt>
                <c:pt idx="19">
                  <c:v>0.76895625056440764</c:v>
                </c:pt>
                <c:pt idx="20">
                  <c:v>0.84355332418172035</c:v>
                </c:pt>
                <c:pt idx="21">
                  <c:v>1.0195887519768143</c:v>
                </c:pt>
                <c:pt idx="22">
                  <c:v>0.97875075045082793</c:v>
                </c:pt>
                <c:pt idx="23">
                  <c:v>1.0473178727989443</c:v>
                </c:pt>
                <c:pt idx="24">
                  <c:v>0.9564591479591138</c:v>
                </c:pt>
                <c:pt idx="25">
                  <c:v>0.96056656684745578</c:v>
                </c:pt>
                <c:pt idx="26">
                  <c:v>0.89867070559275131</c:v>
                </c:pt>
                <c:pt idx="27">
                  <c:v>1.0231620955737033</c:v>
                </c:pt>
              </c:numCache>
            </c:numRef>
          </c:val>
          <c:extLst>
            <c:ext xmlns:c16="http://schemas.microsoft.com/office/drawing/2014/chart" uri="{C3380CC4-5D6E-409C-BE32-E72D297353CC}">
              <c16:uniqueId val="{00000001-4416-4A06-B76F-3803AD967BD4}"/>
            </c:ext>
          </c:extLst>
        </c:ser>
        <c:dLbls>
          <c:showLegendKey val="0"/>
          <c:showVal val="0"/>
          <c:showCatName val="0"/>
          <c:showSerName val="0"/>
          <c:showPercent val="0"/>
          <c:showBubbleSize val="0"/>
        </c:dLbls>
        <c:gapWidth val="70"/>
        <c:overlap val="100"/>
        <c:axId val="1878025184"/>
        <c:axId val="1268318512"/>
      </c:barChart>
      <c:lineChart>
        <c:grouping val="standard"/>
        <c:varyColors val="0"/>
        <c:ser>
          <c:idx val="2"/>
          <c:order val="2"/>
          <c:tx>
            <c:strRef>
              <c:f>'[Slide xxx - Relationship between TVPI and PE ratios.xlsx]Sheet2'!$E$4</c:f>
              <c:strCache>
                <c:ptCount val="1"/>
                <c:pt idx="0">
                  <c:v>Shiller CAPE ratio</c:v>
                </c:pt>
              </c:strCache>
            </c:strRef>
          </c:tx>
          <c:spPr>
            <a:ln w="38100" cap="rnd">
              <a:solidFill>
                <a:schemeClr val="accent3"/>
              </a:solidFill>
              <a:round/>
            </a:ln>
            <a:effectLst/>
          </c:spPr>
          <c:marker>
            <c:symbol val="none"/>
          </c:marker>
          <c:cat>
            <c:numRef>
              <c:f>'[Slide xxx - Relationship between TVPI and PE ratios.xlsx]Sheet2'!$B$5:$B$32</c:f>
              <c:numCache>
                <c:formatCode>General</c:formatCode>
                <c:ptCount val="28"/>
                <c:pt idx="0">
                  <c:v>1998</c:v>
                </c:pt>
                <c:pt idx="1">
                  <c:v>1999</c:v>
                </c:pt>
                <c:pt idx="2">
                  <c:v>2000</c:v>
                </c:pt>
                <c:pt idx="3">
                  <c:v>2001</c:v>
                </c:pt>
                <c:pt idx="4">
                  <c:v>2002</c:v>
                </c:pt>
                <c:pt idx="5">
                  <c:v>2003</c:v>
                </c:pt>
                <c:pt idx="6">
                  <c:v>2004</c:v>
                </c:pt>
                <c:pt idx="7">
                  <c:v>2005</c:v>
                </c:pt>
                <c:pt idx="8">
                  <c:v>2006</c:v>
                </c:pt>
                <c:pt idx="9">
                  <c:v>2007</c:v>
                </c:pt>
                <c:pt idx="10">
                  <c:v>2008</c:v>
                </c:pt>
                <c:pt idx="11">
                  <c:v>2009</c:v>
                </c:pt>
                <c:pt idx="12">
                  <c:v>2010</c:v>
                </c:pt>
                <c:pt idx="13">
                  <c:v>2011</c:v>
                </c:pt>
                <c:pt idx="14">
                  <c:v>2012</c:v>
                </c:pt>
                <c:pt idx="15">
                  <c:v>2013</c:v>
                </c:pt>
                <c:pt idx="16">
                  <c:v>2014</c:v>
                </c:pt>
                <c:pt idx="17">
                  <c:v>2015</c:v>
                </c:pt>
                <c:pt idx="18">
                  <c:v>2016</c:v>
                </c:pt>
                <c:pt idx="19">
                  <c:v>2017</c:v>
                </c:pt>
                <c:pt idx="20">
                  <c:v>2018</c:v>
                </c:pt>
                <c:pt idx="21">
                  <c:v>2019</c:v>
                </c:pt>
                <c:pt idx="22">
                  <c:v>2020</c:v>
                </c:pt>
                <c:pt idx="23">
                  <c:v>2021</c:v>
                </c:pt>
                <c:pt idx="24">
                  <c:v>2022</c:v>
                </c:pt>
                <c:pt idx="25">
                  <c:v>2023</c:v>
                </c:pt>
                <c:pt idx="26">
                  <c:v>2024</c:v>
                </c:pt>
                <c:pt idx="27">
                  <c:v>2025</c:v>
                </c:pt>
              </c:numCache>
            </c:numRef>
          </c:cat>
          <c:val>
            <c:numRef>
              <c:f>'[Slide xxx - Relationship between TVPI and PE ratios.xlsx]Sheet2'!$E$5:$E$32</c:f>
              <c:numCache>
                <c:formatCode>0.00</c:formatCode>
                <c:ptCount val="28"/>
                <c:pt idx="0">
                  <c:v>38.82027478009816</c:v>
                </c:pt>
                <c:pt idx="1">
                  <c:v>44.197939761040551</c:v>
                </c:pt>
                <c:pt idx="2">
                  <c:v>37.274238004497192</c:v>
                </c:pt>
                <c:pt idx="3">
                  <c:v>30.499953255020461</c:v>
                </c:pt>
                <c:pt idx="4">
                  <c:v>23.101442537685639</c:v>
                </c:pt>
                <c:pt idx="5">
                  <c:v>26.635170511081537</c:v>
                </c:pt>
                <c:pt idx="6">
                  <c:v>27.14480869474124</c:v>
                </c:pt>
                <c:pt idx="7">
                  <c:v>26.4438031142924</c:v>
                </c:pt>
                <c:pt idx="8">
                  <c:v>27.282689787571687</c:v>
                </c:pt>
                <c:pt idx="9">
                  <c:v>25.955510105240222</c:v>
                </c:pt>
                <c:pt idx="10">
                  <c:v>15.376080747423769</c:v>
                </c:pt>
                <c:pt idx="11">
                  <c:v>20.322376500216549</c:v>
                </c:pt>
                <c:pt idx="12">
                  <c:v>22.396379773044202</c:v>
                </c:pt>
                <c:pt idx="13">
                  <c:v>20.523575499431701</c:v>
                </c:pt>
                <c:pt idx="14">
                  <c:v>21.238261139845608</c:v>
                </c:pt>
                <c:pt idx="15">
                  <c:v>24.861869296461929</c:v>
                </c:pt>
                <c:pt idx="16">
                  <c:v>26.794085482572548</c:v>
                </c:pt>
                <c:pt idx="17">
                  <c:v>25.965424037124183</c:v>
                </c:pt>
                <c:pt idx="18">
                  <c:v>27.865098223923543</c:v>
                </c:pt>
                <c:pt idx="19">
                  <c:v>32.086132007705991</c:v>
                </c:pt>
                <c:pt idx="20">
                  <c:v>28.291857012072871</c:v>
                </c:pt>
                <c:pt idx="21">
                  <c:v>30.331822322243294</c:v>
                </c:pt>
                <c:pt idx="22">
                  <c:v>33.765591418117104</c:v>
                </c:pt>
                <c:pt idx="23">
                  <c:v>38.304849873467454</c:v>
                </c:pt>
                <c:pt idx="24">
                  <c:v>28.316901284527301</c:v>
                </c:pt>
                <c:pt idx="25">
                  <c:v>31.452310923844582</c:v>
                </c:pt>
                <c:pt idx="26">
                  <c:v>37.711191696434639</c:v>
                </c:pt>
                <c:pt idx="27">
                  <c:v>39.55791838682827</c:v>
                </c:pt>
              </c:numCache>
            </c:numRef>
          </c:val>
          <c:smooth val="0"/>
          <c:extLst>
            <c:ext xmlns:c16="http://schemas.microsoft.com/office/drawing/2014/chart" uri="{C3380CC4-5D6E-409C-BE32-E72D297353CC}">
              <c16:uniqueId val="{00000002-4416-4A06-B76F-3803AD967BD4}"/>
            </c:ext>
          </c:extLst>
        </c:ser>
        <c:dLbls>
          <c:showLegendKey val="0"/>
          <c:showVal val="0"/>
          <c:showCatName val="0"/>
          <c:showSerName val="0"/>
          <c:showPercent val="0"/>
          <c:showBubbleSize val="0"/>
        </c:dLbls>
        <c:marker val="1"/>
        <c:smooth val="0"/>
        <c:axId val="1629036319"/>
        <c:axId val="1629036799"/>
      </c:lineChart>
      <c:catAx>
        <c:axId val="1878025184"/>
        <c:scaling>
          <c:orientation val="minMax"/>
        </c:scaling>
        <c:delete val="0"/>
        <c:axPos val="b"/>
        <c:title>
          <c:tx>
            <c:rich>
              <a:bodyPr rot="0" spcFirstLastPara="1" vertOverflow="ellipsis" vert="horz" wrap="square" anchor="ctr" anchorCtr="1"/>
              <a:lstStyle/>
              <a:p>
                <a:pPr>
                  <a:defRPr sz="1200" b="0" i="0" u="none" strike="noStrike" kern="1200" baseline="0">
                    <a:solidFill>
                      <a:sysClr val="windowText" lastClr="000000"/>
                    </a:solidFill>
                    <a:latin typeface="+mn-lt"/>
                    <a:ea typeface="+mn-ea"/>
                    <a:cs typeface="+mn-cs"/>
                  </a:defRPr>
                </a:pPr>
                <a:r>
                  <a:rPr lang="en-US" noProof="0"/>
                  <a:t>Vintage year</a:t>
                </a:r>
              </a:p>
            </c:rich>
          </c:tx>
          <c:layout>
            <c:manualLayout>
              <c:xMode val="edge"/>
              <c:yMode val="edge"/>
              <c:x val="0.4669916124540997"/>
              <c:y val="0.88548965927189383"/>
            </c:manualLayout>
          </c:layout>
          <c:overlay val="0"/>
          <c:spPr>
            <a:noFill/>
            <a:ln>
              <a:noFill/>
            </a:ln>
            <a:effectLst/>
          </c:spPr>
          <c:txPr>
            <a:bodyPr rot="0" spcFirstLastPara="1" vertOverflow="ellipsis" vert="horz" wrap="square" anchor="ctr" anchorCtr="1"/>
            <a:lstStyle/>
            <a:p>
              <a:pPr>
                <a:defRPr sz="1200" b="0" i="0" u="none" strike="noStrike" kern="1200" baseline="0">
                  <a:solidFill>
                    <a:sysClr val="windowText" lastClr="000000"/>
                  </a:solidFill>
                  <a:latin typeface="+mn-lt"/>
                  <a:ea typeface="+mn-ea"/>
                  <a:cs typeface="+mn-cs"/>
                </a:defRPr>
              </a:pPr>
              <a:endParaRPr lang="en-US"/>
            </a:p>
          </c:txPr>
        </c:title>
        <c:numFmt formatCode="General" sourceLinked="1"/>
        <c:majorTickMark val="none"/>
        <c:minorTickMark val="none"/>
        <c:tickLblPos val="nextTo"/>
        <c:spPr>
          <a:noFill/>
          <a:ln w="28575" cap="flat" cmpd="sng" algn="ctr">
            <a:solidFill>
              <a:schemeClr val="tx1">
                <a:lumMod val="15000"/>
                <a:lumOff val="85000"/>
              </a:schemeClr>
            </a:solidFill>
            <a:round/>
          </a:ln>
          <a:effectLst/>
        </c:spPr>
        <c:txPr>
          <a:bodyPr rot="-5400000" spcFirstLastPara="1" vertOverflow="ellipsis" wrap="square" anchor="ctr" anchorCtr="1"/>
          <a:lstStyle/>
          <a:p>
            <a:pPr>
              <a:defRPr sz="1200" b="0" i="0" u="none" strike="noStrike" kern="1200" baseline="0">
                <a:solidFill>
                  <a:sysClr val="windowText" lastClr="000000"/>
                </a:solidFill>
                <a:latin typeface="+mn-lt"/>
                <a:ea typeface="+mn-ea"/>
                <a:cs typeface="+mn-cs"/>
              </a:defRPr>
            </a:pPr>
            <a:endParaRPr lang="en-US"/>
          </a:p>
        </c:txPr>
        <c:crossAx val="1268318512"/>
        <c:crosses val="autoZero"/>
        <c:auto val="1"/>
        <c:lblAlgn val="ctr"/>
        <c:lblOffset val="100"/>
        <c:noMultiLvlLbl val="0"/>
      </c:catAx>
      <c:valAx>
        <c:axId val="1268318512"/>
        <c:scaling>
          <c:orientation val="minMax"/>
          <c:max val="2.5"/>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200" b="0" i="0" u="none" strike="noStrike" kern="1200" baseline="0">
                    <a:solidFill>
                      <a:sysClr val="windowText" lastClr="000000"/>
                    </a:solidFill>
                    <a:latin typeface="+mn-lt"/>
                    <a:ea typeface="+mn-ea"/>
                    <a:cs typeface="+mn-cs"/>
                  </a:defRPr>
                </a:pPr>
                <a:r>
                  <a:rPr lang="en-US" noProof="0"/>
                  <a:t>Global</a:t>
                </a:r>
                <a:r>
                  <a:rPr lang="en-US" baseline="0" noProof="0"/>
                  <a:t> buyout w</a:t>
                </a:r>
                <a:r>
                  <a:rPr lang="en-US" noProof="0"/>
                  <a:t>eighted TVPI</a:t>
                </a:r>
              </a:p>
            </c:rich>
          </c:tx>
          <c:layout>
            <c:manualLayout>
              <c:xMode val="edge"/>
              <c:yMode val="edge"/>
              <c:x val="0"/>
              <c:y val="0.1956041467470446"/>
            </c:manualLayout>
          </c:layout>
          <c:overlay val="0"/>
          <c:spPr>
            <a:noFill/>
            <a:ln>
              <a:noFill/>
            </a:ln>
            <a:effectLst/>
          </c:spPr>
          <c:txPr>
            <a:bodyPr rot="-5400000" spcFirstLastPara="1" vertOverflow="ellipsis" vert="horz" wrap="square" anchor="ctr" anchorCtr="1"/>
            <a:lstStyle/>
            <a:p>
              <a:pPr>
                <a:defRPr sz="1200" b="0" i="0" u="none" strike="noStrike" kern="1200" baseline="0">
                  <a:solidFill>
                    <a:sysClr val="windowText" lastClr="000000"/>
                  </a:solidFill>
                  <a:latin typeface="+mn-lt"/>
                  <a:ea typeface="+mn-ea"/>
                  <a:cs typeface="+mn-cs"/>
                </a:defRPr>
              </a:pPr>
              <a:endParaRPr lang="en-US"/>
            </a:p>
          </c:txPr>
        </c:title>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200" b="0" i="0" u="none" strike="noStrike" kern="1200" baseline="0">
                <a:solidFill>
                  <a:sysClr val="windowText" lastClr="000000"/>
                </a:solidFill>
                <a:latin typeface="+mn-lt"/>
                <a:ea typeface="+mn-ea"/>
                <a:cs typeface="+mn-cs"/>
              </a:defRPr>
            </a:pPr>
            <a:endParaRPr lang="en-US"/>
          </a:p>
        </c:txPr>
        <c:crossAx val="1878025184"/>
        <c:crosses val="autoZero"/>
        <c:crossBetween val="between"/>
      </c:valAx>
      <c:valAx>
        <c:axId val="1629036799"/>
        <c:scaling>
          <c:orientation val="minMax"/>
        </c:scaling>
        <c:delete val="0"/>
        <c:axPos val="r"/>
        <c:title>
          <c:tx>
            <c:rich>
              <a:bodyPr rot="5400000" spcFirstLastPara="1" vertOverflow="ellipsis" wrap="square" anchor="ctr" anchorCtr="1"/>
              <a:lstStyle/>
              <a:p>
                <a:pPr>
                  <a:defRPr sz="1200" b="0" i="0" u="none" strike="noStrike" kern="1200" baseline="0">
                    <a:solidFill>
                      <a:sysClr val="windowText" lastClr="000000"/>
                    </a:solidFill>
                    <a:latin typeface="+mn-lt"/>
                    <a:ea typeface="+mn-ea"/>
                    <a:cs typeface="+mn-cs"/>
                  </a:defRPr>
                </a:pPr>
                <a:r>
                  <a:rPr lang="en-US" noProof="0"/>
                  <a:t>Cyclically adjusted P/E</a:t>
                </a:r>
                <a:r>
                  <a:rPr lang="en-US" baseline="0" noProof="0"/>
                  <a:t> (CAPE) </a:t>
                </a:r>
                <a:r>
                  <a:rPr lang="en-US" noProof="0"/>
                  <a:t>ratio</a:t>
                </a:r>
              </a:p>
            </c:rich>
          </c:tx>
          <c:layout>
            <c:manualLayout>
              <c:xMode val="edge"/>
              <c:yMode val="edge"/>
              <c:x val="0.9808142888169411"/>
              <c:y val="0.12461329712776498"/>
            </c:manualLayout>
          </c:layout>
          <c:overlay val="0"/>
          <c:spPr>
            <a:noFill/>
            <a:ln>
              <a:noFill/>
            </a:ln>
            <a:effectLst/>
          </c:spPr>
          <c:txPr>
            <a:bodyPr rot="5400000" spcFirstLastPara="1" vertOverflow="ellipsis" wrap="square" anchor="ctr" anchorCtr="1"/>
            <a:lstStyle/>
            <a:p>
              <a:pPr>
                <a:defRPr sz="1200" b="0" i="0" u="none" strike="noStrike" kern="1200" baseline="0">
                  <a:solidFill>
                    <a:sysClr val="windowText" lastClr="000000"/>
                  </a:solidFill>
                  <a:latin typeface="+mn-lt"/>
                  <a:ea typeface="+mn-ea"/>
                  <a:cs typeface="+mn-cs"/>
                </a:defRPr>
              </a:pPr>
              <a:endParaRPr lang="en-US"/>
            </a:p>
          </c:txPr>
        </c:title>
        <c:numFmt formatCode="0" sourceLinked="0"/>
        <c:majorTickMark val="out"/>
        <c:minorTickMark val="none"/>
        <c:tickLblPos val="nextTo"/>
        <c:spPr>
          <a:noFill/>
          <a:ln>
            <a:noFill/>
          </a:ln>
          <a:effectLst/>
        </c:spPr>
        <c:txPr>
          <a:bodyPr rot="-60000000" spcFirstLastPara="1" vertOverflow="ellipsis" vert="horz" wrap="square" anchor="ctr" anchorCtr="1"/>
          <a:lstStyle/>
          <a:p>
            <a:pPr>
              <a:defRPr sz="1200" b="0" i="0" u="none" strike="noStrike" kern="1200" baseline="0">
                <a:solidFill>
                  <a:sysClr val="windowText" lastClr="000000"/>
                </a:solidFill>
                <a:latin typeface="+mn-lt"/>
                <a:ea typeface="+mn-ea"/>
                <a:cs typeface="+mn-cs"/>
              </a:defRPr>
            </a:pPr>
            <a:endParaRPr lang="en-US"/>
          </a:p>
        </c:txPr>
        <c:crossAx val="1629036319"/>
        <c:crosses val="max"/>
        <c:crossBetween val="between"/>
        <c:majorUnit val="10"/>
      </c:valAx>
      <c:catAx>
        <c:axId val="1629036319"/>
        <c:scaling>
          <c:orientation val="minMax"/>
        </c:scaling>
        <c:delete val="1"/>
        <c:axPos val="b"/>
        <c:numFmt formatCode="General" sourceLinked="1"/>
        <c:majorTickMark val="out"/>
        <c:minorTickMark val="none"/>
        <c:tickLblPos val="nextTo"/>
        <c:crossAx val="1629036799"/>
        <c:crosses val="autoZero"/>
        <c:auto val="1"/>
        <c:lblAlgn val="ctr"/>
        <c:lblOffset val="100"/>
        <c:noMultiLvlLbl val="0"/>
      </c:catAx>
      <c:spPr>
        <a:noFill/>
        <a:ln>
          <a:noFill/>
        </a:ln>
        <a:effectLst/>
      </c:spPr>
    </c:plotArea>
    <c:legend>
      <c:legendPos val="b"/>
      <c:layout>
        <c:manualLayout>
          <c:xMode val="edge"/>
          <c:yMode val="edge"/>
          <c:x val="0.28464375403627717"/>
          <c:y val="0.93579654197683781"/>
          <c:w val="0.50492057253648648"/>
          <c:h val="4.8962827061040326E-2"/>
        </c:manualLayout>
      </c:layout>
      <c:overlay val="0"/>
      <c:spPr>
        <a:noFill/>
        <a:ln>
          <a:noFill/>
        </a:ln>
        <a:effectLst/>
      </c:spPr>
      <c:txPr>
        <a:bodyPr rot="0" spcFirstLastPara="1" vertOverflow="ellipsis" vert="horz" wrap="square" anchor="ctr" anchorCtr="1"/>
        <a:lstStyle/>
        <a:p>
          <a:pPr>
            <a:defRPr sz="1200" b="0" i="0" u="none" strike="noStrike" kern="1200" baseline="0">
              <a:solidFill>
                <a:sysClr val="windowText" lastClr="000000"/>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w="9525" cap="flat" cmpd="sng" algn="ctr">
      <a:noFill/>
      <a:round/>
    </a:ln>
    <a:effectLst/>
  </c:spPr>
  <c:txPr>
    <a:bodyPr/>
    <a:lstStyle/>
    <a:p>
      <a:pPr>
        <a:defRPr sz="1200">
          <a:solidFill>
            <a:sysClr val="windowText" lastClr="000000"/>
          </a:solidFill>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rawings/drawing1.xml><?xml version="1.0" encoding="utf-8"?>
<c:userShapes xmlns:c="http://schemas.openxmlformats.org/drawingml/2006/chart">
  <cdr:relSizeAnchor xmlns:cdr="http://schemas.openxmlformats.org/drawingml/2006/chartDrawing">
    <cdr:from>
      <cdr:x>0.79414</cdr:x>
      <cdr:y>0.11957</cdr:y>
    </cdr:from>
    <cdr:to>
      <cdr:x>0.92843</cdr:x>
      <cdr:y>0.83833</cdr:y>
    </cdr:to>
    <cdr:sp macro="" textlink="">
      <cdr:nvSpPr>
        <cdr:cNvPr id="2" name="TextBox 1">
          <a:extLst xmlns:a="http://schemas.openxmlformats.org/drawingml/2006/main">
            <a:ext uri="{FF2B5EF4-FFF2-40B4-BE49-F238E27FC236}">
              <a16:creationId xmlns:a16="http://schemas.microsoft.com/office/drawing/2014/main" id="{17A7BB46-3E86-7217-AFA6-A72D2C2B23A9}"/>
            </a:ext>
          </a:extLst>
        </cdr:cNvPr>
        <cdr:cNvSpPr txBox="1"/>
      </cdr:nvSpPr>
      <cdr:spPr>
        <a:xfrm xmlns:a="http://schemas.openxmlformats.org/drawingml/2006/main">
          <a:off x="10701616" y="812094"/>
          <a:ext cx="1809750" cy="4881563"/>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endParaRPr lang="en-US" sz="1100" kern="1200"/>
        </a:p>
      </cdr:txBody>
    </cdr:sp>
  </cdr:relSizeAnchor>
  <cdr:relSizeAnchor xmlns:cdr="http://schemas.openxmlformats.org/drawingml/2006/chartDrawing">
    <cdr:from>
      <cdr:x>0.52147</cdr:x>
      <cdr:y>0.10166</cdr:y>
    </cdr:from>
    <cdr:to>
      <cdr:x>0.69708</cdr:x>
      <cdr:y>1</cdr:y>
    </cdr:to>
    <cdr:sp macro="" textlink="">
      <cdr:nvSpPr>
        <cdr:cNvPr id="3" name="TextBox 2">
          <a:extLst xmlns:a="http://schemas.openxmlformats.org/drawingml/2006/main">
            <a:ext uri="{FF2B5EF4-FFF2-40B4-BE49-F238E27FC236}">
              <a16:creationId xmlns:a16="http://schemas.microsoft.com/office/drawing/2014/main" id="{BCEC5841-EDB0-130C-6D9E-A8C542A65B11}"/>
            </a:ext>
          </a:extLst>
        </cdr:cNvPr>
        <cdr:cNvSpPr txBox="1"/>
      </cdr:nvSpPr>
      <cdr:spPr>
        <a:xfrm xmlns:a="http://schemas.openxmlformats.org/drawingml/2006/main">
          <a:off x="5795731" y="526870"/>
          <a:ext cx="1951805" cy="4656009"/>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pPr>
            <a:lnSpc>
              <a:spcPts val="2200"/>
            </a:lnSpc>
          </a:pPr>
          <a:r>
            <a:rPr lang="en-US" sz="1000" kern="1200" dirty="0"/>
            <a:t>MSCI Europe TR</a:t>
          </a:r>
        </a:p>
        <a:p xmlns:a="http://schemas.openxmlformats.org/drawingml/2006/main">
          <a:pPr>
            <a:lnSpc>
              <a:spcPts val="2200"/>
            </a:lnSpc>
          </a:pPr>
          <a:r>
            <a:rPr lang="en-US" sz="1000" kern="1200" dirty="0"/>
            <a:t>MSCI Emerging Markets TR</a:t>
          </a:r>
        </a:p>
        <a:p xmlns:a="http://schemas.openxmlformats.org/drawingml/2006/main">
          <a:pPr>
            <a:lnSpc>
              <a:spcPts val="2200"/>
            </a:lnSpc>
          </a:pPr>
          <a:r>
            <a:rPr lang="en-US" sz="1000" b="1" kern="1200" dirty="0"/>
            <a:t>Natural resources</a:t>
          </a:r>
        </a:p>
        <a:p xmlns:a="http://schemas.openxmlformats.org/drawingml/2006/main">
          <a:pPr>
            <a:lnSpc>
              <a:spcPts val="2200"/>
            </a:lnSpc>
          </a:pPr>
          <a:r>
            <a:rPr lang="en-US" sz="1000" b="1" kern="1200" dirty="0"/>
            <a:t>Venture capital</a:t>
          </a:r>
        </a:p>
        <a:p xmlns:a="http://schemas.openxmlformats.org/drawingml/2006/main">
          <a:pPr>
            <a:lnSpc>
              <a:spcPts val="2200"/>
            </a:lnSpc>
          </a:pPr>
          <a:r>
            <a:rPr lang="en-US" sz="1000" kern="1200" dirty="0"/>
            <a:t>MSCI World Index</a:t>
          </a:r>
        </a:p>
        <a:p xmlns:a="http://schemas.openxmlformats.org/drawingml/2006/main">
          <a:pPr>
            <a:lnSpc>
              <a:spcPts val="2200"/>
            </a:lnSpc>
          </a:pPr>
          <a:r>
            <a:rPr lang="en-US" sz="1000" kern="1200" dirty="0"/>
            <a:t>S&amp;P Global Infrastructure</a:t>
          </a:r>
        </a:p>
        <a:p xmlns:a="http://schemas.openxmlformats.org/drawingml/2006/main">
          <a:pPr>
            <a:lnSpc>
              <a:spcPts val="2200"/>
            </a:lnSpc>
          </a:pPr>
          <a:r>
            <a:rPr lang="en-US" sz="1000" kern="1200" dirty="0"/>
            <a:t>S&amp;P 500 TR</a:t>
          </a:r>
        </a:p>
        <a:p xmlns:a="http://schemas.openxmlformats.org/drawingml/2006/main">
          <a:pPr>
            <a:lnSpc>
              <a:spcPts val="2200"/>
            </a:lnSpc>
          </a:pPr>
          <a:r>
            <a:rPr lang="en-US" sz="1000" kern="1200" dirty="0"/>
            <a:t>US 60/40</a:t>
          </a:r>
        </a:p>
        <a:p xmlns:a="http://schemas.openxmlformats.org/drawingml/2006/main">
          <a:pPr>
            <a:lnSpc>
              <a:spcPts val="2200"/>
            </a:lnSpc>
          </a:pPr>
          <a:r>
            <a:rPr lang="en-US" sz="1000" kern="1200" dirty="0"/>
            <a:t>Russell 2000 TR </a:t>
          </a:r>
        </a:p>
        <a:p xmlns:a="http://schemas.openxmlformats.org/drawingml/2006/main">
          <a:pPr>
            <a:lnSpc>
              <a:spcPts val="2200"/>
            </a:lnSpc>
          </a:pPr>
          <a:r>
            <a:rPr lang="en-US" sz="1000" b="1" kern="1200" dirty="0"/>
            <a:t>Private equity</a:t>
          </a:r>
        </a:p>
        <a:p xmlns:a="http://schemas.openxmlformats.org/drawingml/2006/main">
          <a:pPr>
            <a:lnSpc>
              <a:spcPts val="2200"/>
            </a:lnSpc>
          </a:pPr>
          <a:r>
            <a:rPr lang="en-US" sz="1000" kern="1200" dirty="0"/>
            <a:t>ICE BofA US High Yield Index</a:t>
          </a:r>
        </a:p>
        <a:p xmlns:a="http://schemas.openxmlformats.org/drawingml/2006/main">
          <a:pPr>
            <a:lnSpc>
              <a:spcPts val="2200"/>
            </a:lnSpc>
          </a:pPr>
          <a:r>
            <a:rPr lang="en-US" sz="1000" b="1" kern="1200" dirty="0"/>
            <a:t>Private credit</a:t>
          </a:r>
        </a:p>
        <a:p xmlns:a="http://schemas.openxmlformats.org/drawingml/2006/main">
          <a:pPr>
            <a:lnSpc>
              <a:spcPts val="2200"/>
            </a:lnSpc>
          </a:pPr>
          <a:r>
            <a:rPr lang="en-US" sz="1000" kern="1200" dirty="0"/>
            <a:t>ICE BofA US Corporate Index</a:t>
          </a:r>
        </a:p>
        <a:p xmlns:a="http://schemas.openxmlformats.org/drawingml/2006/main">
          <a:pPr>
            <a:lnSpc>
              <a:spcPts val="2200"/>
            </a:lnSpc>
          </a:pPr>
          <a:r>
            <a:rPr lang="en-US" sz="1000" b="1" kern="1200" dirty="0"/>
            <a:t>Infrastructure</a:t>
          </a:r>
        </a:p>
        <a:p xmlns:a="http://schemas.openxmlformats.org/drawingml/2006/main">
          <a:pPr>
            <a:lnSpc>
              <a:spcPts val="2200"/>
            </a:lnSpc>
          </a:pPr>
          <a:r>
            <a:rPr lang="en-US" sz="1000" kern="1200" dirty="0"/>
            <a:t>S&amp;P Global REIT</a:t>
          </a:r>
        </a:p>
        <a:p xmlns:a="http://schemas.openxmlformats.org/drawingml/2006/main">
          <a:pPr>
            <a:lnSpc>
              <a:spcPts val="2200"/>
            </a:lnSpc>
          </a:pPr>
          <a:r>
            <a:rPr lang="en-US" sz="1000" b="1" kern="1200" dirty="0"/>
            <a:t>Real estate</a:t>
          </a:r>
        </a:p>
      </cdr:txBody>
    </cdr: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434D8A9-EF20-421B-9BE9-ED5246B70677}" type="datetimeFigureOut">
              <a:rPr lang="en-GB" smtClean="0"/>
              <a:t>22/07/2026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D3D6DF7-1D69-40DA-9F75-3721DB55EE36}" type="slidenum">
              <a:rPr lang="en-GB" smtClean="0"/>
              <a:t>‹#›</a:t>
            </a:fld>
            <a:endParaRPr lang="en-GB"/>
          </a:p>
        </p:txBody>
      </p:sp>
    </p:spTree>
    <p:extLst>
      <p:ext uri="{BB962C8B-B14F-4D97-AF65-F5344CB8AC3E}">
        <p14:creationId xmlns:p14="http://schemas.microsoft.com/office/powerpoint/2010/main" val="24304060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124DD9A-EBED-9343-84B1-9E1FF713ADAB}"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2878723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4AFF50-51E1-DC07-1B66-C4E3EBF2382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FA5A55B-16A9-2B1A-7414-98B94EB23FEB}"/>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8C606485-0FB6-1033-B58D-62E19701B2B5}"/>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711C3E73-1E23-7960-316E-252528EEFA70}"/>
              </a:ext>
            </a:extLst>
          </p:cNvPr>
          <p:cNvSpPr>
            <a:spLocks noGrp="1"/>
          </p:cNvSpPr>
          <p:nvPr>
            <p:ph type="sldNum" sz="quarter" idx="5"/>
          </p:nvPr>
        </p:nvSpPr>
        <p:spPr/>
        <p:txBody>
          <a:bodyPr/>
          <a:lstStyle/>
          <a:p>
            <a:fld id="{BD3D6DF7-1D69-40DA-9F75-3721DB55EE36}" type="slidenum">
              <a:rPr lang="en-GB" smtClean="0"/>
              <a:t>3</a:t>
            </a:fld>
            <a:endParaRPr lang="en-GB"/>
          </a:p>
        </p:txBody>
      </p:sp>
    </p:spTree>
    <p:extLst>
      <p:ext uri="{BB962C8B-B14F-4D97-AF65-F5344CB8AC3E}">
        <p14:creationId xmlns:p14="http://schemas.microsoft.com/office/powerpoint/2010/main" val="166899748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13416E-19FA-423D-C2D1-1CDF8399BA7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DD8FF36-846E-8503-FB88-CC2C5DAC2253}"/>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99972B96-5120-3943-C8BC-A78177EC97DB}"/>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630B7F13-C255-A54C-2FC2-D5DBCABB0627}"/>
              </a:ext>
            </a:extLst>
          </p:cNvPr>
          <p:cNvSpPr>
            <a:spLocks noGrp="1"/>
          </p:cNvSpPr>
          <p:nvPr>
            <p:ph type="sldNum" sz="quarter" idx="5"/>
          </p:nvPr>
        </p:nvSpPr>
        <p:spPr/>
        <p:txBody>
          <a:bodyPr/>
          <a:lstStyle/>
          <a:p>
            <a:pPr defTabSz="960852">
              <a:defRPr/>
            </a:pPr>
            <a:fld id="{1124DD9A-EBED-9343-84B1-9E1FF713ADAB}" type="slidenum">
              <a:rPr lang="en-GB">
                <a:solidFill>
                  <a:prstClr val="black"/>
                </a:solidFill>
                <a:latin typeface="Calibri" panose="020F0502020204030204"/>
              </a:rPr>
              <a:pPr defTabSz="960852">
                <a:defRPr/>
              </a:pPr>
              <a:t>5</a:t>
            </a:fld>
            <a:endParaRPr lang="en-GB">
              <a:solidFill>
                <a:prstClr val="black"/>
              </a:solidFill>
              <a:latin typeface="Calibri" panose="020F0502020204030204"/>
            </a:endParaRPr>
          </a:p>
        </p:txBody>
      </p:sp>
    </p:spTree>
    <p:extLst>
      <p:ext uri="{BB962C8B-B14F-4D97-AF65-F5344CB8AC3E}">
        <p14:creationId xmlns:p14="http://schemas.microsoft.com/office/powerpoint/2010/main" val="190272722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851FF4-E3A8-5834-BC40-CB598630FC3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F3937E8-70BC-9FA2-4DC3-D473BB34C5B5}"/>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AE823E9C-12B9-7839-3153-2E98282181C4}"/>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F5AF3198-D3F6-3A0A-0B07-A6819ED68F8B}"/>
              </a:ext>
            </a:extLst>
          </p:cNvPr>
          <p:cNvSpPr>
            <a:spLocks noGrp="1"/>
          </p:cNvSpPr>
          <p:nvPr>
            <p:ph type="sldNum" sz="quarter" idx="5"/>
          </p:nvPr>
        </p:nvSpPr>
        <p:spPr/>
        <p:txBody>
          <a:bodyPr/>
          <a:lstStyle/>
          <a:p>
            <a:fld id="{1124DD9A-EBED-9343-84B1-9E1FF713ADAB}" type="slidenum">
              <a:rPr lang="en-GB" smtClean="0"/>
              <a:t>6</a:t>
            </a:fld>
            <a:endParaRPr lang="en-GB"/>
          </a:p>
        </p:txBody>
      </p:sp>
    </p:spTree>
    <p:extLst>
      <p:ext uri="{BB962C8B-B14F-4D97-AF65-F5344CB8AC3E}">
        <p14:creationId xmlns:p14="http://schemas.microsoft.com/office/powerpoint/2010/main" val="127876281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BD3D6DF7-1D69-40DA-9F75-3721DB55EE36}" type="slidenum">
              <a:rPr lang="en-GB" smtClean="0"/>
              <a:t>7</a:t>
            </a:fld>
            <a:endParaRPr lang="en-GB"/>
          </a:p>
        </p:txBody>
      </p:sp>
    </p:spTree>
    <p:extLst>
      <p:ext uri="{BB962C8B-B14F-4D97-AF65-F5344CB8AC3E}">
        <p14:creationId xmlns:p14="http://schemas.microsoft.com/office/powerpoint/2010/main" val="329273391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BD3D6DF7-1D69-40DA-9F75-3721DB55EE36}" type="slidenum">
              <a:rPr lang="en-GB" smtClean="0"/>
              <a:t>8</a:t>
            </a:fld>
            <a:endParaRPr lang="en-GB"/>
          </a:p>
        </p:txBody>
      </p:sp>
    </p:spTree>
    <p:extLst>
      <p:ext uri="{BB962C8B-B14F-4D97-AF65-F5344CB8AC3E}">
        <p14:creationId xmlns:p14="http://schemas.microsoft.com/office/powerpoint/2010/main" val="129823703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sv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5.sv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5.sv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5.sv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5.sv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without Image – Midnight">
    <p:bg>
      <p:bgPr>
        <a:solidFill>
          <a:schemeClr val="accent1"/>
        </a:solidFill>
        <a:effectLst/>
      </p:bgPr>
    </p:bg>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2D00573A-7C43-03D9-3997-844A44997FBB}"/>
              </a:ext>
            </a:extLst>
          </p:cNvPr>
          <p:cNvSpPr>
            <a:spLocks noGrp="1"/>
          </p:cNvSpPr>
          <p:nvPr>
            <p:ph type="ctrTitle" hasCustomPrompt="1"/>
          </p:nvPr>
        </p:nvSpPr>
        <p:spPr>
          <a:xfrm>
            <a:off x="540000" y="1557338"/>
            <a:ext cx="7273676" cy="1025922"/>
          </a:xfrm>
          <a:prstGeom prst="rect">
            <a:avLst/>
          </a:prstGeom>
          <a:noFill/>
        </p:spPr>
        <p:txBody>
          <a:bodyPr anchor="b" anchorCtr="0"/>
          <a:lstStyle>
            <a:lvl1pPr algn="l">
              <a:lnSpc>
                <a:spcPts val="4000"/>
              </a:lnSpc>
              <a:defRPr sz="3600" baseline="0">
                <a:solidFill>
                  <a:schemeClr val="bg1"/>
                </a:solidFill>
              </a:defRPr>
            </a:lvl1pPr>
          </a:lstStyle>
          <a:p>
            <a:r>
              <a:rPr lang="en-US"/>
              <a:t>Large presentation title to go here on multiple lines</a:t>
            </a:r>
            <a:endParaRPr lang="en-GB"/>
          </a:p>
        </p:txBody>
      </p:sp>
      <p:sp>
        <p:nvSpPr>
          <p:cNvPr id="10" name="Subtitle 2">
            <a:extLst>
              <a:ext uri="{FF2B5EF4-FFF2-40B4-BE49-F238E27FC236}">
                <a16:creationId xmlns:a16="http://schemas.microsoft.com/office/drawing/2014/main" id="{AC07809E-7241-0A05-EAA4-C0BDA387DC49}"/>
              </a:ext>
            </a:extLst>
          </p:cNvPr>
          <p:cNvSpPr>
            <a:spLocks noGrp="1"/>
          </p:cNvSpPr>
          <p:nvPr>
            <p:ph type="subTitle" idx="1" hasCustomPrompt="1"/>
          </p:nvPr>
        </p:nvSpPr>
        <p:spPr>
          <a:xfrm>
            <a:off x="540000" y="3429001"/>
            <a:ext cx="3433762" cy="771504"/>
          </a:xfrm>
          <a:noFill/>
        </p:spPr>
        <p:txBody>
          <a:bodyPr anchor="b" anchorCtr="0"/>
          <a:lstStyle>
            <a:lvl1pPr marL="0" indent="0" algn="l">
              <a:lnSpc>
                <a:spcPts val="1800"/>
              </a:lnSpc>
              <a:spcBef>
                <a:spcPts val="0"/>
              </a:spcBef>
              <a:buNone/>
              <a:defRPr sz="16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Sub headline to go here on multiple lines</a:t>
            </a:r>
            <a:endParaRPr lang="en-GB"/>
          </a:p>
        </p:txBody>
      </p:sp>
      <p:pic>
        <p:nvPicPr>
          <p:cNvPr id="4" name="Picture 3" descr="A black and white image of a person's face&#10;&#10;Description automatically generated with medium confidence">
            <a:extLst>
              <a:ext uri="{FF2B5EF4-FFF2-40B4-BE49-F238E27FC236}">
                <a16:creationId xmlns:a16="http://schemas.microsoft.com/office/drawing/2014/main" id="{A1A57CEE-8E05-6753-1D69-C482C5E63B7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40000" y="5956300"/>
            <a:ext cx="1737360" cy="369189"/>
          </a:xfrm>
          <a:prstGeom prst="rect">
            <a:avLst/>
          </a:prstGeom>
        </p:spPr>
      </p:pic>
      <p:sp>
        <p:nvSpPr>
          <p:cNvPr id="8" name="Text Placeholder 7">
            <a:extLst>
              <a:ext uri="{FF2B5EF4-FFF2-40B4-BE49-F238E27FC236}">
                <a16:creationId xmlns:a16="http://schemas.microsoft.com/office/drawing/2014/main" id="{448C4BD1-E016-809F-DB75-658459458301}"/>
              </a:ext>
            </a:extLst>
          </p:cNvPr>
          <p:cNvSpPr>
            <a:spLocks noGrp="1"/>
          </p:cNvSpPr>
          <p:nvPr>
            <p:ph type="body" sz="quarter" idx="11" hasCustomPrompt="1"/>
          </p:nvPr>
        </p:nvSpPr>
        <p:spPr>
          <a:xfrm>
            <a:off x="539999" y="4582329"/>
            <a:ext cx="1934209" cy="298402"/>
          </a:xfrm>
        </p:spPr>
        <p:txBody>
          <a:bodyPr/>
          <a:lstStyle>
            <a:lvl1pPr marL="0" indent="0">
              <a:buNone/>
              <a:defRPr b="1">
                <a:solidFill>
                  <a:schemeClr val="accent2"/>
                </a:solidFill>
              </a:defRPr>
            </a:lvl1pPr>
            <a:lvl2pPr marL="1800" indent="0">
              <a:buNone/>
              <a:defRPr/>
            </a:lvl2pPr>
            <a:lvl3pPr marL="203400" indent="0">
              <a:buNone/>
              <a:defRPr/>
            </a:lvl3pPr>
            <a:lvl4pPr marL="203400" indent="0">
              <a:buNone/>
              <a:defRPr/>
            </a:lvl4pPr>
            <a:lvl5pPr marL="419400" indent="0">
              <a:buNone/>
              <a:defRPr/>
            </a:lvl5pPr>
          </a:lstStyle>
          <a:p>
            <a:pPr lvl="0"/>
            <a:r>
              <a:rPr lang="en-GB"/>
              <a:t>Date</a:t>
            </a:r>
            <a:endParaRPr lang="en-US"/>
          </a:p>
        </p:txBody>
      </p:sp>
    </p:spTree>
    <p:extLst>
      <p:ext uri="{BB962C8B-B14F-4D97-AF65-F5344CB8AC3E}">
        <p14:creationId xmlns:p14="http://schemas.microsoft.com/office/powerpoint/2010/main" val="287738655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with Image – Midnight">
    <p:bg>
      <p:bgPr>
        <a:solidFill>
          <a:schemeClr val="accent1"/>
        </a:solidFill>
        <a:effectLst/>
      </p:bgPr>
    </p:bg>
    <p:spTree>
      <p:nvGrpSpPr>
        <p:cNvPr id="1" name=""/>
        <p:cNvGrpSpPr/>
        <p:nvPr/>
      </p:nvGrpSpPr>
      <p:grpSpPr>
        <a:xfrm>
          <a:off x="0" y="0"/>
          <a:ext cx="0" cy="0"/>
          <a:chOff x="0" y="0"/>
          <a:chExt cx="0" cy="0"/>
        </a:xfrm>
      </p:grpSpPr>
      <p:sp>
        <p:nvSpPr>
          <p:cNvPr id="14" name="Picture Placeholder 13">
            <a:extLst>
              <a:ext uri="{FF2B5EF4-FFF2-40B4-BE49-F238E27FC236}">
                <a16:creationId xmlns:a16="http://schemas.microsoft.com/office/drawing/2014/main" id="{632908C5-7F8A-4BE2-2C6B-602814677AFF}"/>
              </a:ext>
            </a:extLst>
          </p:cNvPr>
          <p:cNvSpPr>
            <a:spLocks noGrp="1"/>
          </p:cNvSpPr>
          <p:nvPr>
            <p:ph type="pic" sz="quarter" idx="13"/>
          </p:nvPr>
        </p:nvSpPr>
        <p:spPr>
          <a:xfrm>
            <a:off x="4368800" y="0"/>
            <a:ext cx="7823200" cy="6858000"/>
          </a:xfrm>
          <a:solidFill>
            <a:schemeClr val="bg1">
              <a:lumMod val="95000"/>
            </a:schemeClr>
          </a:solidFill>
        </p:spPr>
        <p:txBody>
          <a:bodyPr/>
          <a:lstStyle>
            <a:lvl1pPr marL="0" indent="0">
              <a:buNone/>
              <a:defRPr/>
            </a:lvl1pPr>
          </a:lstStyle>
          <a:p>
            <a:endParaRPr lang="en-GB"/>
          </a:p>
        </p:txBody>
      </p:sp>
      <p:sp>
        <p:nvSpPr>
          <p:cNvPr id="9" name="Title 1">
            <a:extLst>
              <a:ext uri="{FF2B5EF4-FFF2-40B4-BE49-F238E27FC236}">
                <a16:creationId xmlns:a16="http://schemas.microsoft.com/office/drawing/2014/main" id="{2D00573A-7C43-03D9-3997-844A44997FBB}"/>
              </a:ext>
            </a:extLst>
          </p:cNvPr>
          <p:cNvSpPr>
            <a:spLocks noGrp="1"/>
          </p:cNvSpPr>
          <p:nvPr>
            <p:ph type="ctrTitle" hasCustomPrompt="1"/>
          </p:nvPr>
        </p:nvSpPr>
        <p:spPr>
          <a:xfrm>
            <a:off x="540000" y="1044377"/>
            <a:ext cx="3433762" cy="1538883"/>
          </a:xfrm>
          <a:prstGeom prst="rect">
            <a:avLst/>
          </a:prstGeom>
          <a:noFill/>
        </p:spPr>
        <p:txBody>
          <a:bodyPr anchor="b" anchorCtr="0"/>
          <a:lstStyle>
            <a:lvl1pPr algn="l">
              <a:lnSpc>
                <a:spcPts val="4000"/>
              </a:lnSpc>
              <a:defRPr sz="3600" baseline="0">
                <a:solidFill>
                  <a:schemeClr val="bg1"/>
                </a:solidFill>
              </a:defRPr>
            </a:lvl1pPr>
          </a:lstStyle>
          <a:p>
            <a:r>
              <a:rPr lang="en-US"/>
              <a:t>Short title to go here on multiple lines</a:t>
            </a:r>
            <a:endParaRPr lang="en-GB"/>
          </a:p>
        </p:txBody>
      </p:sp>
      <p:sp>
        <p:nvSpPr>
          <p:cNvPr id="10" name="Subtitle 2">
            <a:extLst>
              <a:ext uri="{FF2B5EF4-FFF2-40B4-BE49-F238E27FC236}">
                <a16:creationId xmlns:a16="http://schemas.microsoft.com/office/drawing/2014/main" id="{AC07809E-7241-0A05-EAA4-C0BDA387DC49}"/>
              </a:ext>
            </a:extLst>
          </p:cNvPr>
          <p:cNvSpPr>
            <a:spLocks noGrp="1"/>
          </p:cNvSpPr>
          <p:nvPr>
            <p:ph type="subTitle" idx="1" hasCustomPrompt="1"/>
          </p:nvPr>
        </p:nvSpPr>
        <p:spPr>
          <a:xfrm>
            <a:off x="540000" y="3429001"/>
            <a:ext cx="1934210" cy="771504"/>
          </a:xfrm>
          <a:noFill/>
        </p:spPr>
        <p:txBody>
          <a:bodyPr anchor="b" anchorCtr="0"/>
          <a:lstStyle>
            <a:lvl1pPr marL="0" indent="0" algn="l">
              <a:lnSpc>
                <a:spcPts val="1800"/>
              </a:lnSpc>
              <a:spcBef>
                <a:spcPts val="0"/>
              </a:spcBef>
              <a:buNone/>
              <a:defRPr sz="16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Sub headline to go here on multiple lines</a:t>
            </a:r>
            <a:endParaRPr lang="en-GB"/>
          </a:p>
        </p:txBody>
      </p:sp>
      <p:pic>
        <p:nvPicPr>
          <p:cNvPr id="3" name="Picture 2" descr="A black and white image of a person's face&#10;&#10;Description automatically generated with medium confidence">
            <a:extLst>
              <a:ext uri="{FF2B5EF4-FFF2-40B4-BE49-F238E27FC236}">
                <a16:creationId xmlns:a16="http://schemas.microsoft.com/office/drawing/2014/main" id="{6CB05EF8-CF72-E101-4123-D227A98C942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40000" y="5956300"/>
            <a:ext cx="1737360" cy="369189"/>
          </a:xfrm>
          <a:prstGeom prst="rect">
            <a:avLst/>
          </a:prstGeom>
        </p:spPr>
      </p:pic>
      <p:sp>
        <p:nvSpPr>
          <p:cNvPr id="5" name="Text Placeholder 7">
            <a:extLst>
              <a:ext uri="{FF2B5EF4-FFF2-40B4-BE49-F238E27FC236}">
                <a16:creationId xmlns:a16="http://schemas.microsoft.com/office/drawing/2014/main" id="{C03CC937-1DE1-DA6F-7729-DD56B01BE1B1}"/>
              </a:ext>
            </a:extLst>
          </p:cNvPr>
          <p:cNvSpPr>
            <a:spLocks noGrp="1"/>
          </p:cNvSpPr>
          <p:nvPr>
            <p:ph type="body" sz="quarter" idx="11" hasCustomPrompt="1"/>
          </p:nvPr>
        </p:nvSpPr>
        <p:spPr>
          <a:xfrm>
            <a:off x="539999" y="4582329"/>
            <a:ext cx="1934209" cy="298402"/>
          </a:xfrm>
        </p:spPr>
        <p:txBody>
          <a:bodyPr/>
          <a:lstStyle>
            <a:lvl1pPr marL="0" indent="0">
              <a:buNone/>
              <a:defRPr b="1">
                <a:solidFill>
                  <a:schemeClr val="accent2"/>
                </a:solidFill>
              </a:defRPr>
            </a:lvl1pPr>
            <a:lvl2pPr marL="1800" indent="0">
              <a:buNone/>
              <a:defRPr/>
            </a:lvl2pPr>
            <a:lvl3pPr marL="203400" indent="0">
              <a:buNone/>
              <a:defRPr/>
            </a:lvl3pPr>
            <a:lvl4pPr marL="203400" indent="0">
              <a:buNone/>
              <a:defRPr/>
            </a:lvl4pPr>
            <a:lvl5pPr marL="419400" indent="0">
              <a:buNone/>
              <a:defRPr/>
            </a:lvl5pPr>
          </a:lstStyle>
          <a:p>
            <a:pPr lvl="0"/>
            <a:r>
              <a:rPr lang="en-GB"/>
              <a:t>Date</a:t>
            </a:r>
            <a:endParaRPr lang="en-US"/>
          </a:p>
        </p:txBody>
      </p:sp>
    </p:spTree>
    <p:extLst>
      <p:ext uri="{BB962C8B-B14F-4D97-AF65-F5344CB8AC3E}">
        <p14:creationId xmlns:p14="http://schemas.microsoft.com/office/powerpoint/2010/main" val="76783399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without Image – Stone">
    <p:bg>
      <p:bgPr>
        <a:solidFill>
          <a:srgbClr val="F1EDEA"/>
        </a:solidFill>
        <a:effectLst/>
      </p:bgPr>
    </p:bg>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2D00573A-7C43-03D9-3997-844A44997FBB}"/>
              </a:ext>
            </a:extLst>
          </p:cNvPr>
          <p:cNvSpPr>
            <a:spLocks noGrp="1"/>
          </p:cNvSpPr>
          <p:nvPr>
            <p:ph type="ctrTitle" hasCustomPrompt="1"/>
          </p:nvPr>
        </p:nvSpPr>
        <p:spPr>
          <a:xfrm>
            <a:off x="539999" y="1558800"/>
            <a:ext cx="7273676" cy="1025922"/>
          </a:xfrm>
          <a:prstGeom prst="rect">
            <a:avLst/>
          </a:prstGeom>
          <a:noFill/>
        </p:spPr>
        <p:txBody>
          <a:bodyPr anchor="b" anchorCtr="0"/>
          <a:lstStyle>
            <a:lvl1pPr algn="l">
              <a:lnSpc>
                <a:spcPts val="4000"/>
              </a:lnSpc>
              <a:defRPr sz="3600" baseline="0">
                <a:solidFill>
                  <a:schemeClr val="accent1"/>
                </a:solidFill>
              </a:defRPr>
            </a:lvl1pPr>
          </a:lstStyle>
          <a:p>
            <a:r>
              <a:rPr lang="en-US"/>
              <a:t>Large presentation title to go here on multiple lines</a:t>
            </a:r>
            <a:endParaRPr lang="en-GB"/>
          </a:p>
        </p:txBody>
      </p:sp>
      <p:sp>
        <p:nvSpPr>
          <p:cNvPr id="10" name="Subtitle 2">
            <a:extLst>
              <a:ext uri="{FF2B5EF4-FFF2-40B4-BE49-F238E27FC236}">
                <a16:creationId xmlns:a16="http://schemas.microsoft.com/office/drawing/2014/main" id="{AC07809E-7241-0A05-EAA4-C0BDA387DC49}"/>
              </a:ext>
            </a:extLst>
          </p:cNvPr>
          <p:cNvSpPr>
            <a:spLocks noGrp="1"/>
          </p:cNvSpPr>
          <p:nvPr>
            <p:ph type="subTitle" idx="1" hasCustomPrompt="1"/>
          </p:nvPr>
        </p:nvSpPr>
        <p:spPr>
          <a:xfrm>
            <a:off x="540000" y="3429001"/>
            <a:ext cx="3433762" cy="771504"/>
          </a:xfrm>
          <a:noFill/>
        </p:spPr>
        <p:txBody>
          <a:bodyPr anchor="b" anchorCtr="0"/>
          <a:lstStyle>
            <a:lvl1pPr marL="0" indent="0" algn="l">
              <a:lnSpc>
                <a:spcPts val="1800"/>
              </a:lnSpc>
              <a:spcBef>
                <a:spcPts val="0"/>
              </a:spcBef>
              <a:buNone/>
              <a:defRPr sz="1600">
                <a:solidFill>
                  <a:schemeClr val="accent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Sub headline to go here on multiple lines</a:t>
            </a:r>
            <a:endParaRPr lang="en-GB"/>
          </a:p>
        </p:txBody>
      </p:sp>
      <p:pic>
        <p:nvPicPr>
          <p:cNvPr id="4" name="Picture 3">
            <a:extLst>
              <a:ext uri="{FF2B5EF4-FFF2-40B4-BE49-F238E27FC236}">
                <a16:creationId xmlns:a16="http://schemas.microsoft.com/office/drawing/2014/main" id="{CE015E80-4DCC-8563-4A07-85E5BA8328F3}"/>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540000" y="5956300"/>
            <a:ext cx="1737360" cy="369189"/>
          </a:xfrm>
          <a:prstGeom prst="rect">
            <a:avLst/>
          </a:prstGeom>
        </p:spPr>
      </p:pic>
      <p:sp>
        <p:nvSpPr>
          <p:cNvPr id="5" name="Text Placeholder 7">
            <a:extLst>
              <a:ext uri="{FF2B5EF4-FFF2-40B4-BE49-F238E27FC236}">
                <a16:creationId xmlns:a16="http://schemas.microsoft.com/office/drawing/2014/main" id="{350AF839-FC36-0AAE-146C-C5C149020EED}"/>
              </a:ext>
            </a:extLst>
          </p:cNvPr>
          <p:cNvSpPr>
            <a:spLocks noGrp="1"/>
          </p:cNvSpPr>
          <p:nvPr>
            <p:ph type="body" sz="quarter" idx="11" hasCustomPrompt="1"/>
          </p:nvPr>
        </p:nvSpPr>
        <p:spPr>
          <a:xfrm>
            <a:off x="539999" y="4582329"/>
            <a:ext cx="1934209" cy="298402"/>
          </a:xfrm>
        </p:spPr>
        <p:txBody>
          <a:bodyPr/>
          <a:lstStyle>
            <a:lvl1pPr marL="0" indent="0">
              <a:buNone/>
              <a:defRPr b="0">
                <a:solidFill>
                  <a:schemeClr val="accent2"/>
                </a:solidFill>
              </a:defRPr>
            </a:lvl1pPr>
            <a:lvl2pPr marL="1800" indent="0">
              <a:buNone/>
              <a:defRPr/>
            </a:lvl2pPr>
            <a:lvl3pPr marL="203400" indent="0">
              <a:buNone/>
              <a:defRPr/>
            </a:lvl3pPr>
            <a:lvl4pPr marL="203400" indent="0">
              <a:buNone/>
              <a:defRPr/>
            </a:lvl4pPr>
            <a:lvl5pPr marL="419400" indent="0">
              <a:buNone/>
              <a:defRPr/>
            </a:lvl5pPr>
          </a:lstStyle>
          <a:p>
            <a:pPr lvl="0"/>
            <a:r>
              <a:rPr lang="en-GB"/>
              <a:t>Date</a:t>
            </a:r>
            <a:endParaRPr lang="en-US"/>
          </a:p>
        </p:txBody>
      </p:sp>
    </p:spTree>
    <p:extLst>
      <p:ext uri="{BB962C8B-B14F-4D97-AF65-F5344CB8AC3E}">
        <p14:creationId xmlns:p14="http://schemas.microsoft.com/office/powerpoint/2010/main" val="294423079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Title without Image – Midnight">
    <p:bg>
      <p:bgPr>
        <a:solidFill>
          <a:schemeClr val="accent1"/>
        </a:solidFill>
        <a:effectLst/>
      </p:bgPr>
    </p:bg>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2D00573A-7C43-03D9-3997-844A44997FBB}"/>
              </a:ext>
            </a:extLst>
          </p:cNvPr>
          <p:cNvSpPr>
            <a:spLocks noGrp="1"/>
          </p:cNvSpPr>
          <p:nvPr>
            <p:ph type="ctrTitle" hasCustomPrompt="1"/>
          </p:nvPr>
        </p:nvSpPr>
        <p:spPr>
          <a:xfrm>
            <a:off x="540000" y="1557338"/>
            <a:ext cx="7273676" cy="1025922"/>
          </a:xfrm>
          <a:prstGeom prst="rect">
            <a:avLst/>
          </a:prstGeom>
          <a:noFill/>
        </p:spPr>
        <p:txBody>
          <a:bodyPr anchor="b" anchorCtr="0"/>
          <a:lstStyle>
            <a:lvl1pPr algn="l">
              <a:lnSpc>
                <a:spcPts val="4000"/>
              </a:lnSpc>
              <a:defRPr sz="3600" baseline="0">
                <a:solidFill>
                  <a:schemeClr val="bg1"/>
                </a:solidFill>
              </a:defRPr>
            </a:lvl1pPr>
          </a:lstStyle>
          <a:p>
            <a:r>
              <a:rPr lang="en-US"/>
              <a:t>Large presentation title to go here on multiple lines</a:t>
            </a:r>
            <a:endParaRPr lang="en-GB"/>
          </a:p>
        </p:txBody>
      </p:sp>
      <p:sp>
        <p:nvSpPr>
          <p:cNvPr id="10" name="Subtitle 2">
            <a:extLst>
              <a:ext uri="{FF2B5EF4-FFF2-40B4-BE49-F238E27FC236}">
                <a16:creationId xmlns:a16="http://schemas.microsoft.com/office/drawing/2014/main" id="{AC07809E-7241-0A05-EAA4-C0BDA387DC49}"/>
              </a:ext>
            </a:extLst>
          </p:cNvPr>
          <p:cNvSpPr>
            <a:spLocks noGrp="1"/>
          </p:cNvSpPr>
          <p:nvPr>
            <p:ph type="subTitle" idx="1" hasCustomPrompt="1"/>
          </p:nvPr>
        </p:nvSpPr>
        <p:spPr>
          <a:xfrm>
            <a:off x="540000" y="3429001"/>
            <a:ext cx="3433762" cy="771504"/>
          </a:xfrm>
          <a:noFill/>
        </p:spPr>
        <p:txBody>
          <a:bodyPr anchor="b" anchorCtr="0"/>
          <a:lstStyle>
            <a:lvl1pPr marL="0" indent="0" algn="l">
              <a:lnSpc>
                <a:spcPts val="1800"/>
              </a:lnSpc>
              <a:spcBef>
                <a:spcPts val="0"/>
              </a:spcBef>
              <a:buNone/>
              <a:defRPr sz="16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Sub headline to go here on multiple lines</a:t>
            </a:r>
            <a:endParaRPr lang="en-GB"/>
          </a:p>
        </p:txBody>
      </p:sp>
      <p:pic>
        <p:nvPicPr>
          <p:cNvPr id="4" name="Picture 3" descr="A black and white image of a person's face&#10;&#10;Description automatically generated with medium confidence">
            <a:extLst>
              <a:ext uri="{FF2B5EF4-FFF2-40B4-BE49-F238E27FC236}">
                <a16:creationId xmlns:a16="http://schemas.microsoft.com/office/drawing/2014/main" id="{A1A57CEE-8E05-6753-1D69-C482C5E63B7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40000" y="6075449"/>
            <a:ext cx="1176657" cy="250040"/>
          </a:xfrm>
          <a:prstGeom prst="rect">
            <a:avLst/>
          </a:prstGeom>
        </p:spPr>
      </p:pic>
      <p:sp>
        <p:nvSpPr>
          <p:cNvPr id="8" name="Text Placeholder 7">
            <a:extLst>
              <a:ext uri="{FF2B5EF4-FFF2-40B4-BE49-F238E27FC236}">
                <a16:creationId xmlns:a16="http://schemas.microsoft.com/office/drawing/2014/main" id="{448C4BD1-E016-809F-DB75-658459458301}"/>
              </a:ext>
            </a:extLst>
          </p:cNvPr>
          <p:cNvSpPr>
            <a:spLocks noGrp="1"/>
          </p:cNvSpPr>
          <p:nvPr>
            <p:ph type="body" sz="quarter" idx="11" hasCustomPrompt="1"/>
          </p:nvPr>
        </p:nvSpPr>
        <p:spPr>
          <a:xfrm>
            <a:off x="539999" y="4582329"/>
            <a:ext cx="1934209" cy="298402"/>
          </a:xfrm>
        </p:spPr>
        <p:txBody>
          <a:bodyPr/>
          <a:lstStyle>
            <a:lvl1pPr marL="0" indent="0">
              <a:buNone/>
              <a:defRPr b="1">
                <a:solidFill>
                  <a:schemeClr val="accent2"/>
                </a:solidFill>
              </a:defRPr>
            </a:lvl1pPr>
            <a:lvl2pPr marL="1800" indent="0">
              <a:buNone/>
              <a:defRPr/>
            </a:lvl2pPr>
            <a:lvl3pPr marL="203400" indent="0">
              <a:buNone/>
              <a:defRPr/>
            </a:lvl3pPr>
            <a:lvl4pPr marL="203400" indent="0">
              <a:buNone/>
              <a:defRPr/>
            </a:lvl4pPr>
            <a:lvl5pPr marL="419400" indent="0">
              <a:buNone/>
              <a:defRPr/>
            </a:lvl5pPr>
          </a:lstStyle>
          <a:p>
            <a:pPr lvl="0"/>
            <a:r>
              <a:rPr lang="en-GB"/>
              <a:t>Date</a:t>
            </a:r>
            <a:endParaRPr lang="en-US"/>
          </a:p>
        </p:txBody>
      </p:sp>
    </p:spTree>
    <p:extLst>
      <p:ext uri="{BB962C8B-B14F-4D97-AF65-F5344CB8AC3E}">
        <p14:creationId xmlns:p14="http://schemas.microsoft.com/office/powerpoint/2010/main" val="31009194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Title with Image – Midnight">
    <p:bg>
      <p:bgPr>
        <a:solidFill>
          <a:schemeClr val="accent1"/>
        </a:solidFill>
        <a:effectLst/>
      </p:bgPr>
    </p:bg>
    <p:spTree>
      <p:nvGrpSpPr>
        <p:cNvPr id="1" name=""/>
        <p:cNvGrpSpPr/>
        <p:nvPr/>
      </p:nvGrpSpPr>
      <p:grpSpPr>
        <a:xfrm>
          <a:off x="0" y="0"/>
          <a:ext cx="0" cy="0"/>
          <a:chOff x="0" y="0"/>
          <a:chExt cx="0" cy="0"/>
        </a:xfrm>
      </p:grpSpPr>
      <p:sp>
        <p:nvSpPr>
          <p:cNvPr id="14" name="Picture Placeholder 13">
            <a:extLst>
              <a:ext uri="{FF2B5EF4-FFF2-40B4-BE49-F238E27FC236}">
                <a16:creationId xmlns:a16="http://schemas.microsoft.com/office/drawing/2014/main" id="{632908C5-7F8A-4BE2-2C6B-602814677AFF}"/>
              </a:ext>
            </a:extLst>
          </p:cNvPr>
          <p:cNvSpPr>
            <a:spLocks noGrp="1"/>
          </p:cNvSpPr>
          <p:nvPr>
            <p:ph type="pic" sz="quarter" idx="13"/>
          </p:nvPr>
        </p:nvSpPr>
        <p:spPr>
          <a:xfrm>
            <a:off x="4368800" y="0"/>
            <a:ext cx="7823200" cy="6858000"/>
          </a:xfrm>
          <a:solidFill>
            <a:schemeClr val="bg1">
              <a:lumMod val="95000"/>
            </a:schemeClr>
          </a:solidFill>
        </p:spPr>
        <p:txBody>
          <a:bodyPr/>
          <a:lstStyle>
            <a:lvl1pPr marL="0" indent="0">
              <a:buNone/>
              <a:defRPr/>
            </a:lvl1pPr>
          </a:lstStyle>
          <a:p>
            <a:endParaRPr lang="en-GB"/>
          </a:p>
        </p:txBody>
      </p:sp>
      <p:sp>
        <p:nvSpPr>
          <p:cNvPr id="9" name="Title 1">
            <a:extLst>
              <a:ext uri="{FF2B5EF4-FFF2-40B4-BE49-F238E27FC236}">
                <a16:creationId xmlns:a16="http://schemas.microsoft.com/office/drawing/2014/main" id="{2D00573A-7C43-03D9-3997-844A44997FBB}"/>
              </a:ext>
            </a:extLst>
          </p:cNvPr>
          <p:cNvSpPr>
            <a:spLocks noGrp="1"/>
          </p:cNvSpPr>
          <p:nvPr>
            <p:ph type="ctrTitle" hasCustomPrompt="1"/>
          </p:nvPr>
        </p:nvSpPr>
        <p:spPr>
          <a:xfrm>
            <a:off x="540000" y="1044377"/>
            <a:ext cx="3433762" cy="1538883"/>
          </a:xfrm>
          <a:prstGeom prst="rect">
            <a:avLst/>
          </a:prstGeom>
          <a:noFill/>
        </p:spPr>
        <p:txBody>
          <a:bodyPr anchor="b" anchorCtr="0"/>
          <a:lstStyle>
            <a:lvl1pPr algn="l">
              <a:lnSpc>
                <a:spcPts val="4000"/>
              </a:lnSpc>
              <a:defRPr sz="3600" baseline="0">
                <a:solidFill>
                  <a:schemeClr val="bg1"/>
                </a:solidFill>
              </a:defRPr>
            </a:lvl1pPr>
          </a:lstStyle>
          <a:p>
            <a:r>
              <a:rPr lang="en-US"/>
              <a:t>Short title to go here on multiple lines</a:t>
            </a:r>
            <a:endParaRPr lang="en-GB"/>
          </a:p>
        </p:txBody>
      </p:sp>
      <p:sp>
        <p:nvSpPr>
          <p:cNvPr id="10" name="Subtitle 2">
            <a:extLst>
              <a:ext uri="{FF2B5EF4-FFF2-40B4-BE49-F238E27FC236}">
                <a16:creationId xmlns:a16="http://schemas.microsoft.com/office/drawing/2014/main" id="{AC07809E-7241-0A05-EAA4-C0BDA387DC49}"/>
              </a:ext>
            </a:extLst>
          </p:cNvPr>
          <p:cNvSpPr>
            <a:spLocks noGrp="1"/>
          </p:cNvSpPr>
          <p:nvPr>
            <p:ph type="subTitle" idx="1" hasCustomPrompt="1"/>
          </p:nvPr>
        </p:nvSpPr>
        <p:spPr>
          <a:xfrm>
            <a:off x="540000" y="3429001"/>
            <a:ext cx="1934210" cy="771504"/>
          </a:xfrm>
          <a:noFill/>
        </p:spPr>
        <p:txBody>
          <a:bodyPr anchor="b" anchorCtr="0"/>
          <a:lstStyle>
            <a:lvl1pPr marL="0" indent="0" algn="l">
              <a:lnSpc>
                <a:spcPts val="1800"/>
              </a:lnSpc>
              <a:spcBef>
                <a:spcPts val="0"/>
              </a:spcBef>
              <a:buNone/>
              <a:defRPr sz="16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Sub headline to go here on multiple lines</a:t>
            </a:r>
            <a:endParaRPr lang="en-GB"/>
          </a:p>
        </p:txBody>
      </p:sp>
      <p:sp>
        <p:nvSpPr>
          <p:cNvPr id="5" name="Text Placeholder 7">
            <a:extLst>
              <a:ext uri="{FF2B5EF4-FFF2-40B4-BE49-F238E27FC236}">
                <a16:creationId xmlns:a16="http://schemas.microsoft.com/office/drawing/2014/main" id="{C03CC937-1DE1-DA6F-7729-DD56B01BE1B1}"/>
              </a:ext>
            </a:extLst>
          </p:cNvPr>
          <p:cNvSpPr>
            <a:spLocks noGrp="1"/>
          </p:cNvSpPr>
          <p:nvPr>
            <p:ph type="body" sz="quarter" idx="11" hasCustomPrompt="1"/>
          </p:nvPr>
        </p:nvSpPr>
        <p:spPr>
          <a:xfrm>
            <a:off x="539999" y="4582329"/>
            <a:ext cx="1934209" cy="298402"/>
          </a:xfrm>
        </p:spPr>
        <p:txBody>
          <a:bodyPr/>
          <a:lstStyle>
            <a:lvl1pPr marL="0" indent="0">
              <a:buNone/>
              <a:defRPr b="1">
                <a:solidFill>
                  <a:schemeClr val="accent2"/>
                </a:solidFill>
              </a:defRPr>
            </a:lvl1pPr>
            <a:lvl2pPr marL="1800" indent="0">
              <a:buNone/>
              <a:defRPr/>
            </a:lvl2pPr>
            <a:lvl3pPr marL="203400" indent="0">
              <a:buNone/>
              <a:defRPr/>
            </a:lvl3pPr>
            <a:lvl4pPr marL="203400" indent="0">
              <a:buNone/>
              <a:defRPr/>
            </a:lvl4pPr>
            <a:lvl5pPr marL="419400" indent="0">
              <a:buNone/>
              <a:defRPr/>
            </a:lvl5pPr>
          </a:lstStyle>
          <a:p>
            <a:pPr lvl="0"/>
            <a:r>
              <a:rPr lang="en-GB"/>
              <a:t>Date</a:t>
            </a:r>
            <a:endParaRPr lang="en-US"/>
          </a:p>
        </p:txBody>
      </p:sp>
      <p:pic>
        <p:nvPicPr>
          <p:cNvPr id="2" name="Picture 1" descr="A black and white image of a person's face&#10;&#10;Description automatically generated with medium confidence">
            <a:extLst>
              <a:ext uri="{FF2B5EF4-FFF2-40B4-BE49-F238E27FC236}">
                <a16:creationId xmlns:a16="http://schemas.microsoft.com/office/drawing/2014/main" id="{CDC1116B-33EC-45DA-A6BA-6C392B05E6B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40000" y="6075449"/>
            <a:ext cx="1176657" cy="250040"/>
          </a:xfrm>
          <a:prstGeom prst="rect">
            <a:avLst/>
          </a:prstGeom>
        </p:spPr>
      </p:pic>
    </p:spTree>
    <p:extLst>
      <p:ext uri="{BB962C8B-B14F-4D97-AF65-F5344CB8AC3E}">
        <p14:creationId xmlns:p14="http://schemas.microsoft.com/office/powerpoint/2010/main" val="1232484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Title without Image – Stone">
    <p:bg>
      <p:bgPr>
        <a:solidFill>
          <a:srgbClr val="F1EDEA"/>
        </a:solidFill>
        <a:effectLst/>
      </p:bgPr>
    </p:bg>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2D00573A-7C43-03D9-3997-844A44997FBB}"/>
              </a:ext>
            </a:extLst>
          </p:cNvPr>
          <p:cNvSpPr>
            <a:spLocks noGrp="1"/>
          </p:cNvSpPr>
          <p:nvPr>
            <p:ph type="ctrTitle" hasCustomPrompt="1"/>
          </p:nvPr>
        </p:nvSpPr>
        <p:spPr>
          <a:xfrm>
            <a:off x="539999" y="1558800"/>
            <a:ext cx="7273676" cy="1025922"/>
          </a:xfrm>
          <a:prstGeom prst="rect">
            <a:avLst/>
          </a:prstGeom>
          <a:noFill/>
        </p:spPr>
        <p:txBody>
          <a:bodyPr anchor="b" anchorCtr="0"/>
          <a:lstStyle>
            <a:lvl1pPr algn="l">
              <a:lnSpc>
                <a:spcPts val="4000"/>
              </a:lnSpc>
              <a:defRPr sz="3600" baseline="0">
                <a:solidFill>
                  <a:schemeClr val="accent1"/>
                </a:solidFill>
              </a:defRPr>
            </a:lvl1pPr>
          </a:lstStyle>
          <a:p>
            <a:r>
              <a:rPr lang="en-US"/>
              <a:t>Large presentation title to go here on multiple lines</a:t>
            </a:r>
            <a:endParaRPr lang="en-GB"/>
          </a:p>
        </p:txBody>
      </p:sp>
      <p:sp>
        <p:nvSpPr>
          <p:cNvPr id="10" name="Subtitle 2">
            <a:extLst>
              <a:ext uri="{FF2B5EF4-FFF2-40B4-BE49-F238E27FC236}">
                <a16:creationId xmlns:a16="http://schemas.microsoft.com/office/drawing/2014/main" id="{AC07809E-7241-0A05-EAA4-C0BDA387DC49}"/>
              </a:ext>
            </a:extLst>
          </p:cNvPr>
          <p:cNvSpPr>
            <a:spLocks noGrp="1"/>
          </p:cNvSpPr>
          <p:nvPr>
            <p:ph type="subTitle" idx="1" hasCustomPrompt="1"/>
          </p:nvPr>
        </p:nvSpPr>
        <p:spPr>
          <a:xfrm>
            <a:off x="540000" y="3429001"/>
            <a:ext cx="3433762" cy="771504"/>
          </a:xfrm>
          <a:noFill/>
        </p:spPr>
        <p:txBody>
          <a:bodyPr anchor="b" anchorCtr="0"/>
          <a:lstStyle>
            <a:lvl1pPr marL="0" indent="0" algn="l">
              <a:lnSpc>
                <a:spcPts val="1800"/>
              </a:lnSpc>
              <a:spcBef>
                <a:spcPts val="0"/>
              </a:spcBef>
              <a:buNone/>
              <a:defRPr sz="1600">
                <a:solidFill>
                  <a:schemeClr val="accent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Sub headline to go here on multiple lines</a:t>
            </a:r>
            <a:endParaRPr lang="en-GB"/>
          </a:p>
        </p:txBody>
      </p:sp>
      <p:sp>
        <p:nvSpPr>
          <p:cNvPr id="5" name="Text Placeholder 7">
            <a:extLst>
              <a:ext uri="{FF2B5EF4-FFF2-40B4-BE49-F238E27FC236}">
                <a16:creationId xmlns:a16="http://schemas.microsoft.com/office/drawing/2014/main" id="{350AF839-FC36-0AAE-146C-C5C149020EED}"/>
              </a:ext>
            </a:extLst>
          </p:cNvPr>
          <p:cNvSpPr>
            <a:spLocks noGrp="1"/>
          </p:cNvSpPr>
          <p:nvPr>
            <p:ph type="body" sz="quarter" idx="11" hasCustomPrompt="1"/>
          </p:nvPr>
        </p:nvSpPr>
        <p:spPr>
          <a:xfrm>
            <a:off x="539999" y="4582329"/>
            <a:ext cx="1934209" cy="298402"/>
          </a:xfrm>
        </p:spPr>
        <p:txBody>
          <a:bodyPr/>
          <a:lstStyle>
            <a:lvl1pPr marL="0" indent="0">
              <a:buNone/>
              <a:defRPr b="0">
                <a:solidFill>
                  <a:schemeClr val="accent2"/>
                </a:solidFill>
              </a:defRPr>
            </a:lvl1pPr>
            <a:lvl2pPr marL="1800" indent="0">
              <a:buNone/>
              <a:defRPr/>
            </a:lvl2pPr>
            <a:lvl3pPr marL="203400" indent="0">
              <a:buNone/>
              <a:defRPr/>
            </a:lvl3pPr>
            <a:lvl4pPr marL="203400" indent="0">
              <a:buNone/>
              <a:defRPr/>
            </a:lvl4pPr>
            <a:lvl5pPr marL="419400" indent="0">
              <a:buNone/>
              <a:defRPr/>
            </a:lvl5pPr>
          </a:lstStyle>
          <a:p>
            <a:pPr lvl="0"/>
            <a:r>
              <a:rPr lang="en-GB"/>
              <a:t>Date</a:t>
            </a:r>
            <a:endParaRPr lang="en-US"/>
          </a:p>
        </p:txBody>
      </p:sp>
      <p:pic>
        <p:nvPicPr>
          <p:cNvPr id="2" name="Picture 1">
            <a:extLst>
              <a:ext uri="{FF2B5EF4-FFF2-40B4-BE49-F238E27FC236}">
                <a16:creationId xmlns:a16="http://schemas.microsoft.com/office/drawing/2014/main" id="{0B895EDC-1825-CE72-FE72-51B5C09650ED}"/>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543211" y="6075449"/>
            <a:ext cx="1170234" cy="250040"/>
          </a:xfrm>
          <a:prstGeom prst="rect">
            <a:avLst/>
          </a:prstGeom>
        </p:spPr>
      </p:pic>
    </p:spTree>
    <p:extLst>
      <p:ext uri="{BB962C8B-B14F-4D97-AF65-F5344CB8AC3E}">
        <p14:creationId xmlns:p14="http://schemas.microsoft.com/office/powerpoint/2010/main" val="283111314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with Image – Stone">
    <p:bg>
      <p:bgPr>
        <a:solidFill>
          <a:srgbClr val="F1EDEA"/>
        </a:solidFill>
        <a:effectLst/>
      </p:bgPr>
    </p:bg>
    <p:spTree>
      <p:nvGrpSpPr>
        <p:cNvPr id="1" name=""/>
        <p:cNvGrpSpPr/>
        <p:nvPr/>
      </p:nvGrpSpPr>
      <p:grpSpPr>
        <a:xfrm>
          <a:off x="0" y="0"/>
          <a:ext cx="0" cy="0"/>
          <a:chOff x="0" y="0"/>
          <a:chExt cx="0" cy="0"/>
        </a:xfrm>
      </p:grpSpPr>
      <p:sp>
        <p:nvSpPr>
          <p:cNvPr id="14" name="Picture Placeholder 13">
            <a:extLst>
              <a:ext uri="{FF2B5EF4-FFF2-40B4-BE49-F238E27FC236}">
                <a16:creationId xmlns:a16="http://schemas.microsoft.com/office/drawing/2014/main" id="{632908C5-7F8A-4BE2-2C6B-602814677AFF}"/>
              </a:ext>
            </a:extLst>
          </p:cNvPr>
          <p:cNvSpPr>
            <a:spLocks noGrp="1"/>
          </p:cNvSpPr>
          <p:nvPr>
            <p:ph type="pic" sz="quarter" idx="13"/>
          </p:nvPr>
        </p:nvSpPr>
        <p:spPr>
          <a:xfrm>
            <a:off x="4368800" y="0"/>
            <a:ext cx="7823200" cy="6858000"/>
          </a:xfrm>
          <a:solidFill>
            <a:schemeClr val="bg1">
              <a:lumMod val="95000"/>
            </a:schemeClr>
          </a:solidFill>
        </p:spPr>
        <p:txBody>
          <a:bodyPr/>
          <a:lstStyle>
            <a:lvl1pPr marL="0" indent="0">
              <a:buNone/>
              <a:defRPr/>
            </a:lvl1pPr>
          </a:lstStyle>
          <a:p>
            <a:endParaRPr lang="en-GB"/>
          </a:p>
        </p:txBody>
      </p:sp>
      <p:sp>
        <p:nvSpPr>
          <p:cNvPr id="9" name="Title 1">
            <a:extLst>
              <a:ext uri="{FF2B5EF4-FFF2-40B4-BE49-F238E27FC236}">
                <a16:creationId xmlns:a16="http://schemas.microsoft.com/office/drawing/2014/main" id="{2D00573A-7C43-03D9-3997-844A44997FBB}"/>
              </a:ext>
            </a:extLst>
          </p:cNvPr>
          <p:cNvSpPr>
            <a:spLocks noGrp="1"/>
          </p:cNvSpPr>
          <p:nvPr>
            <p:ph type="ctrTitle" hasCustomPrompt="1"/>
          </p:nvPr>
        </p:nvSpPr>
        <p:spPr>
          <a:xfrm>
            <a:off x="540000" y="1044000"/>
            <a:ext cx="3433762" cy="1538883"/>
          </a:xfrm>
          <a:prstGeom prst="rect">
            <a:avLst/>
          </a:prstGeom>
          <a:noFill/>
        </p:spPr>
        <p:txBody>
          <a:bodyPr anchor="b" anchorCtr="0"/>
          <a:lstStyle>
            <a:lvl1pPr algn="l">
              <a:lnSpc>
                <a:spcPts val="4000"/>
              </a:lnSpc>
              <a:defRPr sz="3600" baseline="0">
                <a:solidFill>
                  <a:schemeClr val="accent1"/>
                </a:solidFill>
              </a:defRPr>
            </a:lvl1pPr>
          </a:lstStyle>
          <a:p>
            <a:r>
              <a:rPr lang="en-US"/>
              <a:t>Short title to go here on multiple lines</a:t>
            </a:r>
            <a:endParaRPr lang="en-GB"/>
          </a:p>
        </p:txBody>
      </p:sp>
      <p:sp>
        <p:nvSpPr>
          <p:cNvPr id="10" name="Subtitle 2">
            <a:extLst>
              <a:ext uri="{FF2B5EF4-FFF2-40B4-BE49-F238E27FC236}">
                <a16:creationId xmlns:a16="http://schemas.microsoft.com/office/drawing/2014/main" id="{AC07809E-7241-0A05-EAA4-C0BDA387DC49}"/>
              </a:ext>
            </a:extLst>
          </p:cNvPr>
          <p:cNvSpPr>
            <a:spLocks noGrp="1"/>
          </p:cNvSpPr>
          <p:nvPr>
            <p:ph type="subTitle" idx="1" hasCustomPrompt="1"/>
          </p:nvPr>
        </p:nvSpPr>
        <p:spPr>
          <a:xfrm>
            <a:off x="540000" y="3429001"/>
            <a:ext cx="1934210" cy="771504"/>
          </a:xfrm>
          <a:noFill/>
        </p:spPr>
        <p:txBody>
          <a:bodyPr anchor="b" anchorCtr="0"/>
          <a:lstStyle>
            <a:lvl1pPr marL="0" indent="0" algn="l">
              <a:lnSpc>
                <a:spcPts val="1800"/>
              </a:lnSpc>
              <a:spcBef>
                <a:spcPts val="0"/>
              </a:spcBef>
              <a:buNone/>
              <a:defRPr sz="1600">
                <a:solidFill>
                  <a:schemeClr val="accent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Sub headline to go here on multiple lines</a:t>
            </a:r>
            <a:endParaRPr lang="en-GB"/>
          </a:p>
        </p:txBody>
      </p:sp>
      <p:sp>
        <p:nvSpPr>
          <p:cNvPr id="3" name="Text Placeholder 7">
            <a:extLst>
              <a:ext uri="{FF2B5EF4-FFF2-40B4-BE49-F238E27FC236}">
                <a16:creationId xmlns:a16="http://schemas.microsoft.com/office/drawing/2014/main" id="{AC51D1FD-0967-374B-58FC-94C8ADAFB1C7}"/>
              </a:ext>
            </a:extLst>
          </p:cNvPr>
          <p:cNvSpPr>
            <a:spLocks noGrp="1"/>
          </p:cNvSpPr>
          <p:nvPr>
            <p:ph type="body" sz="quarter" idx="11" hasCustomPrompt="1"/>
          </p:nvPr>
        </p:nvSpPr>
        <p:spPr>
          <a:xfrm>
            <a:off x="539999" y="4582329"/>
            <a:ext cx="1934209" cy="298402"/>
          </a:xfrm>
        </p:spPr>
        <p:txBody>
          <a:bodyPr/>
          <a:lstStyle>
            <a:lvl1pPr marL="0" indent="0">
              <a:buNone/>
              <a:defRPr b="0">
                <a:solidFill>
                  <a:schemeClr val="accent2"/>
                </a:solidFill>
              </a:defRPr>
            </a:lvl1pPr>
            <a:lvl2pPr marL="1800" indent="0">
              <a:buNone/>
              <a:defRPr/>
            </a:lvl2pPr>
            <a:lvl3pPr marL="203400" indent="0">
              <a:buNone/>
              <a:defRPr/>
            </a:lvl3pPr>
            <a:lvl4pPr marL="203400" indent="0">
              <a:buNone/>
              <a:defRPr/>
            </a:lvl4pPr>
            <a:lvl5pPr marL="419400" indent="0">
              <a:buNone/>
              <a:defRPr/>
            </a:lvl5pPr>
          </a:lstStyle>
          <a:p>
            <a:pPr lvl="0"/>
            <a:r>
              <a:rPr lang="en-GB"/>
              <a:t>Date</a:t>
            </a:r>
            <a:endParaRPr lang="en-US"/>
          </a:p>
        </p:txBody>
      </p:sp>
      <p:pic>
        <p:nvPicPr>
          <p:cNvPr id="4" name="Picture 3">
            <a:extLst>
              <a:ext uri="{FF2B5EF4-FFF2-40B4-BE49-F238E27FC236}">
                <a16:creationId xmlns:a16="http://schemas.microsoft.com/office/drawing/2014/main" id="{D11285B5-C3F2-9B71-A96D-AFFB30A14E6E}"/>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543211" y="6075449"/>
            <a:ext cx="1170234" cy="250040"/>
          </a:xfrm>
          <a:prstGeom prst="rect">
            <a:avLst/>
          </a:prstGeom>
        </p:spPr>
      </p:pic>
    </p:spTree>
    <p:extLst>
      <p:ext uri="{BB962C8B-B14F-4D97-AF65-F5344CB8AC3E}">
        <p14:creationId xmlns:p14="http://schemas.microsoft.com/office/powerpoint/2010/main" val="374069720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without Image – Full Image">
    <p:bg>
      <p:bgPr>
        <a:solidFill>
          <a:schemeClr val="bg1"/>
        </a:solidFill>
        <a:effectLst/>
      </p:bgPr>
    </p:bg>
    <p:spTree>
      <p:nvGrpSpPr>
        <p:cNvPr id="1" name=""/>
        <p:cNvGrpSpPr/>
        <p:nvPr/>
      </p:nvGrpSpPr>
      <p:grpSpPr>
        <a:xfrm>
          <a:off x="0" y="0"/>
          <a:ext cx="0" cy="0"/>
          <a:chOff x="0" y="0"/>
          <a:chExt cx="0" cy="0"/>
        </a:xfrm>
      </p:grpSpPr>
      <p:sp>
        <p:nvSpPr>
          <p:cNvPr id="3" name="Picture Placeholder 3">
            <a:extLst>
              <a:ext uri="{FF2B5EF4-FFF2-40B4-BE49-F238E27FC236}">
                <a16:creationId xmlns:a16="http://schemas.microsoft.com/office/drawing/2014/main" id="{1DE80376-768E-37FF-6F60-245031D32445}"/>
              </a:ext>
            </a:extLst>
          </p:cNvPr>
          <p:cNvSpPr>
            <a:spLocks noGrp="1"/>
          </p:cNvSpPr>
          <p:nvPr>
            <p:ph type="pic" sz="quarter" idx="11"/>
          </p:nvPr>
        </p:nvSpPr>
        <p:spPr>
          <a:xfrm>
            <a:off x="0" y="0"/>
            <a:ext cx="12192000" cy="6858000"/>
          </a:xfrm>
        </p:spPr>
        <p:txBody>
          <a:bodyPr/>
          <a:lstStyle/>
          <a:p>
            <a:endParaRPr lang="en-US"/>
          </a:p>
        </p:txBody>
      </p:sp>
      <p:sp>
        <p:nvSpPr>
          <p:cNvPr id="9" name="Title 1">
            <a:extLst>
              <a:ext uri="{FF2B5EF4-FFF2-40B4-BE49-F238E27FC236}">
                <a16:creationId xmlns:a16="http://schemas.microsoft.com/office/drawing/2014/main" id="{2D00573A-7C43-03D9-3997-844A44997FBB}"/>
              </a:ext>
            </a:extLst>
          </p:cNvPr>
          <p:cNvSpPr>
            <a:spLocks noGrp="1"/>
          </p:cNvSpPr>
          <p:nvPr>
            <p:ph type="ctrTitle" hasCustomPrompt="1"/>
          </p:nvPr>
        </p:nvSpPr>
        <p:spPr>
          <a:xfrm>
            <a:off x="539999" y="1558800"/>
            <a:ext cx="7273675" cy="1025922"/>
          </a:xfrm>
          <a:prstGeom prst="rect">
            <a:avLst/>
          </a:prstGeom>
          <a:noFill/>
        </p:spPr>
        <p:txBody>
          <a:bodyPr anchor="b" anchorCtr="0"/>
          <a:lstStyle>
            <a:lvl1pPr algn="l">
              <a:lnSpc>
                <a:spcPts val="4000"/>
              </a:lnSpc>
              <a:defRPr sz="3600" baseline="0">
                <a:solidFill>
                  <a:schemeClr val="accent1"/>
                </a:solidFill>
              </a:defRPr>
            </a:lvl1pPr>
          </a:lstStyle>
          <a:p>
            <a:r>
              <a:rPr lang="en-US"/>
              <a:t>Long presentation title to go here on multiple lines</a:t>
            </a:r>
            <a:endParaRPr lang="en-GB"/>
          </a:p>
        </p:txBody>
      </p:sp>
      <p:sp>
        <p:nvSpPr>
          <p:cNvPr id="10" name="Subtitle 2">
            <a:extLst>
              <a:ext uri="{FF2B5EF4-FFF2-40B4-BE49-F238E27FC236}">
                <a16:creationId xmlns:a16="http://schemas.microsoft.com/office/drawing/2014/main" id="{AC07809E-7241-0A05-EAA4-C0BDA387DC49}"/>
              </a:ext>
            </a:extLst>
          </p:cNvPr>
          <p:cNvSpPr>
            <a:spLocks noGrp="1"/>
          </p:cNvSpPr>
          <p:nvPr>
            <p:ph type="subTitle" idx="1" hasCustomPrompt="1"/>
          </p:nvPr>
        </p:nvSpPr>
        <p:spPr>
          <a:xfrm>
            <a:off x="540000" y="3429001"/>
            <a:ext cx="3422400" cy="771504"/>
          </a:xfrm>
          <a:noFill/>
        </p:spPr>
        <p:txBody>
          <a:bodyPr anchor="b" anchorCtr="0"/>
          <a:lstStyle>
            <a:lvl1pPr marL="0" indent="0" algn="l">
              <a:lnSpc>
                <a:spcPts val="1800"/>
              </a:lnSpc>
              <a:spcBef>
                <a:spcPts val="0"/>
              </a:spcBef>
              <a:buNone/>
              <a:defRPr sz="1600">
                <a:solidFill>
                  <a:schemeClr val="accent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Sub headline to go here on multiple lines</a:t>
            </a:r>
            <a:endParaRPr lang="en-GB"/>
          </a:p>
        </p:txBody>
      </p:sp>
      <p:sp>
        <p:nvSpPr>
          <p:cNvPr id="4" name="Text Placeholder 7">
            <a:extLst>
              <a:ext uri="{FF2B5EF4-FFF2-40B4-BE49-F238E27FC236}">
                <a16:creationId xmlns:a16="http://schemas.microsoft.com/office/drawing/2014/main" id="{A2BF8C3B-A0EE-0A6C-DC61-2BA8A954B092}"/>
              </a:ext>
            </a:extLst>
          </p:cNvPr>
          <p:cNvSpPr>
            <a:spLocks noGrp="1"/>
          </p:cNvSpPr>
          <p:nvPr>
            <p:ph type="body" sz="quarter" idx="12" hasCustomPrompt="1"/>
          </p:nvPr>
        </p:nvSpPr>
        <p:spPr>
          <a:xfrm>
            <a:off x="539999" y="4582329"/>
            <a:ext cx="1934209" cy="298402"/>
          </a:xfrm>
        </p:spPr>
        <p:txBody>
          <a:bodyPr/>
          <a:lstStyle>
            <a:lvl1pPr marL="0" indent="0">
              <a:buNone/>
              <a:defRPr b="0">
                <a:solidFill>
                  <a:schemeClr val="accent2"/>
                </a:solidFill>
              </a:defRPr>
            </a:lvl1pPr>
            <a:lvl2pPr marL="1800" indent="0">
              <a:buNone/>
              <a:defRPr/>
            </a:lvl2pPr>
            <a:lvl3pPr marL="203400" indent="0">
              <a:buNone/>
              <a:defRPr/>
            </a:lvl3pPr>
            <a:lvl4pPr marL="203400" indent="0">
              <a:buNone/>
              <a:defRPr/>
            </a:lvl4pPr>
            <a:lvl5pPr marL="419400" indent="0">
              <a:buNone/>
              <a:defRPr/>
            </a:lvl5pPr>
          </a:lstStyle>
          <a:p>
            <a:pPr lvl="0"/>
            <a:r>
              <a:rPr lang="en-GB"/>
              <a:t>Date</a:t>
            </a:r>
            <a:endParaRPr lang="en-US"/>
          </a:p>
        </p:txBody>
      </p:sp>
      <p:pic>
        <p:nvPicPr>
          <p:cNvPr id="5" name="Picture 4">
            <a:extLst>
              <a:ext uri="{FF2B5EF4-FFF2-40B4-BE49-F238E27FC236}">
                <a16:creationId xmlns:a16="http://schemas.microsoft.com/office/drawing/2014/main" id="{BC94AAC9-9BC9-576B-7A35-9C95E9F6C4F3}"/>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543211" y="6075449"/>
            <a:ext cx="1170234" cy="250040"/>
          </a:xfrm>
          <a:prstGeom prst="rect">
            <a:avLst/>
          </a:prstGeom>
        </p:spPr>
      </p:pic>
    </p:spTree>
    <p:extLst>
      <p:ext uri="{BB962C8B-B14F-4D97-AF65-F5344CB8AC3E}">
        <p14:creationId xmlns:p14="http://schemas.microsoft.com/office/powerpoint/2010/main" val="149583615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_Title with Image – Full Image">
    <p:bg>
      <p:bgPr>
        <a:solidFill>
          <a:schemeClr val="bg1"/>
        </a:solidFill>
        <a:effectLst/>
      </p:bgPr>
    </p:bg>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72DC5E6A-A623-90C1-4A4B-249CC04109AD}"/>
              </a:ext>
            </a:extLst>
          </p:cNvPr>
          <p:cNvSpPr>
            <a:spLocks noGrp="1"/>
          </p:cNvSpPr>
          <p:nvPr>
            <p:ph type="pic" sz="quarter" idx="11"/>
          </p:nvPr>
        </p:nvSpPr>
        <p:spPr>
          <a:xfrm>
            <a:off x="0" y="0"/>
            <a:ext cx="12192000" cy="6858000"/>
          </a:xfrm>
        </p:spPr>
        <p:txBody>
          <a:bodyPr/>
          <a:lstStyle/>
          <a:p>
            <a:endParaRPr lang="en-US"/>
          </a:p>
        </p:txBody>
      </p:sp>
      <p:sp>
        <p:nvSpPr>
          <p:cNvPr id="9" name="Title 1">
            <a:extLst>
              <a:ext uri="{FF2B5EF4-FFF2-40B4-BE49-F238E27FC236}">
                <a16:creationId xmlns:a16="http://schemas.microsoft.com/office/drawing/2014/main" id="{2D00573A-7C43-03D9-3997-844A44997FBB}"/>
              </a:ext>
            </a:extLst>
          </p:cNvPr>
          <p:cNvSpPr>
            <a:spLocks noGrp="1"/>
          </p:cNvSpPr>
          <p:nvPr>
            <p:ph type="ctrTitle" hasCustomPrompt="1"/>
          </p:nvPr>
        </p:nvSpPr>
        <p:spPr>
          <a:xfrm>
            <a:off x="540000" y="1044000"/>
            <a:ext cx="3433762" cy="1538883"/>
          </a:xfrm>
          <a:prstGeom prst="rect">
            <a:avLst/>
          </a:prstGeom>
          <a:noFill/>
        </p:spPr>
        <p:txBody>
          <a:bodyPr anchor="b" anchorCtr="0"/>
          <a:lstStyle>
            <a:lvl1pPr algn="l">
              <a:lnSpc>
                <a:spcPts val="4000"/>
              </a:lnSpc>
              <a:defRPr sz="3600" baseline="0">
                <a:solidFill>
                  <a:schemeClr val="accent1"/>
                </a:solidFill>
              </a:defRPr>
            </a:lvl1pPr>
          </a:lstStyle>
          <a:p>
            <a:r>
              <a:rPr lang="en-US"/>
              <a:t>Presentation title to go here on multiple lines</a:t>
            </a:r>
            <a:endParaRPr lang="en-GB"/>
          </a:p>
        </p:txBody>
      </p:sp>
      <p:sp>
        <p:nvSpPr>
          <p:cNvPr id="10" name="Subtitle 2">
            <a:extLst>
              <a:ext uri="{FF2B5EF4-FFF2-40B4-BE49-F238E27FC236}">
                <a16:creationId xmlns:a16="http://schemas.microsoft.com/office/drawing/2014/main" id="{AC07809E-7241-0A05-EAA4-C0BDA387DC49}"/>
              </a:ext>
            </a:extLst>
          </p:cNvPr>
          <p:cNvSpPr>
            <a:spLocks noGrp="1"/>
          </p:cNvSpPr>
          <p:nvPr>
            <p:ph type="subTitle" idx="1" hasCustomPrompt="1"/>
          </p:nvPr>
        </p:nvSpPr>
        <p:spPr>
          <a:xfrm>
            <a:off x="540000" y="3429001"/>
            <a:ext cx="1934210" cy="771504"/>
          </a:xfrm>
          <a:noFill/>
        </p:spPr>
        <p:txBody>
          <a:bodyPr anchor="b" anchorCtr="0"/>
          <a:lstStyle>
            <a:lvl1pPr marL="0" indent="0" algn="l">
              <a:lnSpc>
                <a:spcPts val="1800"/>
              </a:lnSpc>
              <a:spcBef>
                <a:spcPts val="0"/>
              </a:spcBef>
              <a:buNone/>
              <a:defRPr sz="1600">
                <a:solidFill>
                  <a:schemeClr val="accent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Sub headline to go here on multiple lines</a:t>
            </a:r>
            <a:endParaRPr lang="en-GB"/>
          </a:p>
        </p:txBody>
      </p:sp>
      <p:sp>
        <p:nvSpPr>
          <p:cNvPr id="5" name="Text Placeholder 7">
            <a:extLst>
              <a:ext uri="{FF2B5EF4-FFF2-40B4-BE49-F238E27FC236}">
                <a16:creationId xmlns:a16="http://schemas.microsoft.com/office/drawing/2014/main" id="{398AAB16-D588-604E-30A0-E876270E5AD4}"/>
              </a:ext>
            </a:extLst>
          </p:cNvPr>
          <p:cNvSpPr>
            <a:spLocks noGrp="1"/>
          </p:cNvSpPr>
          <p:nvPr>
            <p:ph type="body" sz="quarter" idx="12" hasCustomPrompt="1"/>
          </p:nvPr>
        </p:nvSpPr>
        <p:spPr>
          <a:xfrm>
            <a:off x="539999" y="4582329"/>
            <a:ext cx="1934209" cy="298402"/>
          </a:xfrm>
        </p:spPr>
        <p:txBody>
          <a:bodyPr/>
          <a:lstStyle>
            <a:lvl1pPr marL="0" indent="0">
              <a:buNone/>
              <a:defRPr b="0">
                <a:solidFill>
                  <a:schemeClr val="accent2"/>
                </a:solidFill>
              </a:defRPr>
            </a:lvl1pPr>
            <a:lvl2pPr marL="1800" indent="0">
              <a:buNone/>
              <a:defRPr/>
            </a:lvl2pPr>
            <a:lvl3pPr marL="203400" indent="0">
              <a:buNone/>
              <a:defRPr/>
            </a:lvl3pPr>
            <a:lvl4pPr marL="203400" indent="0">
              <a:buNone/>
              <a:defRPr/>
            </a:lvl4pPr>
            <a:lvl5pPr marL="419400" indent="0">
              <a:buNone/>
              <a:defRPr/>
            </a:lvl5pPr>
          </a:lstStyle>
          <a:p>
            <a:pPr lvl="0"/>
            <a:r>
              <a:rPr lang="en-GB"/>
              <a:t>Date</a:t>
            </a:r>
            <a:endParaRPr lang="en-US"/>
          </a:p>
        </p:txBody>
      </p:sp>
      <p:pic>
        <p:nvPicPr>
          <p:cNvPr id="3" name="Picture 2">
            <a:extLst>
              <a:ext uri="{FF2B5EF4-FFF2-40B4-BE49-F238E27FC236}">
                <a16:creationId xmlns:a16="http://schemas.microsoft.com/office/drawing/2014/main" id="{B5683F1E-AA5E-BBD2-4C52-83989A3D521A}"/>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543211" y="6075449"/>
            <a:ext cx="1170234" cy="250040"/>
          </a:xfrm>
          <a:prstGeom prst="rect">
            <a:avLst/>
          </a:prstGeom>
        </p:spPr>
      </p:pic>
    </p:spTree>
    <p:extLst>
      <p:ext uri="{BB962C8B-B14F-4D97-AF65-F5344CB8AC3E}">
        <p14:creationId xmlns:p14="http://schemas.microsoft.com/office/powerpoint/2010/main" val="239377451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_Title with Image – Stone">
    <p:bg>
      <p:bgPr>
        <a:solidFill>
          <a:srgbClr val="F1EDEA"/>
        </a:solidFill>
        <a:effectLst/>
      </p:bgPr>
    </p:bg>
    <p:spTree>
      <p:nvGrpSpPr>
        <p:cNvPr id="1" name=""/>
        <p:cNvGrpSpPr/>
        <p:nvPr/>
      </p:nvGrpSpPr>
      <p:grpSpPr>
        <a:xfrm>
          <a:off x="0" y="0"/>
          <a:ext cx="0" cy="0"/>
          <a:chOff x="0" y="0"/>
          <a:chExt cx="0" cy="0"/>
        </a:xfrm>
      </p:grpSpPr>
      <p:sp>
        <p:nvSpPr>
          <p:cNvPr id="14" name="Picture Placeholder 13">
            <a:extLst>
              <a:ext uri="{FF2B5EF4-FFF2-40B4-BE49-F238E27FC236}">
                <a16:creationId xmlns:a16="http://schemas.microsoft.com/office/drawing/2014/main" id="{632908C5-7F8A-4BE2-2C6B-602814677AFF}"/>
              </a:ext>
            </a:extLst>
          </p:cNvPr>
          <p:cNvSpPr>
            <a:spLocks noGrp="1"/>
          </p:cNvSpPr>
          <p:nvPr>
            <p:ph type="pic" sz="quarter" idx="13"/>
          </p:nvPr>
        </p:nvSpPr>
        <p:spPr>
          <a:xfrm>
            <a:off x="4368800" y="0"/>
            <a:ext cx="7823200" cy="6858000"/>
          </a:xfrm>
          <a:solidFill>
            <a:schemeClr val="bg1">
              <a:lumMod val="95000"/>
            </a:schemeClr>
          </a:solidFill>
        </p:spPr>
        <p:txBody>
          <a:bodyPr/>
          <a:lstStyle>
            <a:lvl1pPr marL="0" indent="0">
              <a:buNone/>
              <a:defRPr/>
            </a:lvl1pPr>
          </a:lstStyle>
          <a:p>
            <a:endParaRPr lang="en-GB"/>
          </a:p>
        </p:txBody>
      </p:sp>
      <p:sp>
        <p:nvSpPr>
          <p:cNvPr id="9" name="Title 1">
            <a:extLst>
              <a:ext uri="{FF2B5EF4-FFF2-40B4-BE49-F238E27FC236}">
                <a16:creationId xmlns:a16="http://schemas.microsoft.com/office/drawing/2014/main" id="{2D00573A-7C43-03D9-3997-844A44997FBB}"/>
              </a:ext>
            </a:extLst>
          </p:cNvPr>
          <p:cNvSpPr>
            <a:spLocks noGrp="1"/>
          </p:cNvSpPr>
          <p:nvPr>
            <p:ph type="ctrTitle" hasCustomPrompt="1"/>
          </p:nvPr>
        </p:nvSpPr>
        <p:spPr>
          <a:xfrm>
            <a:off x="540000" y="1044000"/>
            <a:ext cx="3433762" cy="1538883"/>
          </a:xfrm>
          <a:prstGeom prst="rect">
            <a:avLst/>
          </a:prstGeom>
          <a:noFill/>
        </p:spPr>
        <p:txBody>
          <a:bodyPr anchor="b" anchorCtr="0"/>
          <a:lstStyle>
            <a:lvl1pPr algn="l">
              <a:lnSpc>
                <a:spcPts val="4000"/>
              </a:lnSpc>
              <a:defRPr sz="3600" baseline="0">
                <a:solidFill>
                  <a:schemeClr val="accent1"/>
                </a:solidFill>
              </a:defRPr>
            </a:lvl1pPr>
          </a:lstStyle>
          <a:p>
            <a:r>
              <a:rPr lang="en-US"/>
              <a:t>Short title to go here on multiple lines</a:t>
            </a:r>
            <a:endParaRPr lang="en-GB"/>
          </a:p>
        </p:txBody>
      </p:sp>
      <p:sp>
        <p:nvSpPr>
          <p:cNvPr id="10" name="Subtitle 2">
            <a:extLst>
              <a:ext uri="{FF2B5EF4-FFF2-40B4-BE49-F238E27FC236}">
                <a16:creationId xmlns:a16="http://schemas.microsoft.com/office/drawing/2014/main" id="{AC07809E-7241-0A05-EAA4-C0BDA387DC49}"/>
              </a:ext>
            </a:extLst>
          </p:cNvPr>
          <p:cNvSpPr>
            <a:spLocks noGrp="1"/>
          </p:cNvSpPr>
          <p:nvPr>
            <p:ph type="subTitle" idx="1" hasCustomPrompt="1"/>
          </p:nvPr>
        </p:nvSpPr>
        <p:spPr>
          <a:xfrm>
            <a:off x="540000" y="3429001"/>
            <a:ext cx="1934210" cy="771504"/>
          </a:xfrm>
          <a:noFill/>
        </p:spPr>
        <p:txBody>
          <a:bodyPr anchor="b" anchorCtr="0"/>
          <a:lstStyle>
            <a:lvl1pPr marL="0" indent="0" algn="l">
              <a:lnSpc>
                <a:spcPts val="1800"/>
              </a:lnSpc>
              <a:spcBef>
                <a:spcPts val="0"/>
              </a:spcBef>
              <a:buNone/>
              <a:defRPr sz="1600">
                <a:solidFill>
                  <a:schemeClr val="accent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Sub headline to go here on multiple lines</a:t>
            </a:r>
            <a:endParaRPr lang="en-GB"/>
          </a:p>
        </p:txBody>
      </p:sp>
      <p:pic>
        <p:nvPicPr>
          <p:cNvPr id="2" name="Picture 1">
            <a:extLst>
              <a:ext uri="{FF2B5EF4-FFF2-40B4-BE49-F238E27FC236}">
                <a16:creationId xmlns:a16="http://schemas.microsoft.com/office/drawing/2014/main" id="{B1984404-BE4F-7B1A-B6BE-4E33610674F4}"/>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540000" y="5956300"/>
            <a:ext cx="1737360" cy="369189"/>
          </a:xfrm>
          <a:prstGeom prst="rect">
            <a:avLst/>
          </a:prstGeom>
        </p:spPr>
      </p:pic>
      <p:sp>
        <p:nvSpPr>
          <p:cNvPr id="3" name="Text Placeholder 7">
            <a:extLst>
              <a:ext uri="{FF2B5EF4-FFF2-40B4-BE49-F238E27FC236}">
                <a16:creationId xmlns:a16="http://schemas.microsoft.com/office/drawing/2014/main" id="{AC51D1FD-0967-374B-58FC-94C8ADAFB1C7}"/>
              </a:ext>
            </a:extLst>
          </p:cNvPr>
          <p:cNvSpPr>
            <a:spLocks noGrp="1"/>
          </p:cNvSpPr>
          <p:nvPr>
            <p:ph type="body" sz="quarter" idx="11" hasCustomPrompt="1"/>
          </p:nvPr>
        </p:nvSpPr>
        <p:spPr>
          <a:xfrm>
            <a:off x="539999" y="4582329"/>
            <a:ext cx="1934209" cy="298402"/>
          </a:xfrm>
        </p:spPr>
        <p:txBody>
          <a:bodyPr/>
          <a:lstStyle>
            <a:lvl1pPr marL="0" indent="0">
              <a:buNone/>
              <a:defRPr b="0">
                <a:solidFill>
                  <a:schemeClr val="accent2"/>
                </a:solidFill>
              </a:defRPr>
            </a:lvl1pPr>
            <a:lvl2pPr marL="1800" indent="0">
              <a:buNone/>
              <a:defRPr/>
            </a:lvl2pPr>
            <a:lvl3pPr marL="203400" indent="0">
              <a:buNone/>
              <a:defRPr/>
            </a:lvl3pPr>
            <a:lvl4pPr marL="203400" indent="0">
              <a:buNone/>
              <a:defRPr/>
            </a:lvl4pPr>
            <a:lvl5pPr marL="419400" indent="0">
              <a:buNone/>
              <a:defRPr/>
            </a:lvl5pPr>
          </a:lstStyle>
          <a:p>
            <a:pPr lvl="0"/>
            <a:r>
              <a:rPr lang="en-GB"/>
              <a:t>Date</a:t>
            </a:r>
            <a:endParaRPr lang="en-US"/>
          </a:p>
        </p:txBody>
      </p:sp>
    </p:spTree>
    <p:extLst>
      <p:ext uri="{BB962C8B-B14F-4D97-AF65-F5344CB8AC3E}">
        <p14:creationId xmlns:p14="http://schemas.microsoft.com/office/powerpoint/2010/main" val="99635032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_Title without Image – Full Image">
    <p:bg>
      <p:bgPr>
        <a:solidFill>
          <a:schemeClr val="bg1"/>
        </a:solidFill>
        <a:effectLst/>
      </p:bgPr>
    </p:bg>
    <p:spTree>
      <p:nvGrpSpPr>
        <p:cNvPr id="1" name=""/>
        <p:cNvGrpSpPr/>
        <p:nvPr/>
      </p:nvGrpSpPr>
      <p:grpSpPr>
        <a:xfrm>
          <a:off x="0" y="0"/>
          <a:ext cx="0" cy="0"/>
          <a:chOff x="0" y="0"/>
          <a:chExt cx="0" cy="0"/>
        </a:xfrm>
      </p:grpSpPr>
      <p:sp>
        <p:nvSpPr>
          <p:cNvPr id="3" name="Picture Placeholder 3">
            <a:extLst>
              <a:ext uri="{FF2B5EF4-FFF2-40B4-BE49-F238E27FC236}">
                <a16:creationId xmlns:a16="http://schemas.microsoft.com/office/drawing/2014/main" id="{1DE80376-768E-37FF-6F60-245031D32445}"/>
              </a:ext>
            </a:extLst>
          </p:cNvPr>
          <p:cNvSpPr>
            <a:spLocks noGrp="1"/>
          </p:cNvSpPr>
          <p:nvPr>
            <p:ph type="pic" sz="quarter" idx="11"/>
          </p:nvPr>
        </p:nvSpPr>
        <p:spPr>
          <a:xfrm>
            <a:off x="0" y="0"/>
            <a:ext cx="12192000" cy="6858000"/>
          </a:xfrm>
        </p:spPr>
        <p:txBody>
          <a:bodyPr/>
          <a:lstStyle/>
          <a:p>
            <a:endParaRPr lang="en-US"/>
          </a:p>
        </p:txBody>
      </p:sp>
      <p:sp>
        <p:nvSpPr>
          <p:cNvPr id="9" name="Title 1">
            <a:extLst>
              <a:ext uri="{FF2B5EF4-FFF2-40B4-BE49-F238E27FC236}">
                <a16:creationId xmlns:a16="http://schemas.microsoft.com/office/drawing/2014/main" id="{2D00573A-7C43-03D9-3997-844A44997FBB}"/>
              </a:ext>
            </a:extLst>
          </p:cNvPr>
          <p:cNvSpPr>
            <a:spLocks noGrp="1"/>
          </p:cNvSpPr>
          <p:nvPr>
            <p:ph type="ctrTitle" hasCustomPrompt="1"/>
          </p:nvPr>
        </p:nvSpPr>
        <p:spPr>
          <a:xfrm>
            <a:off x="539999" y="1558800"/>
            <a:ext cx="7273675" cy="1025922"/>
          </a:xfrm>
          <a:prstGeom prst="rect">
            <a:avLst/>
          </a:prstGeom>
          <a:noFill/>
        </p:spPr>
        <p:txBody>
          <a:bodyPr anchor="b" anchorCtr="0"/>
          <a:lstStyle>
            <a:lvl1pPr algn="l">
              <a:lnSpc>
                <a:spcPts val="4000"/>
              </a:lnSpc>
              <a:defRPr sz="3600" baseline="0">
                <a:solidFill>
                  <a:schemeClr val="accent1"/>
                </a:solidFill>
              </a:defRPr>
            </a:lvl1pPr>
          </a:lstStyle>
          <a:p>
            <a:r>
              <a:rPr lang="en-US"/>
              <a:t>Long presentation title to go here on multiple lines</a:t>
            </a:r>
            <a:endParaRPr lang="en-GB"/>
          </a:p>
        </p:txBody>
      </p:sp>
      <p:sp>
        <p:nvSpPr>
          <p:cNvPr id="10" name="Subtitle 2">
            <a:extLst>
              <a:ext uri="{FF2B5EF4-FFF2-40B4-BE49-F238E27FC236}">
                <a16:creationId xmlns:a16="http://schemas.microsoft.com/office/drawing/2014/main" id="{AC07809E-7241-0A05-EAA4-C0BDA387DC49}"/>
              </a:ext>
            </a:extLst>
          </p:cNvPr>
          <p:cNvSpPr>
            <a:spLocks noGrp="1"/>
          </p:cNvSpPr>
          <p:nvPr>
            <p:ph type="subTitle" idx="1" hasCustomPrompt="1"/>
          </p:nvPr>
        </p:nvSpPr>
        <p:spPr>
          <a:xfrm>
            <a:off x="540000" y="3429001"/>
            <a:ext cx="3422400" cy="771504"/>
          </a:xfrm>
          <a:noFill/>
        </p:spPr>
        <p:txBody>
          <a:bodyPr anchor="b" anchorCtr="0"/>
          <a:lstStyle>
            <a:lvl1pPr marL="0" indent="0" algn="l">
              <a:lnSpc>
                <a:spcPts val="1800"/>
              </a:lnSpc>
              <a:spcBef>
                <a:spcPts val="0"/>
              </a:spcBef>
              <a:buNone/>
              <a:defRPr sz="1600">
                <a:solidFill>
                  <a:schemeClr val="accent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Sub headline to go here on multiple lines</a:t>
            </a:r>
            <a:endParaRPr lang="en-GB"/>
          </a:p>
        </p:txBody>
      </p:sp>
      <p:pic>
        <p:nvPicPr>
          <p:cNvPr id="2" name="Picture 1">
            <a:extLst>
              <a:ext uri="{FF2B5EF4-FFF2-40B4-BE49-F238E27FC236}">
                <a16:creationId xmlns:a16="http://schemas.microsoft.com/office/drawing/2014/main" id="{B44EBF2C-F4C0-E9E0-D518-C4959B8F571C}"/>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540000" y="5956300"/>
            <a:ext cx="1737360" cy="369189"/>
          </a:xfrm>
          <a:prstGeom prst="rect">
            <a:avLst/>
          </a:prstGeom>
        </p:spPr>
      </p:pic>
      <p:sp>
        <p:nvSpPr>
          <p:cNvPr id="4" name="Text Placeholder 7">
            <a:extLst>
              <a:ext uri="{FF2B5EF4-FFF2-40B4-BE49-F238E27FC236}">
                <a16:creationId xmlns:a16="http://schemas.microsoft.com/office/drawing/2014/main" id="{A2BF8C3B-A0EE-0A6C-DC61-2BA8A954B092}"/>
              </a:ext>
            </a:extLst>
          </p:cNvPr>
          <p:cNvSpPr>
            <a:spLocks noGrp="1"/>
          </p:cNvSpPr>
          <p:nvPr>
            <p:ph type="body" sz="quarter" idx="12" hasCustomPrompt="1"/>
          </p:nvPr>
        </p:nvSpPr>
        <p:spPr>
          <a:xfrm>
            <a:off x="539999" y="4582329"/>
            <a:ext cx="1934209" cy="298402"/>
          </a:xfrm>
        </p:spPr>
        <p:txBody>
          <a:bodyPr/>
          <a:lstStyle>
            <a:lvl1pPr marL="0" indent="0">
              <a:buNone/>
              <a:defRPr b="0">
                <a:solidFill>
                  <a:schemeClr val="accent2"/>
                </a:solidFill>
              </a:defRPr>
            </a:lvl1pPr>
            <a:lvl2pPr marL="1800" indent="0">
              <a:buNone/>
              <a:defRPr/>
            </a:lvl2pPr>
            <a:lvl3pPr marL="203400" indent="0">
              <a:buNone/>
              <a:defRPr/>
            </a:lvl3pPr>
            <a:lvl4pPr marL="203400" indent="0">
              <a:buNone/>
              <a:defRPr/>
            </a:lvl4pPr>
            <a:lvl5pPr marL="419400" indent="0">
              <a:buNone/>
              <a:defRPr/>
            </a:lvl5pPr>
          </a:lstStyle>
          <a:p>
            <a:pPr lvl="0"/>
            <a:r>
              <a:rPr lang="en-GB"/>
              <a:t>Date</a:t>
            </a:r>
            <a:endParaRPr lang="en-US"/>
          </a:p>
        </p:txBody>
      </p:sp>
    </p:spTree>
    <p:extLst>
      <p:ext uri="{BB962C8B-B14F-4D97-AF65-F5344CB8AC3E}">
        <p14:creationId xmlns:p14="http://schemas.microsoft.com/office/powerpoint/2010/main" val="129775876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2_Title with Image – Full Image">
    <p:bg>
      <p:bgPr>
        <a:solidFill>
          <a:schemeClr val="bg1"/>
        </a:solidFill>
        <a:effectLst/>
      </p:bgPr>
    </p:bg>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72DC5E6A-A623-90C1-4A4B-249CC04109AD}"/>
              </a:ext>
            </a:extLst>
          </p:cNvPr>
          <p:cNvSpPr>
            <a:spLocks noGrp="1"/>
          </p:cNvSpPr>
          <p:nvPr>
            <p:ph type="pic" sz="quarter" idx="11"/>
          </p:nvPr>
        </p:nvSpPr>
        <p:spPr>
          <a:xfrm>
            <a:off x="0" y="0"/>
            <a:ext cx="12192000" cy="6858000"/>
          </a:xfrm>
        </p:spPr>
        <p:txBody>
          <a:bodyPr/>
          <a:lstStyle/>
          <a:p>
            <a:endParaRPr lang="en-US"/>
          </a:p>
        </p:txBody>
      </p:sp>
      <p:sp>
        <p:nvSpPr>
          <p:cNvPr id="9" name="Title 1">
            <a:extLst>
              <a:ext uri="{FF2B5EF4-FFF2-40B4-BE49-F238E27FC236}">
                <a16:creationId xmlns:a16="http://schemas.microsoft.com/office/drawing/2014/main" id="{2D00573A-7C43-03D9-3997-844A44997FBB}"/>
              </a:ext>
            </a:extLst>
          </p:cNvPr>
          <p:cNvSpPr>
            <a:spLocks noGrp="1"/>
          </p:cNvSpPr>
          <p:nvPr>
            <p:ph type="ctrTitle" hasCustomPrompt="1"/>
          </p:nvPr>
        </p:nvSpPr>
        <p:spPr>
          <a:xfrm>
            <a:off x="540000" y="1044000"/>
            <a:ext cx="3433762" cy="1538883"/>
          </a:xfrm>
          <a:prstGeom prst="rect">
            <a:avLst/>
          </a:prstGeom>
          <a:noFill/>
        </p:spPr>
        <p:txBody>
          <a:bodyPr anchor="b" anchorCtr="0"/>
          <a:lstStyle>
            <a:lvl1pPr algn="l">
              <a:lnSpc>
                <a:spcPts val="4000"/>
              </a:lnSpc>
              <a:defRPr sz="3600" baseline="0">
                <a:solidFill>
                  <a:schemeClr val="accent1"/>
                </a:solidFill>
              </a:defRPr>
            </a:lvl1pPr>
          </a:lstStyle>
          <a:p>
            <a:r>
              <a:rPr lang="en-US"/>
              <a:t>Presentation title to go here on multiple lines</a:t>
            </a:r>
            <a:endParaRPr lang="en-GB"/>
          </a:p>
        </p:txBody>
      </p:sp>
      <p:sp>
        <p:nvSpPr>
          <p:cNvPr id="10" name="Subtitle 2">
            <a:extLst>
              <a:ext uri="{FF2B5EF4-FFF2-40B4-BE49-F238E27FC236}">
                <a16:creationId xmlns:a16="http://schemas.microsoft.com/office/drawing/2014/main" id="{AC07809E-7241-0A05-EAA4-C0BDA387DC49}"/>
              </a:ext>
            </a:extLst>
          </p:cNvPr>
          <p:cNvSpPr>
            <a:spLocks noGrp="1"/>
          </p:cNvSpPr>
          <p:nvPr>
            <p:ph type="subTitle" idx="1" hasCustomPrompt="1"/>
          </p:nvPr>
        </p:nvSpPr>
        <p:spPr>
          <a:xfrm>
            <a:off x="540000" y="3429001"/>
            <a:ext cx="1934210" cy="771504"/>
          </a:xfrm>
          <a:noFill/>
        </p:spPr>
        <p:txBody>
          <a:bodyPr anchor="b" anchorCtr="0"/>
          <a:lstStyle>
            <a:lvl1pPr marL="0" indent="0" algn="l">
              <a:lnSpc>
                <a:spcPts val="1800"/>
              </a:lnSpc>
              <a:spcBef>
                <a:spcPts val="0"/>
              </a:spcBef>
              <a:buNone/>
              <a:defRPr sz="1600">
                <a:solidFill>
                  <a:schemeClr val="accent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Sub headline to go here on multiple lines</a:t>
            </a:r>
            <a:endParaRPr lang="en-GB"/>
          </a:p>
        </p:txBody>
      </p:sp>
      <p:pic>
        <p:nvPicPr>
          <p:cNvPr id="2" name="Picture 1">
            <a:extLst>
              <a:ext uri="{FF2B5EF4-FFF2-40B4-BE49-F238E27FC236}">
                <a16:creationId xmlns:a16="http://schemas.microsoft.com/office/drawing/2014/main" id="{511423D3-4353-B95F-D55E-C2CA420EFC9F}"/>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540000" y="5956300"/>
            <a:ext cx="1737360" cy="369189"/>
          </a:xfrm>
          <a:prstGeom prst="rect">
            <a:avLst/>
          </a:prstGeom>
        </p:spPr>
      </p:pic>
      <p:sp>
        <p:nvSpPr>
          <p:cNvPr id="5" name="Text Placeholder 7">
            <a:extLst>
              <a:ext uri="{FF2B5EF4-FFF2-40B4-BE49-F238E27FC236}">
                <a16:creationId xmlns:a16="http://schemas.microsoft.com/office/drawing/2014/main" id="{398AAB16-D588-604E-30A0-E876270E5AD4}"/>
              </a:ext>
            </a:extLst>
          </p:cNvPr>
          <p:cNvSpPr>
            <a:spLocks noGrp="1"/>
          </p:cNvSpPr>
          <p:nvPr>
            <p:ph type="body" sz="quarter" idx="12" hasCustomPrompt="1"/>
          </p:nvPr>
        </p:nvSpPr>
        <p:spPr>
          <a:xfrm>
            <a:off x="539999" y="4582329"/>
            <a:ext cx="1934209" cy="298402"/>
          </a:xfrm>
        </p:spPr>
        <p:txBody>
          <a:bodyPr/>
          <a:lstStyle>
            <a:lvl1pPr marL="0" indent="0">
              <a:buNone/>
              <a:defRPr b="0">
                <a:solidFill>
                  <a:schemeClr val="accent2"/>
                </a:solidFill>
              </a:defRPr>
            </a:lvl1pPr>
            <a:lvl2pPr marL="1800" indent="0">
              <a:buNone/>
              <a:defRPr/>
            </a:lvl2pPr>
            <a:lvl3pPr marL="203400" indent="0">
              <a:buNone/>
              <a:defRPr/>
            </a:lvl3pPr>
            <a:lvl4pPr marL="203400" indent="0">
              <a:buNone/>
              <a:defRPr/>
            </a:lvl4pPr>
            <a:lvl5pPr marL="419400" indent="0">
              <a:buNone/>
              <a:defRPr/>
            </a:lvl5pPr>
          </a:lstStyle>
          <a:p>
            <a:pPr lvl="0"/>
            <a:r>
              <a:rPr lang="en-GB"/>
              <a:t>Date</a:t>
            </a:r>
            <a:endParaRPr lang="en-US"/>
          </a:p>
        </p:txBody>
      </p:sp>
    </p:spTree>
    <p:extLst>
      <p:ext uri="{BB962C8B-B14F-4D97-AF65-F5344CB8AC3E}">
        <p14:creationId xmlns:p14="http://schemas.microsoft.com/office/powerpoint/2010/main" val="93292384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secHead" preserve="1">
  <p:cSld name="Section Header - with label">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F89527-9738-CEBF-4E7D-E12792049AAB}"/>
              </a:ext>
            </a:extLst>
          </p:cNvPr>
          <p:cNvSpPr>
            <a:spLocks noGrp="1"/>
          </p:cNvSpPr>
          <p:nvPr>
            <p:ph type="title" hasCustomPrompt="1"/>
          </p:nvPr>
        </p:nvSpPr>
        <p:spPr>
          <a:xfrm>
            <a:off x="539999" y="2285317"/>
            <a:ext cx="5340099" cy="358560"/>
          </a:xfrm>
          <a:prstGeom prst="rect">
            <a:avLst/>
          </a:prstGeom>
        </p:spPr>
        <p:txBody>
          <a:bodyPr anchor="b"/>
          <a:lstStyle>
            <a:lvl1pPr>
              <a:lnSpc>
                <a:spcPts val="3000"/>
              </a:lnSpc>
              <a:defRPr sz="2400" b="1" baseline="0">
                <a:solidFill>
                  <a:schemeClr val="accent2"/>
                </a:solidFill>
              </a:defRPr>
            </a:lvl1pPr>
          </a:lstStyle>
          <a:p>
            <a:r>
              <a:rPr lang="en-US"/>
              <a:t>Label</a:t>
            </a:r>
            <a:endParaRPr lang="en-GB"/>
          </a:p>
        </p:txBody>
      </p:sp>
      <p:sp>
        <p:nvSpPr>
          <p:cNvPr id="3" name="Text Placeholder 2">
            <a:extLst>
              <a:ext uri="{FF2B5EF4-FFF2-40B4-BE49-F238E27FC236}">
                <a16:creationId xmlns:a16="http://schemas.microsoft.com/office/drawing/2014/main" id="{ED5FDB55-3765-3E21-509C-01AE7B9F52CF}"/>
              </a:ext>
            </a:extLst>
          </p:cNvPr>
          <p:cNvSpPr>
            <a:spLocks noGrp="1"/>
          </p:cNvSpPr>
          <p:nvPr>
            <p:ph type="body" idx="1" hasCustomPrompt="1"/>
          </p:nvPr>
        </p:nvSpPr>
        <p:spPr>
          <a:xfrm>
            <a:off x="540000" y="3429808"/>
            <a:ext cx="5340099" cy="2520142"/>
          </a:xfrm>
        </p:spPr>
        <p:txBody>
          <a:bodyPr/>
          <a:lstStyle>
            <a:lvl1pPr marL="0" indent="0">
              <a:lnSpc>
                <a:spcPts val="4000"/>
              </a:lnSpc>
              <a:buNone/>
              <a:defRPr sz="36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Divider title</a:t>
            </a:r>
          </a:p>
        </p:txBody>
      </p:sp>
    </p:spTree>
    <p:extLst>
      <p:ext uri="{BB962C8B-B14F-4D97-AF65-F5344CB8AC3E}">
        <p14:creationId xmlns:p14="http://schemas.microsoft.com/office/powerpoint/2010/main" val="202180735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Section Header - without label">
    <p:bg>
      <p:bgPr>
        <a:solidFill>
          <a:schemeClr val="accent1"/>
        </a:solidFill>
        <a:effectLst/>
      </p:bgPr>
    </p:bg>
    <p:spTree>
      <p:nvGrpSpPr>
        <p:cNvPr id="1" name=""/>
        <p:cNvGrpSpPr/>
        <p:nvPr/>
      </p:nvGrpSpPr>
      <p:grpSpPr>
        <a:xfrm>
          <a:off x="0" y="0"/>
          <a:ext cx="0" cy="0"/>
          <a:chOff x="0" y="0"/>
          <a:chExt cx="0" cy="0"/>
        </a:xfrm>
      </p:grpSpPr>
      <p:sp>
        <p:nvSpPr>
          <p:cNvPr id="4" name="Text Placeholder 2">
            <a:extLst>
              <a:ext uri="{FF2B5EF4-FFF2-40B4-BE49-F238E27FC236}">
                <a16:creationId xmlns:a16="http://schemas.microsoft.com/office/drawing/2014/main" id="{6B4951EC-2546-3CC2-D866-B9B8AD7CD138}"/>
              </a:ext>
            </a:extLst>
          </p:cNvPr>
          <p:cNvSpPr>
            <a:spLocks noGrp="1"/>
          </p:cNvSpPr>
          <p:nvPr>
            <p:ph type="body" idx="1" hasCustomPrompt="1"/>
          </p:nvPr>
        </p:nvSpPr>
        <p:spPr>
          <a:xfrm>
            <a:off x="540000" y="3429808"/>
            <a:ext cx="5340099" cy="2520142"/>
          </a:xfrm>
        </p:spPr>
        <p:txBody>
          <a:bodyPr/>
          <a:lstStyle>
            <a:lvl1pPr marL="0" indent="0">
              <a:lnSpc>
                <a:spcPts val="4000"/>
              </a:lnSpc>
              <a:buNone/>
              <a:defRPr sz="36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Divider title</a:t>
            </a:r>
          </a:p>
        </p:txBody>
      </p:sp>
    </p:spTree>
    <p:extLst>
      <p:ext uri="{BB962C8B-B14F-4D97-AF65-F5344CB8AC3E}">
        <p14:creationId xmlns:p14="http://schemas.microsoft.com/office/powerpoint/2010/main" val="7883259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tatement or Quote">
    <p:bg>
      <p:bgPr>
        <a:solidFill>
          <a:srgbClr val="F1EDEA"/>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F89527-9738-CEBF-4E7D-E12792049AAB}"/>
              </a:ext>
            </a:extLst>
          </p:cNvPr>
          <p:cNvSpPr>
            <a:spLocks noGrp="1"/>
          </p:cNvSpPr>
          <p:nvPr>
            <p:ph type="title" hasCustomPrompt="1"/>
          </p:nvPr>
        </p:nvSpPr>
        <p:spPr>
          <a:xfrm>
            <a:off x="539999" y="1997958"/>
            <a:ext cx="9192963" cy="2524089"/>
          </a:xfrm>
          <a:prstGeom prst="rect">
            <a:avLst/>
          </a:prstGeom>
        </p:spPr>
        <p:txBody>
          <a:bodyPr anchor="b"/>
          <a:lstStyle>
            <a:lvl1pPr>
              <a:lnSpc>
                <a:spcPts val="4000"/>
              </a:lnSpc>
              <a:defRPr lang="en-GB">
                <a:solidFill>
                  <a:schemeClr val="accent1"/>
                </a:solidFill>
                <a:effectLst/>
              </a:defRPr>
            </a:lvl1pPr>
          </a:lstStyle>
          <a:p>
            <a:r>
              <a:rPr lang="en-GB">
                <a:solidFill>
                  <a:srgbClr val="1B0757"/>
                </a:solidFill>
                <a:effectLst/>
                <a:latin typeface="Arial" panose="020B0604020202020204" pitchFamily="34" charset="0"/>
              </a:rPr>
              <a:t>“With </a:t>
            </a:r>
            <a:r>
              <a:rPr lang="en-GB" err="1">
                <a:solidFill>
                  <a:srgbClr val="1B0757"/>
                </a:solidFill>
                <a:effectLst/>
                <a:latin typeface="Arial" panose="020B0604020202020204" pitchFamily="34" charset="0"/>
              </a:rPr>
              <a:t>Preqin</a:t>
            </a:r>
            <a:r>
              <a:rPr lang="en-GB">
                <a:solidFill>
                  <a:srgbClr val="1B0757"/>
                </a:solidFill>
                <a:effectLst/>
                <a:latin typeface="Arial" panose="020B0604020202020204" pitchFamily="34" charset="0"/>
              </a:rPr>
              <a:t>, even for a big manager like us, it’s easier to give information and education to our clients on private markets. You’re pretty much like the Bloomberg of unlisted assets for industry players who want to access verified and reliable data at scale.”</a:t>
            </a:r>
          </a:p>
        </p:txBody>
      </p:sp>
      <p:sp>
        <p:nvSpPr>
          <p:cNvPr id="3" name="Text Placeholder 2">
            <a:extLst>
              <a:ext uri="{FF2B5EF4-FFF2-40B4-BE49-F238E27FC236}">
                <a16:creationId xmlns:a16="http://schemas.microsoft.com/office/drawing/2014/main" id="{ED5FDB55-3765-3E21-509C-01AE7B9F52CF}"/>
              </a:ext>
            </a:extLst>
          </p:cNvPr>
          <p:cNvSpPr>
            <a:spLocks noGrp="1"/>
          </p:cNvSpPr>
          <p:nvPr>
            <p:ph type="body" idx="1" hasCustomPrompt="1"/>
          </p:nvPr>
        </p:nvSpPr>
        <p:spPr>
          <a:xfrm>
            <a:off x="539999" y="5085991"/>
            <a:ext cx="5340101" cy="323732"/>
          </a:xfrm>
        </p:spPr>
        <p:txBody>
          <a:bodyPr/>
          <a:lstStyle>
            <a:lvl1pPr marL="0" indent="0">
              <a:lnSpc>
                <a:spcPts val="2000"/>
              </a:lnSpc>
              <a:spcBef>
                <a:spcPts val="0"/>
              </a:spcBef>
              <a:buNone/>
              <a:defRPr sz="1600">
                <a:solidFill>
                  <a:schemeClr val="accent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Author</a:t>
            </a:r>
          </a:p>
        </p:txBody>
      </p:sp>
      <p:sp>
        <p:nvSpPr>
          <p:cNvPr id="5" name="Slide Number Placeholder 5">
            <a:extLst>
              <a:ext uri="{FF2B5EF4-FFF2-40B4-BE49-F238E27FC236}">
                <a16:creationId xmlns:a16="http://schemas.microsoft.com/office/drawing/2014/main" id="{32A6F1AE-0B3D-7A4F-2262-AC924B626FA0}"/>
              </a:ext>
            </a:extLst>
          </p:cNvPr>
          <p:cNvSpPr>
            <a:spLocks noGrp="1"/>
          </p:cNvSpPr>
          <p:nvPr>
            <p:ph type="sldNum" sz="quarter" idx="12"/>
          </p:nvPr>
        </p:nvSpPr>
        <p:spPr>
          <a:xfrm>
            <a:off x="11293838" y="6390000"/>
            <a:ext cx="360000" cy="180000"/>
          </a:xfrm>
        </p:spPr>
        <p:txBody>
          <a:bodyPr/>
          <a:lstStyle/>
          <a:p>
            <a:fld id="{2442393B-2822-4E9E-8FD8-36476C17028C}" type="slidenum">
              <a:rPr lang="en-GB" smtClean="0"/>
              <a:t>‹#›</a:t>
            </a:fld>
            <a:endParaRPr lang="en-GB"/>
          </a:p>
        </p:txBody>
      </p:sp>
      <p:sp>
        <p:nvSpPr>
          <p:cNvPr id="4" name="object 4">
            <a:extLst>
              <a:ext uri="{FF2B5EF4-FFF2-40B4-BE49-F238E27FC236}">
                <a16:creationId xmlns:a16="http://schemas.microsoft.com/office/drawing/2014/main" id="{F8DEE0CB-4123-2493-962D-AB1EF81D2ACB}"/>
              </a:ext>
            </a:extLst>
          </p:cNvPr>
          <p:cNvSpPr txBox="1"/>
          <p:nvPr userDrawn="1"/>
        </p:nvSpPr>
        <p:spPr>
          <a:xfrm>
            <a:off x="520700" y="6446291"/>
            <a:ext cx="3278216" cy="126317"/>
          </a:xfrm>
          <a:prstGeom prst="rect">
            <a:avLst/>
          </a:prstGeom>
        </p:spPr>
        <p:txBody>
          <a:bodyPr vert="horz" wrap="square" lIns="0" tIns="3175" rIns="0" bIns="0" rtlCol="0">
            <a:spAutoFit/>
          </a:bodyPr>
          <a:lstStyle/>
          <a:p>
            <a:pPr marL="12700">
              <a:lnSpc>
                <a:spcPct val="100000"/>
              </a:lnSpc>
              <a:spcBef>
                <a:spcPts val="25"/>
              </a:spcBef>
            </a:pPr>
            <a:r>
              <a:rPr lang="en-US" sz="800" kern="800" spc="0" baseline="0">
                <a:solidFill>
                  <a:schemeClr val="accent1"/>
                </a:solidFill>
                <a:latin typeface="Arial"/>
                <a:cs typeface="Arial"/>
              </a:rPr>
              <a:t>© Preqin</a:t>
            </a:r>
          </a:p>
        </p:txBody>
      </p:sp>
    </p:spTree>
    <p:extLst>
      <p:ext uri="{BB962C8B-B14F-4D97-AF65-F5344CB8AC3E}">
        <p14:creationId xmlns:p14="http://schemas.microsoft.com/office/powerpoint/2010/main" val="420518420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Large Righ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8A53A5-C09A-8000-1197-54254D659640}"/>
              </a:ext>
            </a:extLst>
          </p:cNvPr>
          <p:cNvSpPr>
            <a:spLocks noGrp="1"/>
          </p:cNvSpPr>
          <p:nvPr>
            <p:ph type="title"/>
          </p:nvPr>
        </p:nvSpPr>
        <p:spPr>
          <a:xfrm>
            <a:off x="540000" y="468000"/>
            <a:ext cx="11113838" cy="436017"/>
          </a:xfrm>
          <a:prstGeom prst="rect">
            <a:avLst/>
          </a:prstGeom>
        </p:spPr>
        <p:txBody>
          <a:bodyPr wrap="square">
            <a:spAutoFit/>
          </a:bodyPr>
          <a:lstStyle/>
          <a:p>
            <a:r>
              <a:rPr lang="en-US"/>
              <a:t>Click to edit Master title style</a:t>
            </a:r>
            <a:endParaRPr lang="en-GB"/>
          </a:p>
        </p:txBody>
      </p:sp>
      <p:sp>
        <p:nvSpPr>
          <p:cNvPr id="6" name="Slide Number Placeholder 5">
            <a:extLst>
              <a:ext uri="{FF2B5EF4-FFF2-40B4-BE49-F238E27FC236}">
                <a16:creationId xmlns:a16="http://schemas.microsoft.com/office/drawing/2014/main" id="{50AA98F3-90E7-B4F2-04BA-6AF5C12CF84B}"/>
              </a:ext>
            </a:extLst>
          </p:cNvPr>
          <p:cNvSpPr>
            <a:spLocks noGrp="1"/>
          </p:cNvSpPr>
          <p:nvPr>
            <p:ph type="sldNum" sz="quarter" idx="12"/>
          </p:nvPr>
        </p:nvSpPr>
        <p:spPr/>
        <p:txBody>
          <a:bodyPr/>
          <a:lstStyle/>
          <a:p>
            <a:fld id="{2442393B-2822-4E9E-8FD8-36476C17028C}" type="slidenum">
              <a:rPr lang="en-GB" smtClean="0"/>
              <a:t>‹#›</a:t>
            </a:fld>
            <a:endParaRPr lang="en-GB"/>
          </a:p>
        </p:txBody>
      </p:sp>
      <p:sp>
        <p:nvSpPr>
          <p:cNvPr id="3" name="Content Placeholder 3">
            <a:extLst>
              <a:ext uri="{FF2B5EF4-FFF2-40B4-BE49-F238E27FC236}">
                <a16:creationId xmlns:a16="http://schemas.microsoft.com/office/drawing/2014/main" id="{D90F5BC2-A863-9E44-373E-D71AE7E85814}"/>
              </a:ext>
            </a:extLst>
          </p:cNvPr>
          <p:cNvSpPr>
            <a:spLocks noGrp="1"/>
          </p:cNvSpPr>
          <p:nvPr>
            <p:ph sz="quarter" idx="14"/>
          </p:nvPr>
        </p:nvSpPr>
        <p:spPr>
          <a:xfrm>
            <a:off x="540001" y="1558800"/>
            <a:ext cx="3422400" cy="4391150"/>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Content Placeholder 3">
            <a:extLst>
              <a:ext uri="{FF2B5EF4-FFF2-40B4-BE49-F238E27FC236}">
                <a16:creationId xmlns:a16="http://schemas.microsoft.com/office/drawing/2014/main" id="{7218FD0C-3DD7-4A85-1BC5-7956BD2876D5}"/>
              </a:ext>
            </a:extLst>
          </p:cNvPr>
          <p:cNvSpPr>
            <a:spLocks noGrp="1"/>
          </p:cNvSpPr>
          <p:nvPr>
            <p:ph sz="quarter" idx="15"/>
          </p:nvPr>
        </p:nvSpPr>
        <p:spPr>
          <a:xfrm>
            <a:off x="4368801" y="1558800"/>
            <a:ext cx="7283198" cy="4391150"/>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7" name="object 4">
            <a:extLst>
              <a:ext uri="{FF2B5EF4-FFF2-40B4-BE49-F238E27FC236}">
                <a16:creationId xmlns:a16="http://schemas.microsoft.com/office/drawing/2014/main" id="{B2DA8ED9-1891-D872-6134-CD2E653E306A}"/>
              </a:ext>
            </a:extLst>
          </p:cNvPr>
          <p:cNvSpPr txBox="1"/>
          <p:nvPr userDrawn="1"/>
        </p:nvSpPr>
        <p:spPr>
          <a:xfrm>
            <a:off x="520700" y="6446291"/>
            <a:ext cx="3278216" cy="126317"/>
          </a:xfrm>
          <a:prstGeom prst="rect">
            <a:avLst/>
          </a:prstGeom>
        </p:spPr>
        <p:txBody>
          <a:bodyPr vert="horz" wrap="square" lIns="0" tIns="3175" rIns="0" bIns="0" rtlCol="0">
            <a:spAutoFit/>
          </a:bodyPr>
          <a:lstStyle/>
          <a:p>
            <a:pPr marL="12700">
              <a:lnSpc>
                <a:spcPct val="100000"/>
              </a:lnSpc>
              <a:spcBef>
                <a:spcPts val="25"/>
              </a:spcBef>
            </a:pPr>
            <a:r>
              <a:rPr lang="en-US" sz="800" kern="800" spc="0" baseline="0">
                <a:solidFill>
                  <a:schemeClr val="accent1"/>
                </a:solidFill>
                <a:latin typeface="Arial"/>
                <a:cs typeface="Arial"/>
              </a:rPr>
              <a:t>© Preqin</a:t>
            </a:r>
          </a:p>
        </p:txBody>
      </p:sp>
    </p:spTree>
    <p:extLst>
      <p:ext uri="{BB962C8B-B14F-4D97-AF65-F5344CB8AC3E}">
        <p14:creationId xmlns:p14="http://schemas.microsoft.com/office/powerpoint/2010/main" val="61343606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9B439B38-D793-ECEA-FA4F-082EBCD281EC}"/>
              </a:ext>
            </a:extLst>
          </p:cNvPr>
          <p:cNvSpPr>
            <a:spLocks noGrp="1"/>
          </p:cNvSpPr>
          <p:nvPr>
            <p:ph type="sldNum" sz="quarter" idx="12"/>
          </p:nvPr>
        </p:nvSpPr>
        <p:spPr/>
        <p:txBody>
          <a:bodyPr/>
          <a:lstStyle/>
          <a:p>
            <a:fld id="{2442393B-2822-4E9E-8FD8-36476C17028C}" type="slidenum">
              <a:rPr lang="en-GB" smtClean="0"/>
              <a:t>‹#›</a:t>
            </a:fld>
            <a:endParaRPr lang="en-GB"/>
          </a:p>
        </p:txBody>
      </p:sp>
      <p:sp>
        <p:nvSpPr>
          <p:cNvPr id="6" name="Title 1">
            <a:extLst>
              <a:ext uri="{FF2B5EF4-FFF2-40B4-BE49-F238E27FC236}">
                <a16:creationId xmlns:a16="http://schemas.microsoft.com/office/drawing/2014/main" id="{9D49E35B-FDC0-491D-3963-93B8A2B223F7}"/>
              </a:ext>
            </a:extLst>
          </p:cNvPr>
          <p:cNvSpPr>
            <a:spLocks noGrp="1"/>
          </p:cNvSpPr>
          <p:nvPr>
            <p:ph type="title"/>
          </p:nvPr>
        </p:nvSpPr>
        <p:spPr>
          <a:xfrm>
            <a:off x="540000" y="468000"/>
            <a:ext cx="11113838" cy="436017"/>
          </a:xfrm>
          <a:prstGeom prst="rect">
            <a:avLst/>
          </a:prstGeom>
        </p:spPr>
        <p:txBody>
          <a:bodyPr wrap="square">
            <a:spAutoFit/>
          </a:bodyPr>
          <a:lstStyle/>
          <a:p>
            <a:r>
              <a:rPr lang="en-US"/>
              <a:t>Click to edit Master title style</a:t>
            </a:r>
            <a:endParaRPr lang="en-GB"/>
          </a:p>
        </p:txBody>
      </p:sp>
      <p:sp>
        <p:nvSpPr>
          <p:cNvPr id="3" name="object 4">
            <a:extLst>
              <a:ext uri="{FF2B5EF4-FFF2-40B4-BE49-F238E27FC236}">
                <a16:creationId xmlns:a16="http://schemas.microsoft.com/office/drawing/2014/main" id="{835B886A-5173-EE87-9AF5-264D62616C94}"/>
              </a:ext>
            </a:extLst>
          </p:cNvPr>
          <p:cNvSpPr txBox="1"/>
          <p:nvPr userDrawn="1"/>
        </p:nvSpPr>
        <p:spPr>
          <a:xfrm>
            <a:off x="520700" y="6446291"/>
            <a:ext cx="3278216" cy="126317"/>
          </a:xfrm>
          <a:prstGeom prst="rect">
            <a:avLst/>
          </a:prstGeom>
        </p:spPr>
        <p:txBody>
          <a:bodyPr vert="horz" wrap="square" lIns="0" tIns="3175" rIns="0" bIns="0" rtlCol="0">
            <a:spAutoFit/>
          </a:bodyPr>
          <a:lstStyle/>
          <a:p>
            <a:pPr marL="12700">
              <a:lnSpc>
                <a:spcPct val="100000"/>
              </a:lnSpc>
              <a:spcBef>
                <a:spcPts val="25"/>
              </a:spcBef>
            </a:pPr>
            <a:r>
              <a:rPr lang="en-US" sz="800" kern="800" spc="0" baseline="0">
                <a:solidFill>
                  <a:schemeClr val="accent1"/>
                </a:solidFill>
                <a:latin typeface="Arial"/>
                <a:cs typeface="Arial"/>
              </a:rPr>
              <a:t>© Preqin</a:t>
            </a:r>
          </a:p>
        </p:txBody>
      </p:sp>
    </p:spTree>
    <p:extLst>
      <p:ext uri="{BB962C8B-B14F-4D97-AF65-F5344CB8AC3E}">
        <p14:creationId xmlns:p14="http://schemas.microsoft.com/office/powerpoint/2010/main" val="78052684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 white">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50678D9B-B804-D5FF-20E4-EFF201C0A8AB}"/>
              </a:ext>
            </a:extLst>
          </p:cNvPr>
          <p:cNvSpPr>
            <a:spLocks noGrp="1"/>
          </p:cNvSpPr>
          <p:nvPr>
            <p:ph type="sldNum" sz="quarter" idx="12"/>
          </p:nvPr>
        </p:nvSpPr>
        <p:spPr/>
        <p:txBody>
          <a:bodyPr/>
          <a:lstStyle/>
          <a:p>
            <a:fld id="{2442393B-2822-4E9E-8FD8-36476C17028C}" type="slidenum">
              <a:rPr lang="en-GB" smtClean="0"/>
              <a:t>‹#›</a:t>
            </a:fld>
            <a:endParaRPr lang="en-GB"/>
          </a:p>
        </p:txBody>
      </p:sp>
      <p:sp>
        <p:nvSpPr>
          <p:cNvPr id="3" name="object 4">
            <a:extLst>
              <a:ext uri="{FF2B5EF4-FFF2-40B4-BE49-F238E27FC236}">
                <a16:creationId xmlns:a16="http://schemas.microsoft.com/office/drawing/2014/main" id="{74E49C01-AF32-4245-DDA7-74A0E9E5D3F9}"/>
              </a:ext>
            </a:extLst>
          </p:cNvPr>
          <p:cNvSpPr txBox="1"/>
          <p:nvPr userDrawn="1"/>
        </p:nvSpPr>
        <p:spPr>
          <a:xfrm>
            <a:off x="520700" y="6446291"/>
            <a:ext cx="3278216" cy="126317"/>
          </a:xfrm>
          <a:prstGeom prst="rect">
            <a:avLst/>
          </a:prstGeom>
        </p:spPr>
        <p:txBody>
          <a:bodyPr vert="horz" wrap="square" lIns="0" tIns="3175" rIns="0" bIns="0" rtlCol="0">
            <a:spAutoFit/>
          </a:bodyPr>
          <a:lstStyle/>
          <a:p>
            <a:pPr marL="12700">
              <a:lnSpc>
                <a:spcPct val="100000"/>
              </a:lnSpc>
              <a:spcBef>
                <a:spcPts val="25"/>
              </a:spcBef>
            </a:pPr>
            <a:r>
              <a:rPr lang="en-US" sz="800" kern="800" spc="0" baseline="0">
                <a:solidFill>
                  <a:schemeClr val="accent1"/>
                </a:solidFill>
                <a:latin typeface="Arial"/>
                <a:cs typeface="Arial"/>
              </a:rPr>
              <a:t>© Preqin</a:t>
            </a:r>
          </a:p>
        </p:txBody>
      </p:sp>
    </p:spTree>
    <p:extLst>
      <p:ext uri="{BB962C8B-B14F-4D97-AF65-F5344CB8AC3E}">
        <p14:creationId xmlns:p14="http://schemas.microsoft.com/office/powerpoint/2010/main" val="184593074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Title without Image – Midnight">
    <p:bg>
      <p:bgPr>
        <a:gradFill>
          <a:gsLst>
            <a:gs pos="0">
              <a:srgbClr val="1B0757"/>
            </a:gs>
            <a:gs pos="67000">
              <a:srgbClr val="290A87">
                <a:lumMod val="98000"/>
                <a:lumOff val="2000"/>
              </a:srgbClr>
            </a:gs>
          </a:gsLst>
          <a:lin ang="2700000" scaled="0"/>
        </a:gradFill>
        <a:effectLst/>
      </p:bgPr>
    </p:bg>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2D00573A-7C43-03D9-3997-844A44997FBB}"/>
              </a:ext>
            </a:extLst>
          </p:cNvPr>
          <p:cNvSpPr>
            <a:spLocks noGrp="1"/>
          </p:cNvSpPr>
          <p:nvPr>
            <p:ph type="ctrTitle" hasCustomPrompt="1"/>
          </p:nvPr>
        </p:nvSpPr>
        <p:spPr>
          <a:xfrm>
            <a:off x="540000" y="1557338"/>
            <a:ext cx="7273676" cy="1025922"/>
          </a:xfrm>
          <a:prstGeom prst="rect">
            <a:avLst/>
          </a:prstGeom>
          <a:noFill/>
        </p:spPr>
        <p:txBody>
          <a:bodyPr anchor="b" anchorCtr="0"/>
          <a:lstStyle>
            <a:lvl1pPr algn="l">
              <a:lnSpc>
                <a:spcPts val="4000"/>
              </a:lnSpc>
              <a:defRPr sz="3600" baseline="0">
                <a:solidFill>
                  <a:schemeClr val="bg1"/>
                </a:solidFill>
              </a:defRPr>
            </a:lvl1pPr>
          </a:lstStyle>
          <a:p>
            <a:r>
              <a:rPr lang="en-US"/>
              <a:t>Large presentation title to go here on multiple lines</a:t>
            </a:r>
            <a:endParaRPr lang="en-GB"/>
          </a:p>
        </p:txBody>
      </p:sp>
      <p:sp>
        <p:nvSpPr>
          <p:cNvPr id="10" name="Subtitle 2">
            <a:extLst>
              <a:ext uri="{FF2B5EF4-FFF2-40B4-BE49-F238E27FC236}">
                <a16:creationId xmlns:a16="http://schemas.microsoft.com/office/drawing/2014/main" id="{AC07809E-7241-0A05-EAA4-C0BDA387DC49}"/>
              </a:ext>
            </a:extLst>
          </p:cNvPr>
          <p:cNvSpPr>
            <a:spLocks noGrp="1"/>
          </p:cNvSpPr>
          <p:nvPr>
            <p:ph type="subTitle" idx="1" hasCustomPrompt="1"/>
          </p:nvPr>
        </p:nvSpPr>
        <p:spPr>
          <a:xfrm>
            <a:off x="540000" y="3429001"/>
            <a:ext cx="3433762" cy="771504"/>
          </a:xfrm>
          <a:noFill/>
        </p:spPr>
        <p:txBody>
          <a:bodyPr anchor="b" anchorCtr="0"/>
          <a:lstStyle>
            <a:lvl1pPr marL="0" indent="0" algn="l">
              <a:lnSpc>
                <a:spcPts val="1800"/>
              </a:lnSpc>
              <a:spcBef>
                <a:spcPts val="0"/>
              </a:spcBef>
              <a:buNone/>
              <a:defRPr sz="16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Sub headline to go here on multiple lines</a:t>
            </a:r>
            <a:endParaRPr lang="en-GB"/>
          </a:p>
        </p:txBody>
      </p:sp>
      <p:sp>
        <p:nvSpPr>
          <p:cNvPr id="8" name="Text Placeholder 7">
            <a:extLst>
              <a:ext uri="{FF2B5EF4-FFF2-40B4-BE49-F238E27FC236}">
                <a16:creationId xmlns:a16="http://schemas.microsoft.com/office/drawing/2014/main" id="{448C4BD1-E016-809F-DB75-658459458301}"/>
              </a:ext>
            </a:extLst>
          </p:cNvPr>
          <p:cNvSpPr>
            <a:spLocks noGrp="1"/>
          </p:cNvSpPr>
          <p:nvPr>
            <p:ph type="body" sz="quarter" idx="11" hasCustomPrompt="1"/>
          </p:nvPr>
        </p:nvSpPr>
        <p:spPr>
          <a:xfrm>
            <a:off x="539999" y="4582329"/>
            <a:ext cx="1934209" cy="298402"/>
          </a:xfrm>
        </p:spPr>
        <p:txBody>
          <a:bodyPr/>
          <a:lstStyle>
            <a:lvl1pPr marL="0" indent="0">
              <a:buNone/>
              <a:defRPr b="1">
                <a:solidFill>
                  <a:schemeClr val="accent2"/>
                </a:solidFill>
              </a:defRPr>
            </a:lvl1pPr>
            <a:lvl2pPr marL="1800" indent="0">
              <a:buNone/>
              <a:defRPr/>
            </a:lvl2pPr>
            <a:lvl3pPr marL="203400" indent="0">
              <a:buNone/>
              <a:defRPr/>
            </a:lvl3pPr>
            <a:lvl4pPr marL="203400" indent="0">
              <a:buNone/>
              <a:defRPr/>
            </a:lvl4pPr>
            <a:lvl5pPr marL="419400" indent="0">
              <a:buNone/>
              <a:defRPr/>
            </a:lvl5pPr>
          </a:lstStyle>
          <a:p>
            <a:pPr lvl="0"/>
            <a:r>
              <a:rPr lang="en-GB"/>
              <a:t>Date</a:t>
            </a:r>
            <a:endParaRPr lang="en-US"/>
          </a:p>
        </p:txBody>
      </p:sp>
      <p:pic>
        <p:nvPicPr>
          <p:cNvPr id="2" name="Graphic 1">
            <a:extLst>
              <a:ext uri="{FF2B5EF4-FFF2-40B4-BE49-F238E27FC236}">
                <a16:creationId xmlns:a16="http://schemas.microsoft.com/office/drawing/2014/main" id="{0608FA53-76C7-B9A1-DADF-3967A505888A}"/>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539999" y="5886093"/>
            <a:ext cx="1344033" cy="439396"/>
          </a:xfrm>
          <a:prstGeom prst="rect">
            <a:avLst/>
          </a:prstGeom>
        </p:spPr>
      </p:pic>
      <p:pic>
        <p:nvPicPr>
          <p:cNvPr id="3" name="Picture 2">
            <a:extLst>
              <a:ext uri="{FF2B5EF4-FFF2-40B4-BE49-F238E27FC236}">
                <a16:creationId xmlns:a16="http://schemas.microsoft.com/office/drawing/2014/main" id="{5A2DDF42-AA8F-819B-4130-0F169E734930}"/>
              </a:ext>
            </a:extLst>
          </p:cNvPr>
          <p:cNvPicPr>
            <a:picLocks noChangeAspect="1"/>
          </p:cNvPicPr>
          <p:nvPr userDrawn="1"/>
        </p:nvPicPr>
        <p:blipFill>
          <a:blip r:embed="rId3"/>
          <a:stretch>
            <a:fillRect/>
          </a:stretch>
        </p:blipFill>
        <p:spPr>
          <a:xfrm>
            <a:off x="0" y="0"/>
            <a:ext cx="12192000" cy="6858000"/>
          </a:xfrm>
          <a:prstGeom prst="rect">
            <a:avLst/>
          </a:prstGeom>
        </p:spPr>
      </p:pic>
    </p:spTree>
    <p:extLst>
      <p:ext uri="{BB962C8B-B14F-4D97-AF65-F5344CB8AC3E}">
        <p14:creationId xmlns:p14="http://schemas.microsoft.com/office/powerpoint/2010/main" val="67332148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Title with Image – Midnight">
    <p:bg>
      <p:bgPr>
        <a:gradFill>
          <a:gsLst>
            <a:gs pos="0">
              <a:srgbClr val="1B0757"/>
            </a:gs>
            <a:gs pos="67000">
              <a:srgbClr val="290A87">
                <a:lumMod val="98000"/>
                <a:lumOff val="2000"/>
              </a:srgbClr>
            </a:gs>
          </a:gsLst>
          <a:lin ang="2700000" scaled="0"/>
        </a:gradFill>
        <a:effectLst/>
      </p:bgPr>
    </p:bg>
    <p:spTree>
      <p:nvGrpSpPr>
        <p:cNvPr id="1" name=""/>
        <p:cNvGrpSpPr/>
        <p:nvPr/>
      </p:nvGrpSpPr>
      <p:grpSpPr>
        <a:xfrm>
          <a:off x="0" y="0"/>
          <a:ext cx="0" cy="0"/>
          <a:chOff x="0" y="0"/>
          <a:chExt cx="0" cy="0"/>
        </a:xfrm>
      </p:grpSpPr>
      <p:sp>
        <p:nvSpPr>
          <p:cNvPr id="14" name="Picture Placeholder 13">
            <a:extLst>
              <a:ext uri="{FF2B5EF4-FFF2-40B4-BE49-F238E27FC236}">
                <a16:creationId xmlns:a16="http://schemas.microsoft.com/office/drawing/2014/main" id="{632908C5-7F8A-4BE2-2C6B-602814677AFF}"/>
              </a:ext>
            </a:extLst>
          </p:cNvPr>
          <p:cNvSpPr>
            <a:spLocks noGrp="1"/>
          </p:cNvSpPr>
          <p:nvPr>
            <p:ph type="pic" sz="quarter" idx="13"/>
          </p:nvPr>
        </p:nvSpPr>
        <p:spPr>
          <a:xfrm>
            <a:off x="4368800" y="0"/>
            <a:ext cx="7823200" cy="6858000"/>
          </a:xfrm>
          <a:solidFill>
            <a:schemeClr val="bg1">
              <a:lumMod val="95000"/>
            </a:schemeClr>
          </a:solidFill>
        </p:spPr>
        <p:txBody>
          <a:bodyPr/>
          <a:lstStyle>
            <a:lvl1pPr marL="0" indent="0">
              <a:buNone/>
              <a:defRPr/>
            </a:lvl1pPr>
          </a:lstStyle>
          <a:p>
            <a:r>
              <a:rPr lang="en-US"/>
              <a:t>Click icon to add picture</a:t>
            </a:r>
            <a:endParaRPr lang="en-GB"/>
          </a:p>
        </p:txBody>
      </p:sp>
      <p:sp>
        <p:nvSpPr>
          <p:cNvPr id="9" name="Title 1">
            <a:extLst>
              <a:ext uri="{FF2B5EF4-FFF2-40B4-BE49-F238E27FC236}">
                <a16:creationId xmlns:a16="http://schemas.microsoft.com/office/drawing/2014/main" id="{2D00573A-7C43-03D9-3997-844A44997FBB}"/>
              </a:ext>
            </a:extLst>
          </p:cNvPr>
          <p:cNvSpPr>
            <a:spLocks noGrp="1"/>
          </p:cNvSpPr>
          <p:nvPr>
            <p:ph type="ctrTitle" hasCustomPrompt="1"/>
          </p:nvPr>
        </p:nvSpPr>
        <p:spPr>
          <a:xfrm>
            <a:off x="540000" y="1044377"/>
            <a:ext cx="3433762" cy="1538883"/>
          </a:xfrm>
          <a:prstGeom prst="rect">
            <a:avLst/>
          </a:prstGeom>
          <a:noFill/>
        </p:spPr>
        <p:txBody>
          <a:bodyPr anchor="b" anchorCtr="0"/>
          <a:lstStyle>
            <a:lvl1pPr algn="l">
              <a:lnSpc>
                <a:spcPts val="4000"/>
              </a:lnSpc>
              <a:defRPr sz="3600" baseline="0">
                <a:solidFill>
                  <a:schemeClr val="bg1"/>
                </a:solidFill>
              </a:defRPr>
            </a:lvl1pPr>
          </a:lstStyle>
          <a:p>
            <a:r>
              <a:rPr lang="en-US"/>
              <a:t>Short title to go here on multiple lines</a:t>
            </a:r>
            <a:endParaRPr lang="en-GB"/>
          </a:p>
        </p:txBody>
      </p:sp>
      <p:sp>
        <p:nvSpPr>
          <p:cNvPr id="10" name="Subtitle 2">
            <a:extLst>
              <a:ext uri="{FF2B5EF4-FFF2-40B4-BE49-F238E27FC236}">
                <a16:creationId xmlns:a16="http://schemas.microsoft.com/office/drawing/2014/main" id="{AC07809E-7241-0A05-EAA4-C0BDA387DC49}"/>
              </a:ext>
            </a:extLst>
          </p:cNvPr>
          <p:cNvSpPr>
            <a:spLocks noGrp="1"/>
          </p:cNvSpPr>
          <p:nvPr>
            <p:ph type="subTitle" idx="1" hasCustomPrompt="1"/>
          </p:nvPr>
        </p:nvSpPr>
        <p:spPr>
          <a:xfrm>
            <a:off x="540000" y="3429001"/>
            <a:ext cx="1934210" cy="771504"/>
          </a:xfrm>
          <a:noFill/>
        </p:spPr>
        <p:txBody>
          <a:bodyPr anchor="b" anchorCtr="0"/>
          <a:lstStyle>
            <a:lvl1pPr marL="0" indent="0" algn="l">
              <a:lnSpc>
                <a:spcPts val="1800"/>
              </a:lnSpc>
              <a:spcBef>
                <a:spcPts val="0"/>
              </a:spcBef>
              <a:buNone/>
              <a:defRPr sz="16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Sub headline to go here on multiple lines</a:t>
            </a:r>
            <a:endParaRPr lang="en-GB"/>
          </a:p>
        </p:txBody>
      </p:sp>
      <p:sp>
        <p:nvSpPr>
          <p:cNvPr id="5" name="Text Placeholder 7">
            <a:extLst>
              <a:ext uri="{FF2B5EF4-FFF2-40B4-BE49-F238E27FC236}">
                <a16:creationId xmlns:a16="http://schemas.microsoft.com/office/drawing/2014/main" id="{C03CC937-1DE1-DA6F-7729-DD56B01BE1B1}"/>
              </a:ext>
            </a:extLst>
          </p:cNvPr>
          <p:cNvSpPr>
            <a:spLocks noGrp="1"/>
          </p:cNvSpPr>
          <p:nvPr>
            <p:ph type="body" sz="quarter" idx="11" hasCustomPrompt="1"/>
          </p:nvPr>
        </p:nvSpPr>
        <p:spPr>
          <a:xfrm>
            <a:off x="539999" y="4582329"/>
            <a:ext cx="1934209" cy="298402"/>
          </a:xfrm>
        </p:spPr>
        <p:txBody>
          <a:bodyPr/>
          <a:lstStyle>
            <a:lvl1pPr marL="0" indent="0">
              <a:buNone/>
              <a:defRPr b="1">
                <a:solidFill>
                  <a:schemeClr val="accent2"/>
                </a:solidFill>
              </a:defRPr>
            </a:lvl1pPr>
            <a:lvl2pPr marL="1800" indent="0">
              <a:buNone/>
              <a:defRPr/>
            </a:lvl2pPr>
            <a:lvl3pPr marL="203400" indent="0">
              <a:buNone/>
              <a:defRPr/>
            </a:lvl3pPr>
            <a:lvl4pPr marL="203400" indent="0">
              <a:buNone/>
              <a:defRPr/>
            </a:lvl4pPr>
            <a:lvl5pPr marL="419400" indent="0">
              <a:buNone/>
              <a:defRPr/>
            </a:lvl5pPr>
          </a:lstStyle>
          <a:p>
            <a:pPr lvl="0"/>
            <a:r>
              <a:rPr lang="en-GB"/>
              <a:t>Date</a:t>
            </a:r>
            <a:endParaRPr lang="en-US"/>
          </a:p>
        </p:txBody>
      </p:sp>
      <p:pic>
        <p:nvPicPr>
          <p:cNvPr id="2" name="Graphic 1">
            <a:extLst>
              <a:ext uri="{FF2B5EF4-FFF2-40B4-BE49-F238E27FC236}">
                <a16:creationId xmlns:a16="http://schemas.microsoft.com/office/drawing/2014/main" id="{6D25F992-BA04-E388-DCD8-A35FD5F68000}"/>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539999" y="5886093"/>
            <a:ext cx="1344033" cy="439396"/>
          </a:xfrm>
          <a:prstGeom prst="rect">
            <a:avLst/>
          </a:prstGeom>
        </p:spPr>
      </p:pic>
    </p:spTree>
    <p:extLst>
      <p:ext uri="{BB962C8B-B14F-4D97-AF65-F5344CB8AC3E}">
        <p14:creationId xmlns:p14="http://schemas.microsoft.com/office/powerpoint/2010/main" val="307238168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Title without Image – Stone">
    <p:bg>
      <p:bgPr>
        <a:solidFill>
          <a:srgbClr val="F1EDEA"/>
        </a:solidFill>
        <a:effectLst/>
      </p:bgPr>
    </p:bg>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2D00573A-7C43-03D9-3997-844A44997FBB}"/>
              </a:ext>
            </a:extLst>
          </p:cNvPr>
          <p:cNvSpPr>
            <a:spLocks noGrp="1"/>
          </p:cNvSpPr>
          <p:nvPr>
            <p:ph type="ctrTitle" hasCustomPrompt="1"/>
          </p:nvPr>
        </p:nvSpPr>
        <p:spPr>
          <a:xfrm>
            <a:off x="539999" y="1558800"/>
            <a:ext cx="7273676" cy="1025922"/>
          </a:xfrm>
          <a:prstGeom prst="rect">
            <a:avLst/>
          </a:prstGeom>
          <a:noFill/>
        </p:spPr>
        <p:txBody>
          <a:bodyPr anchor="b" anchorCtr="0"/>
          <a:lstStyle>
            <a:lvl1pPr algn="l">
              <a:lnSpc>
                <a:spcPts val="4000"/>
              </a:lnSpc>
              <a:defRPr sz="3600" baseline="0">
                <a:solidFill>
                  <a:schemeClr val="accent1"/>
                </a:solidFill>
              </a:defRPr>
            </a:lvl1pPr>
          </a:lstStyle>
          <a:p>
            <a:r>
              <a:rPr lang="en-US"/>
              <a:t>Large presentation title to go here on multiple lines</a:t>
            </a:r>
            <a:endParaRPr lang="en-GB"/>
          </a:p>
        </p:txBody>
      </p:sp>
      <p:sp>
        <p:nvSpPr>
          <p:cNvPr id="10" name="Subtitle 2">
            <a:extLst>
              <a:ext uri="{FF2B5EF4-FFF2-40B4-BE49-F238E27FC236}">
                <a16:creationId xmlns:a16="http://schemas.microsoft.com/office/drawing/2014/main" id="{AC07809E-7241-0A05-EAA4-C0BDA387DC49}"/>
              </a:ext>
            </a:extLst>
          </p:cNvPr>
          <p:cNvSpPr>
            <a:spLocks noGrp="1"/>
          </p:cNvSpPr>
          <p:nvPr>
            <p:ph type="subTitle" idx="1" hasCustomPrompt="1"/>
          </p:nvPr>
        </p:nvSpPr>
        <p:spPr>
          <a:xfrm>
            <a:off x="540000" y="3429001"/>
            <a:ext cx="3433762" cy="771504"/>
          </a:xfrm>
          <a:noFill/>
        </p:spPr>
        <p:txBody>
          <a:bodyPr anchor="b" anchorCtr="0"/>
          <a:lstStyle>
            <a:lvl1pPr marL="0" indent="0" algn="l">
              <a:lnSpc>
                <a:spcPts val="1800"/>
              </a:lnSpc>
              <a:spcBef>
                <a:spcPts val="0"/>
              </a:spcBef>
              <a:buNone/>
              <a:defRPr sz="1600">
                <a:solidFill>
                  <a:schemeClr val="accent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Sub headline to go here on multiple lines</a:t>
            </a:r>
            <a:endParaRPr lang="en-GB"/>
          </a:p>
        </p:txBody>
      </p:sp>
      <p:sp>
        <p:nvSpPr>
          <p:cNvPr id="5" name="Text Placeholder 7">
            <a:extLst>
              <a:ext uri="{FF2B5EF4-FFF2-40B4-BE49-F238E27FC236}">
                <a16:creationId xmlns:a16="http://schemas.microsoft.com/office/drawing/2014/main" id="{350AF839-FC36-0AAE-146C-C5C149020EED}"/>
              </a:ext>
            </a:extLst>
          </p:cNvPr>
          <p:cNvSpPr>
            <a:spLocks noGrp="1"/>
          </p:cNvSpPr>
          <p:nvPr>
            <p:ph type="body" sz="quarter" idx="11" hasCustomPrompt="1"/>
          </p:nvPr>
        </p:nvSpPr>
        <p:spPr>
          <a:xfrm>
            <a:off x="539999" y="4582329"/>
            <a:ext cx="1934209" cy="298402"/>
          </a:xfrm>
        </p:spPr>
        <p:txBody>
          <a:bodyPr/>
          <a:lstStyle>
            <a:lvl1pPr marL="0" indent="0">
              <a:buNone/>
              <a:defRPr b="0">
                <a:solidFill>
                  <a:schemeClr val="accent2"/>
                </a:solidFill>
              </a:defRPr>
            </a:lvl1pPr>
            <a:lvl2pPr marL="1800" indent="0">
              <a:buNone/>
              <a:defRPr/>
            </a:lvl2pPr>
            <a:lvl3pPr marL="203400" indent="0">
              <a:buNone/>
              <a:defRPr/>
            </a:lvl3pPr>
            <a:lvl4pPr marL="203400" indent="0">
              <a:buNone/>
              <a:defRPr/>
            </a:lvl4pPr>
            <a:lvl5pPr marL="419400" indent="0">
              <a:buNone/>
              <a:defRPr/>
            </a:lvl5pPr>
          </a:lstStyle>
          <a:p>
            <a:pPr lvl="0"/>
            <a:r>
              <a:rPr lang="en-GB"/>
              <a:t>Date</a:t>
            </a:r>
            <a:endParaRPr lang="en-US"/>
          </a:p>
        </p:txBody>
      </p:sp>
      <p:pic>
        <p:nvPicPr>
          <p:cNvPr id="2" name="Graphic 1">
            <a:extLst>
              <a:ext uri="{FF2B5EF4-FFF2-40B4-BE49-F238E27FC236}">
                <a16:creationId xmlns:a16="http://schemas.microsoft.com/office/drawing/2014/main" id="{1AA4758A-9CDF-A93A-788E-7D4395E47CF8}"/>
              </a:ext>
            </a:extLst>
          </p:cNvPr>
          <p:cNvPicPr>
            <a:picLocks noChangeAspect="1"/>
          </p:cNvPicPr>
          <p:nvPr/>
        </p:nvPicPr>
        <p:blipFill>
          <a:blip>
            <a:extLst>
              <a:ext uri="{96DAC541-7B7A-43D3-8B79-37D633B846F1}">
                <asvg:svgBlip xmlns:asvg="http://schemas.microsoft.com/office/drawing/2016/SVG/main" r:embed="rId2"/>
              </a:ext>
            </a:extLst>
          </a:blip>
          <a:srcRect/>
          <a:stretch/>
        </p:blipFill>
        <p:spPr>
          <a:xfrm>
            <a:off x="539999" y="5886093"/>
            <a:ext cx="1344033" cy="439395"/>
          </a:xfrm>
          <a:prstGeom prst="rect">
            <a:avLst/>
          </a:prstGeom>
        </p:spPr>
      </p:pic>
    </p:spTree>
    <p:extLst>
      <p:ext uri="{BB962C8B-B14F-4D97-AF65-F5344CB8AC3E}">
        <p14:creationId xmlns:p14="http://schemas.microsoft.com/office/powerpoint/2010/main" val="361385501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Title with Image – Stone">
    <p:bg>
      <p:bgPr>
        <a:solidFill>
          <a:srgbClr val="F1EDEA"/>
        </a:solidFill>
        <a:effectLst/>
      </p:bgPr>
    </p:bg>
    <p:spTree>
      <p:nvGrpSpPr>
        <p:cNvPr id="1" name=""/>
        <p:cNvGrpSpPr/>
        <p:nvPr/>
      </p:nvGrpSpPr>
      <p:grpSpPr>
        <a:xfrm>
          <a:off x="0" y="0"/>
          <a:ext cx="0" cy="0"/>
          <a:chOff x="0" y="0"/>
          <a:chExt cx="0" cy="0"/>
        </a:xfrm>
      </p:grpSpPr>
      <p:sp>
        <p:nvSpPr>
          <p:cNvPr id="14" name="Picture Placeholder 13">
            <a:extLst>
              <a:ext uri="{FF2B5EF4-FFF2-40B4-BE49-F238E27FC236}">
                <a16:creationId xmlns:a16="http://schemas.microsoft.com/office/drawing/2014/main" id="{632908C5-7F8A-4BE2-2C6B-602814677AFF}"/>
              </a:ext>
            </a:extLst>
          </p:cNvPr>
          <p:cNvSpPr>
            <a:spLocks noGrp="1"/>
          </p:cNvSpPr>
          <p:nvPr>
            <p:ph type="pic" sz="quarter" idx="13"/>
          </p:nvPr>
        </p:nvSpPr>
        <p:spPr>
          <a:xfrm>
            <a:off x="4368800" y="0"/>
            <a:ext cx="7823200" cy="6858000"/>
          </a:xfrm>
          <a:solidFill>
            <a:schemeClr val="bg1">
              <a:lumMod val="95000"/>
            </a:schemeClr>
          </a:solidFill>
        </p:spPr>
        <p:txBody>
          <a:bodyPr/>
          <a:lstStyle>
            <a:lvl1pPr marL="0" indent="0">
              <a:buNone/>
              <a:defRPr/>
            </a:lvl1pPr>
          </a:lstStyle>
          <a:p>
            <a:r>
              <a:rPr lang="en-US"/>
              <a:t>Click icon to add picture</a:t>
            </a:r>
            <a:endParaRPr lang="en-GB"/>
          </a:p>
        </p:txBody>
      </p:sp>
      <p:sp>
        <p:nvSpPr>
          <p:cNvPr id="9" name="Title 1">
            <a:extLst>
              <a:ext uri="{FF2B5EF4-FFF2-40B4-BE49-F238E27FC236}">
                <a16:creationId xmlns:a16="http://schemas.microsoft.com/office/drawing/2014/main" id="{2D00573A-7C43-03D9-3997-844A44997FBB}"/>
              </a:ext>
            </a:extLst>
          </p:cNvPr>
          <p:cNvSpPr>
            <a:spLocks noGrp="1"/>
          </p:cNvSpPr>
          <p:nvPr>
            <p:ph type="ctrTitle" hasCustomPrompt="1"/>
          </p:nvPr>
        </p:nvSpPr>
        <p:spPr>
          <a:xfrm>
            <a:off x="540000" y="1044000"/>
            <a:ext cx="3433762" cy="1538883"/>
          </a:xfrm>
          <a:prstGeom prst="rect">
            <a:avLst/>
          </a:prstGeom>
          <a:noFill/>
        </p:spPr>
        <p:txBody>
          <a:bodyPr anchor="b" anchorCtr="0"/>
          <a:lstStyle>
            <a:lvl1pPr algn="l">
              <a:lnSpc>
                <a:spcPts val="4000"/>
              </a:lnSpc>
              <a:defRPr sz="3600" baseline="0">
                <a:solidFill>
                  <a:schemeClr val="accent1"/>
                </a:solidFill>
              </a:defRPr>
            </a:lvl1pPr>
          </a:lstStyle>
          <a:p>
            <a:r>
              <a:rPr lang="en-US"/>
              <a:t>Short title to go here on multiple lines</a:t>
            </a:r>
            <a:endParaRPr lang="en-GB"/>
          </a:p>
        </p:txBody>
      </p:sp>
      <p:sp>
        <p:nvSpPr>
          <p:cNvPr id="10" name="Subtitle 2">
            <a:extLst>
              <a:ext uri="{FF2B5EF4-FFF2-40B4-BE49-F238E27FC236}">
                <a16:creationId xmlns:a16="http://schemas.microsoft.com/office/drawing/2014/main" id="{AC07809E-7241-0A05-EAA4-C0BDA387DC49}"/>
              </a:ext>
            </a:extLst>
          </p:cNvPr>
          <p:cNvSpPr>
            <a:spLocks noGrp="1"/>
          </p:cNvSpPr>
          <p:nvPr>
            <p:ph type="subTitle" idx="1" hasCustomPrompt="1"/>
          </p:nvPr>
        </p:nvSpPr>
        <p:spPr>
          <a:xfrm>
            <a:off x="540000" y="3429001"/>
            <a:ext cx="1934210" cy="771504"/>
          </a:xfrm>
          <a:noFill/>
        </p:spPr>
        <p:txBody>
          <a:bodyPr anchor="b" anchorCtr="0"/>
          <a:lstStyle>
            <a:lvl1pPr marL="0" indent="0" algn="l">
              <a:lnSpc>
                <a:spcPts val="1800"/>
              </a:lnSpc>
              <a:spcBef>
                <a:spcPts val="0"/>
              </a:spcBef>
              <a:buNone/>
              <a:defRPr sz="1600">
                <a:solidFill>
                  <a:schemeClr val="accent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Sub headline to go here on multiple lines</a:t>
            </a:r>
            <a:endParaRPr lang="en-GB"/>
          </a:p>
        </p:txBody>
      </p:sp>
      <p:sp>
        <p:nvSpPr>
          <p:cNvPr id="3" name="Text Placeholder 7">
            <a:extLst>
              <a:ext uri="{FF2B5EF4-FFF2-40B4-BE49-F238E27FC236}">
                <a16:creationId xmlns:a16="http://schemas.microsoft.com/office/drawing/2014/main" id="{AC51D1FD-0967-374B-58FC-94C8ADAFB1C7}"/>
              </a:ext>
            </a:extLst>
          </p:cNvPr>
          <p:cNvSpPr>
            <a:spLocks noGrp="1"/>
          </p:cNvSpPr>
          <p:nvPr>
            <p:ph type="body" sz="quarter" idx="11" hasCustomPrompt="1"/>
          </p:nvPr>
        </p:nvSpPr>
        <p:spPr>
          <a:xfrm>
            <a:off x="539999" y="4582329"/>
            <a:ext cx="1934209" cy="298402"/>
          </a:xfrm>
        </p:spPr>
        <p:txBody>
          <a:bodyPr/>
          <a:lstStyle>
            <a:lvl1pPr marL="0" indent="0">
              <a:buNone/>
              <a:defRPr b="0">
                <a:solidFill>
                  <a:schemeClr val="accent2"/>
                </a:solidFill>
              </a:defRPr>
            </a:lvl1pPr>
            <a:lvl2pPr marL="1800" indent="0">
              <a:buNone/>
              <a:defRPr/>
            </a:lvl2pPr>
            <a:lvl3pPr marL="203400" indent="0">
              <a:buNone/>
              <a:defRPr/>
            </a:lvl3pPr>
            <a:lvl4pPr marL="203400" indent="0">
              <a:buNone/>
              <a:defRPr/>
            </a:lvl4pPr>
            <a:lvl5pPr marL="419400" indent="0">
              <a:buNone/>
              <a:defRPr/>
            </a:lvl5pPr>
          </a:lstStyle>
          <a:p>
            <a:pPr lvl="0"/>
            <a:r>
              <a:rPr lang="en-GB"/>
              <a:t>Date</a:t>
            </a:r>
            <a:endParaRPr lang="en-US"/>
          </a:p>
        </p:txBody>
      </p:sp>
      <p:pic>
        <p:nvPicPr>
          <p:cNvPr id="4" name="Graphic 3">
            <a:extLst>
              <a:ext uri="{FF2B5EF4-FFF2-40B4-BE49-F238E27FC236}">
                <a16:creationId xmlns:a16="http://schemas.microsoft.com/office/drawing/2014/main" id="{D2329AC2-9070-8DFB-C85A-B50E23FF20C9}"/>
              </a:ext>
            </a:extLst>
          </p:cNvPr>
          <p:cNvPicPr>
            <a:picLocks noChangeAspect="1"/>
          </p:cNvPicPr>
          <p:nvPr/>
        </p:nvPicPr>
        <p:blipFill>
          <a:blip>
            <a:extLst>
              <a:ext uri="{96DAC541-7B7A-43D3-8B79-37D633B846F1}">
                <asvg:svgBlip xmlns:asvg="http://schemas.microsoft.com/office/drawing/2016/SVG/main" r:embed="rId2"/>
              </a:ext>
            </a:extLst>
          </a:blip>
          <a:srcRect/>
          <a:stretch/>
        </p:blipFill>
        <p:spPr>
          <a:xfrm>
            <a:off x="539999" y="5886093"/>
            <a:ext cx="1344033" cy="439395"/>
          </a:xfrm>
          <a:prstGeom prst="rect">
            <a:avLst/>
          </a:prstGeom>
        </p:spPr>
      </p:pic>
    </p:spTree>
    <p:extLst>
      <p:ext uri="{BB962C8B-B14F-4D97-AF65-F5344CB8AC3E}">
        <p14:creationId xmlns:p14="http://schemas.microsoft.com/office/powerpoint/2010/main" val="90917035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Title without Image – Full Image">
    <p:bg>
      <p:bgPr>
        <a:solidFill>
          <a:schemeClr val="bg1"/>
        </a:solidFill>
        <a:effectLst/>
      </p:bgPr>
    </p:bg>
    <p:spTree>
      <p:nvGrpSpPr>
        <p:cNvPr id="1" name=""/>
        <p:cNvGrpSpPr/>
        <p:nvPr/>
      </p:nvGrpSpPr>
      <p:grpSpPr>
        <a:xfrm>
          <a:off x="0" y="0"/>
          <a:ext cx="0" cy="0"/>
          <a:chOff x="0" y="0"/>
          <a:chExt cx="0" cy="0"/>
        </a:xfrm>
      </p:grpSpPr>
      <p:sp>
        <p:nvSpPr>
          <p:cNvPr id="3" name="Picture Placeholder 3">
            <a:extLst>
              <a:ext uri="{FF2B5EF4-FFF2-40B4-BE49-F238E27FC236}">
                <a16:creationId xmlns:a16="http://schemas.microsoft.com/office/drawing/2014/main" id="{1DE80376-768E-37FF-6F60-245031D32445}"/>
              </a:ext>
            </a:extLst>
          </p:cNvPr>
          <p:cNvSpPr>
            <a:spLocks noGrp="1"/>
          </p:cNvSpPr>
          <p:nvPr>
            <p:ph type="pic" sz="quarter" idx="11"/>
          </p:nvPr>
        </p:nvSpPr>
        <p:spPr>
          <a:xfrm>
            <a:off x="0" y="0"/>
            <a:ext cx="12192000" cy="6858000"/>
          </a:xfrm>
        </p:spPr>
        <p:txBody>
          <a:bodyPr/>
          <a:lstStyle/>
          <a:p>
            <a:r>
              <a:rPr lang="en-US"/>
              <a:t>Click icon to add picture</a:t>
            </a:r>
          </a:p>
        </p:txBody>
      </p:sp>
      <p:sp>
        <p:nvSpPr>
          <p:cNvPr id="9" name="Title 1">
            <a:extLst>
              <a:ext uri="{FF2B5EF4-FFF2-40B4-BE49-F238E27FC236}">
                <a16:creationId xmlns:a16="http://schemas.microsoft.com/office/drawing/2014/main" id="{2D00573A-7C43-03D9-3997-844A44997FBB}"/>
              </a:ext>
            </a:extLst>
          </p:cNvPr>
          <p:cNvSpPr>
            <a:spLocks noGrp="1"/>
          </p:cNvSpPr>
          <p:nvPr>
            <p:ph type="ctrTitle" hasCustomPrompt="1"/>
          </p:nvPr>
        </p:nvSpPr>
        <p:spPr>
          <a:xfrm>
            <a:off x="539999" y="1558800"/>
            <a:ext cx="7273675" cy="1025922"/>
          </a:xfrm>
          <a:prstGeom prst="rect">
            <a:avLst/>
          </a:prstGeom>
          <a:noFill/>
        </p:spPr>
        <p:txBody>
          <a:bodyPr anchor="b" anchorCtr="0"/>
          <a:lstStyle>
            <a:lvl1pPr algn="l">
              <a:lnSpc>
                <a:spcPts val="4000"/>
              </a:lnSpc>
              <a:defRPr sz="3600" baseline="0">
                <a:solidFill>
                  <a:schemeClr val="accent1"/>
                </a:solidFill>
              </a:defRPr>
            </a:lvl1pPr>
          </a:lstStyle>
          <a:p>
            <a:r>
              <a:rPr lang="en-US"/>
              <a:t>Long presentation title to go here on multiple lines</a:t>
            </a:r>
            <a:endParaRPr lang="en-GB"/>
          </a:p>
        </p:txBody>
      </p:sp>
      <p:sp>
        <p:nvSpPr>
          <p:cNvPr id="10" name="Subtitle 2">
            <a:extLst>
              <a:ext uri="{FF2B5EF4-FFF2-40B4-BE49-F238E27FC236}">
                <a16:creationId xmlns:a16="http://schemas.microsoft.com/office/drawing/2014/main" id="{AC07809E-7241-0A05-EAA4-C0BDA387DC49}"/>
              </a:ext>
            </a:extLst>
          </p:cNvPr>
          <p:cNvSpPr>
            <a:spLocks noGrp="1"/>
          </p:cNvSpPr>
          <p:nvPr>
            <p:ph type="subTitle" idx="1" hasCustomPrompt="1"/>
          </p:nvPr>
        </p:nvSpPr>
        <p:spPr>
          <a:xfrm>
            <a:off x="540000" y="3429001"/>
            <a:ext cx="3422400" cy="771504"/>
          </a:xfrm>
          <a:noFill/>
        </p:spPr>
        <p:txBody>
          <a:bodyPr anchor="b" anchorCtr="0"/>
          <a:lstStyle>
            <a:lvl1pPr marL="0" indent="0" algn="l">
              <a:lnSpc>
                <a:spcPts val="1800"/>
              </a:lnSpc>
              <a:spcBef>
                <a:spcPts val="0"/>
              </a:spcBef>
              <a:buNone/>
              <a:defRPr sz="1600">
                <a:solidFill>
                  <a:schemeClr val="accent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Sub headline to go here on multiple lines</a:t>
            </a:r>
            <a:endParaRPr lang="en-GB"/>
          </a:p>
        </p:txBody>
      </p:sp>
      <p:sp>
        <p:nvSpPr>
          <p:cNvPr id="4" name="Text Placeholder 7">
            <a:extLst>
              <a:ext uri="{FF2B5EF4-FFF2-40B4-BE49-F238E27FC236}">
                <a16:creationId xmlns:a16="http://schemas.microsoft.com/office/drawing/2014/main" id="{A2BF8C3B-A0EE-0A6C-DC61-2BA8A954B092}"/>
              </a:ext>
            </a:extLst>
          </p:cNvPr>
          <p:cNvSpPr>
            <a:spLocks noGrp="1"/>
          </p:cNvSpPr>
          <p:nvPr>
            <p:ph type="body" sz="quarter" idx="12" hasCustomPrompt="1"/>
          </p:nvPr>
        </p:nvSpPr>
        <p:spPr>
          <a:xfrm>
            <a:off x="539999" y="4582329"/>
            <a:ext cx="1934209" cy="298402"/>
          </a:xfrm>
        </p:spPr>
        <p:txBody>
          <a:bodyPr/>
          <a:lstStyle>
            <a:lvl1pPr marL="0" indent="0">
              <a:buNone/>
              <a:defRPr b="0">
                <a:solidFill>
                  <a:schemeClr val="accent2"/>
                </a:solidFill>
              </a:defRPr>
            </a:lvl1pPr>
            <a:lvl2pPr marL="1800" indent="0">
              <a:buNone/>
              <a:defRPr/>
            </a:lvl2pPr>
            <a:lvl3pPr marL="203400" indent="0">
              <a:buNone/>
              <a:defRPr/>
            </a:lvl3pPr>
            <a:lvl4pPr marL="203400" indent="0">
              <a:buNone/>
              <a:defRPr/>
            </a:lvl4pPr>
            <a:lvl5pPr marL="419400" indent="0">
              <a:buNone/>
              <a:defRPr/>
            </a:lvl5pPr>
          </a:lstStyle>
          <a:p>
            <a:pPr lvl="0"/>
            <a:r>
              <a:rPr lang="en-GB"/>
              <a:t>Date</a:t>
            </a:r>
            <a:endParaRPr lang="en-US"/>
          </a:p>
        </p:txBody>
      </p:sp>
      <p:pic>
        <p:nvPicPr>
          <p:cNvPr id="5" name="Graphic 4">
            <a:extLst>
              <a:ext uri="{FF2B5EF4-FFF2-40B4-BE49-F238E27FC236}">
                <a16:creationId xmlns:a16="http://schemas.microsoft.com/office/drawing/2014/main" id="{3D81FA5E-9793-7252-6F16-11ADAEFC9A06}"/>
              </a:ext>
            </a:extLst>
          </p:cNvPr>
          <p:cNvPicPr>
            <a:picLocks noChangeAspect="1"/>
          </p:cNvPicPr>
          <p:nvPr/>
        </p:nvPicPr>
        <p:blipFill>
          <a:blip>
            <a:extLst>
              <a:ext uri="{96DAC541-7B7A-43D3-8B79-37D633B846F1}">
                <asvg:svgBlip xmlns:asvg="http://schemas.microsoft.com/office/drawing/2016/SVG/main" r:embed="rId2"/>
              </a:ext>
            </a:extLst>
          </a:blip>
          <a:srcRect/>
          <a:stretch/>
        </p:blipFill>
        <p:spPr>
          <a:xfrm>
            <a:off x="539999" y="5886093"/>
            <a:ext cx="1344033" cy="439395"/>
          </a:xfrm>
          <a:prstGeom prst="rect">
            <a:avLst/>
          </a:prstGeom>
        </p:spPr>
      </p:pic>
    </p:spTree>
    <p:extLst>
      <p:ext uri="{BB962C8B-B14F-4D97-AF65-F5344CB8AC3E}">
        <p14:creationId xmlns:p14="http://schemas.microsoft.com/office/powerpoint/2010/main" val="141159804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1_Title with Image – Full Image">
    <p:bg>
      <p:bgPr>
        <a:solidFill>
          <a:schemeClr val="bg1"/>
        </a:solidFill>
        <a:effectLst/>
      </p:bgPr>
    </p:bg>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72DC5E6A-A623-90C1-4A4B-249CC04109AD}"/>
              </a:ext>
            </a:extLst>
          </p:cNvPr>
          <p:cNvSpPr>
            <a:spLocks noGrp="1"/>
          </p:cNvSpPr>
          <p:nvPr>
            <p:ph type="pic" sz="quarter" idx="11"/>
          </p:nvPr>
        </p:nvSpPr>
        <p:spPr>
          <a:xfrm>
            <a:off x="0" y="0"/>
            <a:ext cx="12192000" cy="6858000"/>
          </a:xfrm>
        </p:spPr>
        <p:txBody>
          <a:bodyPr/>
          <a:lstStyle/>
          <a:p>
            <a:r>
              <a:rPr lang="en-US"/>
              <a:t>Click icon to add picture</a:t>
            </a:r>
          </a:p>
        </p:txBody>
      </p:sp>
      <p:sp>
        <p:nvSpPr>
          <p:cNvPr id="9" name="Title 1">
            <a:extLst>
              <a:ext uri="{FF2B5EF4-FFF2-40B4-BE49-F238E27FC236}">
                <a16:creationId xmlns:a16="http://schemas.microsoft.com/office/drawing/2014/main" id="{2D00573A-7C43-03D9-3997-844A44997FBB}"/>
              </a:ext>
            </a:extLst>
          </p:cNvPr>
          <p:cNvSpPr>
            <a:spLocks noGrp="1"/>
          </p:cNvSpPr>
          <p:nvPr>
            <p:ph type="ctrTitle" hasCustomPrompt="1"/>
          </p:nvPr>
        </p:nvSpPr>
        <p:spPr>
          <a:xfrm>
            <a:off x="540000" y="1044000"/>
            <a:ext cx="3433762" cy="1538883"/>
          </a:xfrm>
          <a:prstGeom prst="rect">
            <a:avLst/>
          </a:prstGeom>
          <a:noFill/>
        </p:spPr>
        <p:txBody>
          <a:bodyPr anchor="b" anchorCtr="0"/>
          <a:lstStyle>
            <a:lvl1pPr algn="l">
              <a:lnSpc>
                <a:spcPts val="4000"/>
              </a:lnSpc>
              <a:defRPr sz="3600" baseline="0">
                <a:solidFill>
                  <a:schemeClr val="accent1"/>
                </a:solidFill>
              </a:defRPr>
            </a:lvl1pPr>
          </a:lstStyle>
          <a:p>
            <a:r>
              <a:rPr lang="en-US"/>
              <a:t>Presentation title to go here on multiple lines</a:t>
            </a:r>
            <a:endParaRPr lang="en-GB"/>
          </a:p>
        </p:txBody>
      </p:sp>
      <p:sp>
        <p:nvSpPr>
          <p:cNvPr id="10" name="Subtitle 2">
            <a:extLst>
              <a:ext uri="{FF2B5EF4-FFF2-40B4-BE49-F238E27FC236}">
                <a16:creationId xmlns:a16="http://schemas.microsoft.com/office/drawing/2014/main" id="{AC07809E-7241-0A05-EAA4-C0BDA387DC49}"/>
              </a:ext>
            </a:extLst>
          </p:cNvPr>
          <p:cNvSpPr>
            <a:spLocks noGrp="1"/>
          </p:cNvSpPr>
          <p:nvPr>
            <p:ph type="subTitle" idx="1" hasCustomPrompt="1"/>
          </p:nvPr>
        </p:nvSpPr>
        <p:spPr>
          <a:xfrm>
            <a:off x="540000" y="3429001"/>
            <a:ext cx="1934210" cy="771504"/>
          </a:xfrm>
          <a:noFill/>
        </p:spPr>
        <p:txBody>
          <a:bodyPr anchor="b" anchorCtr="0"/>
          <a:lstStyle>
            <a:lvl1pPr marL="0" indent="0" algn="l">
              <a:lnSpc>
                <a:spcPts val="1800"/>
              </a:lnSpc>
              <a:spcBef>
                <a:spcPts val="0"/>
              </a:spcBef>
              <a:buNone/>
              <a:defRPr sz="1600">
                <a:solidFill>
                  <a:schemeClr val="accent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Sub headline to go here on multiple lines</a:t>
            </a:r>
            <a:endParaRPr lang="en-GB"/>
          </a:p>
        </p:txBody>
      </p:sp>
      <p:sp>
        <p:nvSpPr>
          <p:cNvPr id="5" name="Text Placeholder 7">
            <a:extLst>
              <a:ext uri="{FF2B5EF4-FFF2-40B4-BE49-F238E27FC236}">
                <a16:creationId xmlns:a16="http://schemas.microsoft.com/office/drawing/2014/main" id="{398AAB16-D588-604E-30A0-E876270E5AD4}"/>
              </a:ext>
            </a:extLst>
          </p:cNvPr>
          <p:cNvSpPr>
            <a:spLocks noGrp="1"/>
          </p:cNvSpPr>
          <p:nvPr>
            <p:ph type="body" sz="quarter" idx="12" hasCustomPrompt="1"/>
          </p:nvPr>
        </p:nvSpPr>
        <p:spPr>
          <a:xfrm>
            <a:off x="539999" y="4582329"/>
            <a:ext cx="1934209" cy="298402"/>
          </a:xfrm>
        </p:spPr>
        <p:txBody>
          <a:bodyPr/>
          <a:lstStyle>
            <a:lvl1pPr marL="0" indent="0">
              <a:buNone/>
              <a:defRPr b="0">
                <a:solidFill>
                  <a:schemeClr val="accent2"/>
                </a:solidFill>
              </a:defRPr>
            </a:lvl1pPr>
            <a:lvl2pPr marL="1800" indent="0">
              <a:buNone/>
              <a:defRPr/>
            </a:lvl2pPr>
            <a:lvl3pPr marL="203400" indent="0">
              <a:buNone/>
              <a:defRPr/>
            </a:lvl3pPr>
            <a:lvl4pPr marL="203400" indent="0">
              <a:buNone/>
              <a:defRPr/>
            </a:lvl4pPr>
            <a:lvl5pPr marL="419400" indent="0">
              <a:buNone/>
              <a:defRPr/>
            </a:lvl5pPr>
          </a:lstStyle>
          <a:p>
            <a:pPr lvl="0"/>
            <a:r>
              <a:rPr lang="en-GB"/>
              <a:t>Date</a:t>
            </a:r>
            <a:endParaRPr lang="en-US"/>
          </a:p>
        </p:txBody>
      </p:sp>
      <p:pic>
        <p:nvPicPr>
          <p:cNvPr id="3" name="Graphic 2">
            <a:extLst>
              <a:ext uri="{FF2B5EF4-FFF2-40B4-BE49-F238E27FC236}">
                <a16:creationId xmlns:a16="http://schemas.microsoft.com/office/drawing/2014/main" id="{FEE7849E-E106-A1D9-69A2-C6E98E588434}"/>
              </a:ext>
            </a:extLst>
          </p:cNvPr>
          <p:cNvPicPr>
            <a:picLocks noChangeAspect="1"/>
          </p:cNvPicPr>
          <p:nvPr/>
        </p:nvPicPr>
        <p:blipFill>
          <a:blip>
            <a:extLst>
              <a:ext uri="{96DAC541-7B7A-43D3-8B79-37D633B846F1}">
                <asvg:svgBlip xmlns:asvg="http://schemas.microsoft.com/office/drawing/2016/SVG/main" r:embed="rId2"/>
              </a:ext>
            </a:extLst>
          </a:blip>
          <a:srcRect/>
          <a:stretch/>
        </p:blipFill>
        <p:spPr>
          <a:xfrm>
            <a:off x="539999" y="5886093"/>
            <a:ext cx="1344033" cy="439395"/>
          </a:xfrm>
          <a:prstGeom prst="rect">
            <a:avLst/>
          </a:prstGeom>
        </p:spPr>
      </p:pic>
    </p:spTree>
    <p:extLst>
      <p:ext uri="{BB962C8B-B14F-4D97-AF65-F5344CB8AC3E}">
        <p14:creationId xmlns:p14="http://schemas.microsoft.com/office/powerpoint/2010/main" val="144810305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 with label">
    <p:bg>
      <p:bgPr>
        <a:gradFill>
          <a:gsLst>
            <a:gs pos="0">
              <a:srgbClr val="1B0757"/>
            </a:gs>
            <a:gs pos="67000">
              <a:srgbClr val="290A87">
                <a:lumMod val="98000"/>
                <a:lumOff val="2000"/>
              </a:srgbClr>
            </a:gs>
          </a:gsLst>
          <a:lin ang="2700000" scaled="0"/>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F89527-9738-CEBF-4E7D-E12792049AAB}"/>
              </a:ext>
            </a:extLst>
          </p:cNvPr>
          <p:cNvSpPr>
            <a:spLocks noGrp="1"/>
          </p:cNvSpPr>
          <p:nvPr>
            <p:ph type="title" hasCustomPrompt="1"/>
          </p:nvPr>
        </p:nvSpPr>
        <p:spPr>
          <a:xfrm>
            <a:off x="539999" y="2285317"/>
            <a:ext cx="5340099" cy="358560"/>
          </a:xfrm>
          <a:prstGeom prst="rect">
            <a:avLst/>
          </a:prstGeom>
        </p:spPr>
        <p:txBody>
          <a:bodyPr anchor="b"/>
          <a:lstStyle>
            <a:lvl1pPr>
              <a:lnSpc>
                <a:spcPts val="3000"/>
              </a:lnSpc>
              <a:defRPr sz="2400" b="1" baseline="0">
                <a:solidFill>
                  <a:schemeClr val="accent2"/>
                </a:solidFill>
              </a:defRPr>
            </a:lvl1pPr>
          </a:lstStyle>
          <a:p>
            <a:r>
              <a:rPr lang="en-US"/>
              <a:t>Label</a:t>
            </a:r>
            <a:endParaRPr lang="en-GB"/>
          </a:p>
        </p:txBody>
      </p:sp>
      <p:sp>
        <p:nvSpPr>
          <p:cNvPr id="3" name="Text Placeholder 2">
            <a:extLst>
              <a:ext uri="{FF2B5EF4-FFF2-40B4-BE49-F238E27FC236}">
                <a16:creationId xmlns:a16="http://schemas.microsoft.com/office/drawing/2014/main" id="{ED5FDB55-3765-3E21-509C-01AE7B9F52CF}"/>
              </a:ext>
            </a:extLst>
          </p:cNvPr>
          <p:cNvSpPr>
            <a:spLocks noGrp="1"/>
          </p:cNvSpPr>
          <p:nvPr>
            <p:ph type="body" idx="1" hasCustomPrompt="1"/>
          </p:nvPr>
        </p:nvSpPr>
        <p:spPr>
          <a:xfrm>
            <a:off x="540000" y="3429808"/>
            <a:ext cx="5340099" cy="2520142"/>
          </a:xfrm>
        </p:spPr>
        <p:txBody>
          <a:bodyPr/>
          <a:lstStyle>
            <a:lvl1pPr marL="0" indent="0">
              <a:lnSpc>
                <a:spcPts val="4000"/>
              </a:lnSpc>
              <a:buNone/>
              <a:defRPr sz="36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Divider title</a:t>
            </a:r>
          </a:p>
        </p:txBody>
      </p:sp>
    </p:spTree>
    <p:extLst>
      <p:ext uri="{BB962C8B-B14F-4D97-AF65-F5344CB8AC3E}">
        <p14:creationId xmlns:p14="http://schemas.microsoft.com/office/powerpoint/2010/main" val="210323945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Section Header - without label">
    <p:bg>
      <p:bgPr>
        <a:gradFill>
          <a:gsLst>
            <a:gs pos="0">
              <a:srgbClr val="1B0757"/>
            </a:gs>
            <a:gs pos="67000">
              <a:srgbClr val="290A87">
                <a:lumMod val="98000"/>
                <a:lumOff val="2000"/>
              </a:srgbClr>
            </a:gs>
          </a:gsLst>
          <a:lin ang="2700000" scaled="0"/>
        </a:gradFill>
        <a:effectLst/>
      </p:bgPr>
    </p:bg>
    <p:spTree>
      <p:nvGrpSpPr>
        <p:cNvPr id="1" name=""/>
        <p:cNvGrpSpPr/>
        <p:nvPr/>
      </p:nvGrpSpPr>
      <p:grpSpPr>
        <a:xfrm>
          <a:off x="0" y="0"/>
          <a:ext cx="0" cy="0"/>
          <a:chOff x="0" y="0"/>
          <a:chExt cx="0" cy="0"/>
        </a:xfrm>
      </p:grpSpPr>
      <p:sp>
        <p:nvSpPr>
          <p:cNvPr id="4" name="Text Placeholder 2">
            <a:extLst>
              <a:ext uri="{FF2B5EF4-FFF2-40B4-BE49-F238E27FC236}">
                <a16:creationId xmlns:a16="http://schemas.microsoft.com/office/drawing/2014/main" id="{6B4951EC-2546-3CC2-D866-B9B8AD7CD138}"/>
              </a:ext>
            </a:extLst>
          </p:cNvPr>
          <p:cNvSpPr>
            <a:spLocks noGrp="1"/>
          </p:cNvSpPr>
          <p:nvPr>
            <p:ph type="body" idx="1" hasCustomPrompt="1"/>
          </p:nvPr>
        </p:nvSpPr>
        <p:spPr>
          <a:xfrm>
            <a:off x="540000" y="3429808"/>
            <a:ext cx="5340099" cy="2520142"/>
          </a:xfrm>
        </p:spPr>
        <p:txBody>
          <a:bodyPr/>
          <a:lstStyle>
            <a:lvl1pPr marL="0" indent="0">
              <a:lnSpc>
                <a:spcPts val="4000"/>
              </a:lnSpc>
              <a:buNone/>
              <a:defRPr sz="36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Divider title</a:t>
            </a:r>
          </a:p>
        </p:txBody>
      </p:sp>
    </p:spTree>
    <p:extLst>
      <p:ext uri="{BB962C8B-B14F-4D97-AF65-F5344CB8AC3E}">
        <p14:creationId xmlns:p14="http://schemas.microsoft.com/office/powerpoint/2010/main" val="372882355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secHead" preserve="1">
  <p:cSld name="Statement or Quote">
    <p:bg>
      <p:bgPr>
        <a:solidFill>
          <a:srgbClr val="F1EDEA"/>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F89527-9738-CEBF-4E7D-E12792049AAB}"/>
              </a:ext>
            </a:extLst>
          </p:cNvPr>
          <p:cNvSpPr>
            <a:spLocks noGrp="1"/>
          </p:cNvSpPr>
          <p:nvPr>
            <p:ph type="title" hasCustomPrompt="1"/>
          </p:nvPr>
        </p:nvSpPr>
        <p:spPr>
          <a:xfrm>
            <a:off x="539999" y="1997958"/>
            <a:ext cx="9192963" cy="2524089"/>
          </a:xfrm>
          <a:prstGeom prst="rect">
            <a:avLst/>
          </a:prstGeom>
        </p:spPr>
        <p:txBody>
          <a:bodyPr anchor="b"/>
          <a:lstStyle>
            <a:lvl1pPr>
              <a:lnSpc>
                <a:spcPts val="4000"/>
              </a:lnSpc>
              <a:defRPr lang="en-GB">
                <a:solidFill>
                  <a:schemeClr val="accent1"/>
                </a:solidFill>
                <a:effectLst/>
              </a:defRPr>
            </a:lvl1pPr>
          </a:lstStyle>
          <a:p>
            <a:r>
              <a:rPr lang="en-GB">
                <a:solidFill>
                  <a:srgbClr val="1B0757"/>
                </a:solidFill>
                <a:effectLst/>
                <a:latin typeface="Arial" panose="020B0604020202020204" pitchFamily="34" charset="0"/>
              </a:rPr>
              <a:t>“With </a:t>
            </a:r>
            <a:r>
              <a:rPr lang="en-GB" err="1">
                <a:solidFill>
                  <a:srgbClr val="1B0757"/>
                </a:solidFill>
                <a:effectLst/>
                <a:latin typeface="Arial" panose="020B0604020202020204" pitchFamily="34" charset="0"/>
              </a:rPr>
              <a:t>Preqin</a:t>
            </a:r>
            <a:r>
              <a:rPr lang="en-GB">
                <a:solidFill>
                  <a:srgbClr val="1B0757"/>
                </a:solidFill>
                <a:effectLst/>
                <a:latin typeface="Arial" panose="020B0604020202020204" pitchFamily="34" charset="0"/>
              </a:rPr>
              <a:t>, even for a big manager like us, it’s easier to give information and education to our clients on private markets. You’re pretty much like the Bloomberg of unlisted assets for industry players who want to access verified and reliable data at scale.”</a:t>
            </a:r>
          </a:p>
        </p:txBody>
      </p:sp>
      <p:sp>
        <p:nvSpPr>
          <p:cNvPr id="3" name="Text Placeholder 2">
            <a:extLst>
              <a:ext uri="{FF2B5EF4-FFF2-40B4-BE49-F238E27FC236}">
                <a16:creationId xmlns:a16="http://schemas.microsoft.com/office/drawing/2014/main" id="{ED5FDB55-3765-3E21-509C-01AE7B9F52CF}"/>
              </a:ext>
            </a:extLst>
          </p:cNvPr>
          <p:cNvSpPr>
            <a:spLocks noGrp="1"/>
          </p:cNvSpPr>
          <p:nvPr>
            <p:ph type="body" idx="1" hasCustomPrompt="1"/>
          </p:nvPr>
        </p:nvSpPr>
        <p:spPr>
          <a:xfrm>
            <a:off x="539999" y="5085991"/>
            <a:ext cx="5340101" cy="323732"/>
          </a:xfrm>
        </p:spPr>
        <p:txBody>
          <a:bodyPr/>
          <a:lstStyle>
            <a:lvl1pPr marL="0" indent="0">
              <a:lnSpc>
                <a:spcPts val="2000"/>
              </a:lnSpc>
              <a:spcBef>
                <a:spcPts val="0"/>
              </a:spcBef>
              <a:buNone/>
              <a:defRPr sz="1600">
                <a:solidFill>
                  <a:schemeClr val="accent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Author</a:t>
            </a:r>
          </a:p>
        </p:txBody>
      </p:sp>
      <p:sp>
        <p:nvSpPr>
          <p:cNvPr id="4" name="Footer Placeholder 4">
            <a:extLst>
              <a:ext uri="{FF2B5EF4-FFF2-40B4-BE49-F238E27FC236}">
                <a16:creationId xmlns:a16="http://schemas.microsoft.com/office/drawing/2014/main" id="{2C77965E-8EA3-FE71-B6B3-7C5730389C95}"/>
              </a:ext>
            </a:extLst>
          </p:cNvPr>
          <p:cNvSpPr>
            <a:spLocks noGrp="1"/>
          </p:cNvSpPr>
          <p:nvPr>
            <p:ph type="ftr" sz="quarter" idx="11"/>
          </p:nvPr>
        </p:nvSpPr>
        <p:spPr>
          <a:xfrm>
            <a:off x="7272000" y="6390000"/>
            <a:ext cx="4114800" cy="180000"/>
          </a:xfrm>
        </p:spPr>
        <p:txBody>
          <a:bodyPr/>
          <a:lstStyle/>
          <a:p>
            <a:r>
              <a:rPr lang="en-US"/>
              <a:t>Limited Distribution</a:t>
            </a:r>
          </a:p>
        </p:txBody>
      </p:sp>
      <p:sp>
        <p:nvSpPr>
          <p:cNvPr id="5" name="Slide Number Placeholder 5">
            <a:extLst>
              <a:ext uri="{FF2B5EF4-FFF2-40B4-BE49-F238E27FC236}">
                <a16:creationId xmlns:a16="http://schemas.microsoft.com/office/drawing/2014/main" id="{32A6F1AE-0B3D-7A4F-2262-AC924B626FA0}"/>
              </a:ext>
            </a:extLst>
          </p:cNvPr>
          <p:cNvSpPr>
            <a:spLocks noGrp="1"/>
          </p:cNvSpPr>
          <p:nvPr>
            <p:ph type="sldNum" sz="quarter" idx="12"/>
          </p:nvPr>
        </p:nvSpPr>
        <p:spPr>
          <a:xfrm>
            <a:off x="11293838" y="6390000"/>
            <a:ext cx="360000" cy="180000"/>
          </a:xfrm>
        </p:spPr>
        <p:txBody>
          <a:bodyPr/>
          <a:lstStyle/>
          <a:p>
            <a:fld id="{C0531ADF-2191-45C5-9D71-08764BF86A6F}" type="slidenum">
              <a:rPr lang="en-US" smtClean="0"/>
              <a:pPr/>
              <a:t>‹#›</a:t>
            </a:fld>
            <a:endParaRPr lang="en-US"/>
          </a:p>
        </p:txBody>
      </p:sp>
      <p:sp>
        <p:nvSpPr>
          <p:cNvPr id="6" name="object 4">
            <a:extLst>
              <a:ext uri="{FF2B5EF4-FFF2-40B4-BE49-F238E27FC236}">
                <a16:creationId xmlns:a16="http://schemas.microsoft.com/office/drawing/2014/main" id="{51B4E350-FD4B-49B4-6626-378E8CB863D9}"/>
              </a:ext>
            </a:extLst>
          </p:cNvPr>
          <p:cNvSpPr txBox="1"/>
          <p:nvPr/>
        </p:nvSpPr>
        <p:spPr>
          <a:xfrm>
            <a:off x="520700" y="6446291"/>
            <a:ext cx="422275" cy="126317"/>
          </a:xfrm>
          <a:prstGeom prst="rect">
            <a:avLst/>
          </a:prstGeom>
        </p:spPr>
        <p:txBody>
          <a:bodyPr vert="horz" wrap="square" lIns="0" tIns="3175" rIns="0" bIns="0" rtlCol="0">
            <a:spAutoFit/>
          </a:bodyPr>
          <a:lstStyle/>
          <a:p>
            <a:pPr marL="12700">
              <a:lnSpc>
                <a:spcPct val="100000"/>
              </a:lnSpc>
              <a:spcBef>
                <a:spcPts val="25"/>
              </a:spcBef>
            </a:pPr>
            <a:r>
              <a:rPr sz="800" kern="800" spc="0" baseline="0">
                <a:solidFill>
                  <a:schemeClr val="accent1"/>
                </a:solidFill>
                <a:latin typeface="Arial"/>
                <a:cs typeface="Arial"/>
              </a:rPr>
              <a:t>© Preqin</a:t>
            </a:r>
          </a:p>
        </p:txBody>
      </p:sp>
    </p:spTree>
    <p:extLst>
      <p:ext uri="{BB962C8B-B14F-4D97-AF65-F5344CB8AC3E}">
        <p14:creationId xmlns:p14="http://schemas.microsoft.com/office/powerpoint/2010/main" val="301773734"/>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One Colum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8A53A5-C09A-8000-1197-54254D659640}"/>
              </a:ext>
            </a:extLst>
          </p:cNvPr>
          <p:cNvSpPr>
            <a:spLocks noGrp="1"/>
          </p:cNvSpPr>
          <p:nvPr>
            <p:ph type="title"/>
          </p:nvPr>
        </p:nvSpPr>
        <p:spPr>
          <a:xfrm>
            <a:off x="540000" y="468000"/>
            <a:ext cx="11113838" cy="436017"/>
          </a:xfrm>
          <a:prstGeom prst="rect">
            <a:avLst/>
          </a:prstGeom>
        </p:spPr>
        <p:txBody>
          <a:bodyPr wrap="square">
            <a:spAutoFit/>
          </a:bodyPr>
          <a:lstStyle/>
          <a:p>
            <a:r>
              <a:rPr lang="en-US"/>
              <a:t>Click to edit Master title style</a:t>
            </a:r>
            <a:endParaRPr lang="en-GB"/>
          </a:p>
        </p:txBody>
      </p:sp>
      <p:sp>
        <p:nvSpPr>
          <p:cNvPr id="5" name="Footer Placeholder 4">
            <a:extLst>
              <a:ext uri="{FF2B5EF4-FFF2-40B4-BE49-F238E27FC236}">
                <a16:creationId xmlns:a16="http://schemas.microsoft.com/office/drawing/2014/main" id="{D0B68E9D-06DA-2AE9-6D30-D19353B00855}"/>
              </a:ext>
            </a:extLst>
          </p:cNvPr>
          <p:cNvSpPr>
            <a:spLocks noGrp="1"/>
          </p:cNvSpPr>
          <p:nvPr>
            <p:ph type="ftr" sz="quarter" idx="11"/>
          </p:nvPr>
        </p:nvSpPr>
        <p:spPr/>
        <p:txBody>
          <a:bodyPr/>
          <a:lstStyle/>
          <a:p>
            <a:r>
              <a:rPr lang="en-US"/>
              <a:t>Limited Distribution</a:t>
            </a:r>
          </a:p>
        </p:txBody>
      </p:sp>
      <p:sp>
        <p:nvSpPr>
          <p:cNvPr id="6" name="Slide Number Placeholder 5">
            <a:extLst>
              <a:ext uri="{FF2B5EF4-FFF2-40B4-BE49-F238E27FC236}">
                <a16:creationId xmlns:a16="http://schemas.microsoft.com/office/drawing/2014/main" id="{50AA98F3-90E7-B4F2-04BA-6AF5C12CF84B}"/>
              </a:ext>
            </a:extLst>
          </p:cNvPr>
          <p:cNvSpPr>
            <a:spLocks noGrp="1"/>
          </p:cNvSpPr>
          <p:nvPr>
            <p:ph type="sldNum" sz="quarter" idx="12"/>
          </p:nvPr>
        </p:nvSpPr>
        <p:spPr/>
        <p:txBody>
          <a:bodyPr/>
          <a:lstStyle/>
          <a:p>
            <a:fld id="{C0531ADF-2191-45C5-9D71-08764BF86A6F}" type="slidenum">
              <a:rPr lang="en-US" smtClean="0"/>
              <a:pPr/>
              <a:t>‹#›</a:t>
            </a:fld>
            <a:endParaRPr lang="en-US"/>
          </a:p>
        </p:txBody>
      </p:sp>
      <p:sp>
        <p:nvSpPr>
          <p:cNvPr id="10" name="object 4">
            <a:extLst>
              <a:ext uri="{FF2B5EF4-FFF2-40B4-BE49-F238E27FC236}">
                <a16:creationId xmlns:a16="http://schemas.microsoft.com/office/drawing/2014/main" id="{05F9144C-6DEF-72A2-F46F-0EDAE06CE807}"/>
              </a:ext>
            </a:extLst>
          </p:cNvPr>
          <p:cNvSpPr txBox="1"/>
          <p:nvPr/>
        </p:nvSpPr>
        <p:spPr>
          <a:xfrm>
            <a:off x="520700" y="6446291"/>
            <a:ext cx="422275" cy="126317"/>
          </a:xfrm>
          <a:prstGeom prst="rect">
            <a:avLst/>
          </a:prstGeom>
        </p:spPr>
        <p:txBody>
          <a:bodyPr vert="horz" wrap="square" lIns="0" tIns="3175" rIns="0" bIns="0" rtlCol="0">
            <a:spAutoFit/>
          </a:bodyPr>
          <a:lstStyle/>
          <a:p>
            <a:pPr marL="12700">
              <a:lnSpc>
                <a:spcPct val="100000"/>
              </a:lnSpc>
              <a:spcBef>
                <a:spcPts val="25"/>
              </a:spcBef>
            </a:pPr>
            <a:r>
              <a:rPr sz="800" kern="800" spc="0" baseline="0">
                <a:solidFill>
                  <a:schemeClr val="accent1"/>
                </a:solidFill>
                <a:latin typeface="Arial"/>
                <a:cs typeface="Arial"/>
              </a:rPr>
              <a:t>© Preqin</a:t>
            </a:r>
          </a:p>
        </p:txBody>
      </p:sp>
      <p:sp>
        <p:nvSpPr>
          <p:cNvPr id="11" name="Content Placeholder 3">
            <a:extLst>
              <a:ext uri="{FF2B5EF4-FFF2-40B4-BE49-F238E27FC236}">
                <a16:creationId xmlns:a16="http://schemas.microsoft.com/office/drawing/2014/main" id="{26CCFD52-B893-3382-FEF0-6659A430800B}"/>
              </a:ext>
            </a:extLst>
          </p:cNvPr>
          <p:cNvSpPr>
            <a:spLocks noGrp="1"/>
          </p:cNvSpPr>
          <p:nvPr>
            <p:ph sz="quarter" idx="14"/>
          </p:nvPr>
        </p:nvSpPr>
        <p:spPr>
          <a:xfrm>
            <a:off x="540000" y="1557338"/>
            <a:ext cx="11113837" cy="439261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40364841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Two Colum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8A53A5-C09A-8000-1197-54254D659640}"/>
              </a:ext>
            </a:extLst>
          </p:cNvPr>
          <p:cNvSpPr>
            <a:spLocks noGrp="1"/>
          </p:cNvSpPr>
          <p:nvPr>
            <p:ph type="title"/>
          </p:nvPr>
        </p:nvSpPr>
        <p:spPr>
          <a:xfrm>
            <a:off x="540000" y="468000"/>
            <a:ext cx="11113838" cy="436017"/>
          </a:xfrm>
          <a:prstGeom prst="rect">
            <a:avLst/>
          </a:prstGeom>
        </p:spPr>
        <p:txBody>
          <a:bodyPr wrap="square">
            <a:spAutoFit/>
          </a:bodyPr>
          <a:lstStyle/>
          <a:p>
            <a:r>
              <a:rPr lang="en-US"/>
              <a:t>Click to edit Master title style</a:t>
            </a:r>
            <a:endParaRPr lang="en-GB"/>
          </a:p>
        </p:txBody>
      </p:sp>
      <p:sp>
        <p:nvSpPr>
          <p:cNvPr id="5" name="Footer Placeholder 4">
            <a:extLst>
              <a:ext uri="{FF2B5EF4-FFF2-40B4-BE49-F238E27FC236}">
                <a16:creationId xmlns:a16="http://schemas.microsoft.com/office/drawing/2014/main" id="{D0B68E9D-06DA-2AE9-6D30-D19353B00855}"/>
              </a:ext>
            </a:extLst>
          </p:cNvPr>
          <p:cNvSpPr>
            <a:spLocks noGrp="1"/>
          </p:cNvSpPr>
          <p:nvPr>
            <p:ph type="ftr" sz="quarter" idx="11"/>
          </p:nvPr>
        </p:nvSpPr>
        <p:spPr/>
        <p:txBody>
          <a:bodyPr/>
          <a:lstStyle/>
          <a:p>
            <a:r>
              <a:rPr lang="en-US"/>
              <a:t>Limited Distribution</a:t>
            </a:r>
          </a:p>
        </p:txBody>
      </p:sp>
      <p:sp>
        <p:nvSpPr>
          <p:cNvPr id="6" name="Slide Number Placeholder 5">
            <a:extLst>
              <a:ext uri="{FF2B5EF4-FFF2-40B4-BE49-F238E27FC236}">
                <a16:creationId xmlns:a16="http://schemas.microsoft.com/office/drawing/2014/main" id="{50AA98F3-90E7-B4F2-04BA-6AF5C12CF84B}"/>
              </a:ext>
            </a:extLst>
          </p:cNvPr>
          <p:cNvSpPr>
            <a:spLocks noGrp="1"/>
          </p:cNvSpPr>
          <p:nvPr>
            <p:ph type="sldNum" sz="quarter" idx="12"/>
          </p:nvPr>
        </p:nvSpPr>
        <p:spPr/>
        <p:txBody>
          <a:bodyPr/>
          <a:lstStyle/>
          <a:p>
            <a:fld id="{C0531ADF-2191-45C5-9D71-08764BF86A6F}" type="slidenum">
              <a:rPr lang="en-US" smtClean="0"/>
              <a:pPr/>
              <a:t>‹#›</a:t>
            </a:fld>
            <a:endParaRPr lang="en-US"/>
          </a:p>
        </p:txBody>
      </p:sp>
      <p:sp>
        <p:nvSpPr>
          <p:cNvPr id="11" name="Content Placeholder 3">
            <a:extLst>
              <a:ext uri="{FF2B5EF4-FFF2-40B4-BE49-F238E27FC236}">
                <a16:creationId xmlns:a16="http://schemas.microsoft.com/office/drawing/2014/main" id="{4BB92ACA-136F-1C66-E360-21A2C612DDD2}"/>
              </a:ext>
            </a:extLst>
          </p:cNvPr>
          <p:cNvSpPr>
            <a:spLocks noGrp="1"/>
          </p:cNvSpPr>
          <p:nvPr>
            <p:ph sz="quarter" idx="14"/>
          </p:nvPr>
        </p:nvSpPr>
        <p:spPr>
          <a:xfrm>
            <a:off x="540000" y="1558800"/>
            <a:ext cx="5343275" cy="43911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2" name="Content Placeholder 3">
            <a:extLst>
              <a:ext uri="{FF2B5EF4-FFF2-40B4-BE49-F238E27FC236}">
                <a16:creationId xmlns:a16="http://schemas.microsoft.com/office/drawing/2014/main" id="{DE575CEB-B998-B282-4091-981172A10B04}"/>
              </a:ext>
            </a:extLst>
          </p:cNvPr>
          <p:cNvSpPr>
            <a:spLocks noGrp="1"/>
          </p:cNvSpPr>
          <p:nvPr>
            <p:ph sz="quarter" idx="15"/>
          </p:nvPr>
        </p:nvSpPr>
        <p:spPr>
          <a:xfrm>
            <a:off x="6289676" y="1558800"/>
            <a:ext cx="5343276" cy="43911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8" name="object 4">
            <a:extLst>
              <a:ext uri="{FF2B5EF4-FFF2-40B4-BE49-F238E27FC236}">
                <a16:creationId xmlns:a16="http://schemas.microsoft.com/office/drawing/2014/main" id="{D5BE5485-9803-0A4A-AE3E-47BE9A2BFEE4}"/>
              </a:ext>
            </a:extLst>
          </p:cNvPr>
          <p:cNvSpPr txBox="1"/>
          <p:nvPr/>
        </p:nvSpPr>
        <p:spPr>
          <a:xfrm>
            <a:off x="520700" y="6446291"/>
            <a:ext cx="422275" cy="126317"/>
          </a:xfrm>
          <a:prstGeom prst="rect">
            <a:avLst/>
          </a:prstGeom>
        </p:spPr>
        <p:txBody>
          <a:bodyPr vert="horz" wrap="square" lIns="0" tIns="3175" rIns="0" bIns="0" rtlCol="0">
            <a:spAutoFit/>
          </a:bodyPr>
          <a:lstStyle/>
          <a:p>
            <a:pPr marL="12700">
              <a:lnSpc>
                <a:spcPct val="100000"/>
              </a:lnSpc>
              <a:spcBef>
                <a:spcPts val="25"/>
              </a:spcBef>
            </a:pPr>
            <a:r>
              <a:rPr sz="800" kern="800" spc="0" baseline="0">
                <a:solidFill>
                  <a:schemeClr val="accent1"/>
                </a:solidFill>
                <a:latin typeface="Arial"/>
                <a:cs typeface="Arial"/>
              </a:rPr>
              <a:t>© Preqin</a:t>
            </a:r>
          </a:p>
        </p:txBody>
      </p:sp>
    </p:spTree>
    <p:extLst>
      <p:ext uri="{BB962C8B-B14F-4D97-AF65-F5344CB8AC3E}">
        <p14:creationId xmlns:p14="http://schemas.microsoft.com/office/powerpoint/2010/main" val="976478174"/>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2_Two Column">
    <p:bg>
      <p:bgPr>
        <a:gradFill>
          <a:gsLst>
            <a:gs pos="0">
              <a:srgbClr val="1B0757"/>
            </a:gs>
            <a:gs pos="67000">
              <a:srgbClr val="290A87">
                <a:lumMod val="98000"/>
                <a:lumOff val="2000"/>
              </a:srgbClr>
            </a:gs>
          </a:gsLst>
          <a:lin ang="2700000" scaled="0"/>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8A53A5-C09A-8000-1197-54254D659640}"/>
              </a:ext>
            </a:extLst>
          </p:cNvPr>
          <p:cNvSpPr>
            <a:spLocks noGrp="1"/>
          </p:cNvSpPr>
          <p:nvPr>
            <p:ph type="title"/>
          </p:nvPr>
        </p:nvSpPr>
        <p:spPr>
          <a:xfrm>
            <a:off x="540000" y="468000"/>
            <a:ext cx="11113838" cy="436017"/>
          </a:xfrm>
          <a:prstGeom prst="rect">
            <a:avLst/>
          </a:prstGeom>
        </p:spPr>
        <p:txBody>
          <a:bodyPr wrap="square">
            <a:spAutoFit/>
          </a:bodyPr>
          <a:lstStyle>
            <a:lvl1pPr>
              <a:defRPr>
                <a:solidFill>
                  <a:schemeClr val="bg1"/>
                </a:solidFill>
              </a:defRPr>
            </a:lvl1pPr>
          </a:lstStyle>
          <a:p>
            <a:r>
              <a:rPr lang="en-US"/>
              <a:t>Click to edit Master title style</a:t>
            </a:r>
            <a:endParaRPr lang="en-GB"/>
          </a:p>
        </p:txBody>
      </p:sp>
      <p:sp>
        <p:nvSpPr>
          <p:cNvPr id="5" name="Footer Placeholder 4">
            <a:extLst>
              <a:ext uri="{FF2B5EF4-FFF2-40B4-BE49-F238E27FC236}">
                <a16:creationId xmlns:a16="http://schemas.microsoft.com/office/drawing/2014/main" id="{D0B68E9D-06DA-2AE9-6D30-D19353B00855}"/>
              </a:ext>
            </a:extLst>
          </p:cNvPr>
          <p:cNvSpPr>
            <a:spLocks noGrp="1"/>
          </p:cNvSpPr>
          <p:nvPr>
            <p:ph type="ftr" sz="quarter" idx="11"/>
          </p:nvPr>
        </p:nvSpPr>
        <p:spPr/>
        <p:txBody>
          <a:bodyPr/>
          <a:lstStyle>
            <a:lvl1pPr>
              <a:defRPr>
                <a:solidFill>
                  <a:schemeClr val="bg1"/>
                </a:solidFill>
              </a:defRPr>
            </a:lvl1pPr>
          </a:lstStyle>
          <a:p>
            <a:r>
              <a:rPr lang="en-US"/>
              <a:t>Limited Distribution</a:t>
            </a:r>
            <a:endParaRPr lang="en-US">
              <a:solidFill>
                <a:schemeClr val="bg1"/>
              </a:solidFill>
            </a:endParaRPr>
          </a:p>
        </p:txBody>
      </p:sp>
      <p:sp>
        <p:nvSpPr>
          <p:cNvPr id="6" name="Slide Number Placeholder 5">
            <a:extLst>
              <a:ext uri="{FF2B5EF4-FFF2-40B4-BE49-F238E27FC236}">
                <a16:creationId xmlns:a16="http://schemas.microsoft.com/office/drawing/2014/main" id="{50AA98F3-90E7-B4F2-04BA-6AF5C12CF84B}"/>
              </a:ext>
            </a:extLst>
          </p:cNvPr>
          <p:cNvSpPr>
            <a:spLocks noGrp="1"/>
          </p:cNvSpPr>
          <p:nvPr>
            <p:ph type="sldNum" sz="quarter" idx="12"/>
          </p:nvPr>
        </p:nvSpPr>
        <p:spPr/>
        <p:txBody>
          <a:bodyPr/>
          <a:lstStyle>
            <a:lvl1pPr>
              <a:defRPr>
                <a:solidFill>
                  <a:schemeClr val="bg1"/>
                </a:solidFill>
              </a:defRPr>
            </a:lvl1pPr>
          </a:lstStyle>
          <a:p>
            <a:fld id="{C0531ADF-2191-45C5-9D71-08764BF86A6F}" type="slidenum">
              <a:rPr lang="en-US" smtClean="0"/>
              <a:pPr/>
              <a:t>‹#›</a:t>
            </a:fld>
            <a:endParaRPr lang="en-US"/>
          </a:p>
        </p:txBody>
      </p:sp>
      <p:sp>
        <p:nvSpPr>
          <p:cNvPr id="11" name="Content Placeholder 3">
            <a:extLst>
              <a:ext uri="{FF2B5EF4-FFF2-40B4-BE49-F238E27FC236}">
                <a16:creationId xmlns:a16="http://schemas.microsoft.com/office/drawing/2014/main" id="{4BB92ACA-136F-1C66-E360-21A2C612DDD2}"/>
              </a:ext>
            </a:extLst>
          </p:cNvPr>
          <p:cNvSpPr>
            <a:spLocks noGrp="1"/>
          </p:cNvSpPr>
          <p:nvPr>
            <p:ph sz="quarter" idx="14"/>
          </p:nvPr>
        </p:nvSpPr>
        <p:spPr>
          <a:xfrm>
            <a:off x="540000" y="1558800"/>
            <a:ext cx="5343275" cy="4391150"/>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2" name="Content Placeholder 3">
            <a:extLst>
              <a:ext uri="{FF2B5EF4-FFF2-40B4-BE49-F238E27FC236}">
                <a16:creationId xmlns:a16="http://schemas.microsoft.com/office/drawing/2014/main" id="{DE575CEB-B998-B282-4091-981172A10B04}"/>
              </a:ext>
            </a:extLst>
          </p:cNvPr>
          <p:cNvSpPr>
            <a:spLocks noGrp="1"/>
          </p:cNvSpPr>
          <p:nvPr>
            <p:ph sz="quarter" idx="15"/>
          </p:nvPr>
        </p:nvSpPr>
        <p:spPr>
          <a:xfrm>
            <a:off x="6289676" y="1558800"/>
            <a:ext cx="5343276" cy="4391150"/>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8" name="object 4">
            <a:extLst>
              <a:ext uri="{FF2B5EF4-FFF2-40B4-BE49-F238E27FC236}">
                <a16:creationId xmlns:a16="http://schemas.microsoft.com/office/drawing/2014/main" id="{D5BE5485-9803-0A4A-AE3E-47BE9A2BFEE4}"/>
              </a:ext>
            </a:extLst>
          </p:cNvPr>
          <p:cNvSpPr txBox="1"/>
          <p:nvPr/>
        </p:nvSpPr>
        <p:spPr>
          <a:xfrm>
            <a:off x="520700" y="6446291"/>
            <a:ext cx="422275" cy="126317"/>
          </a:xfrm>
          <a:prstGeom prst="rect">
            <a:avLst/>
          </a:prstGeom>
        </p:spPr>
        <p:txBody>
          <a:bodyPr vert="horz" wrap="square" lIns="0" tIns="3175" rIns="0" bIns="0" rtlCol="0">
            <a:spAutoFit/>
          </a:bodyPr>
          <a:lstStyle/>
          <a:p>
            <a:pPr marL="12700">
              <a:lnSpc>
                <a:spcPct val="100000"/>
              </a:lnSpc>
              <a:spcBef>
                <a:spcPts val="25"/>
              </a:spcBef>
            </a:pPr>
            <a:r>
              <a:rPr sz="800" kern="800" spc="0" baseline="0">
                <a:solidFill>
                  <a:schemeClr val="bg1"/>
                </a:solidFill>
                <a:latin typeface="Arial"/>
                <a:cs typeface="Arial"/>
              </a:rPr>
              <a:t>© Preqin</a:t>
            </a:r>
          </a:p>
        </p:txBody>
      </p:sp>
    </p:spTree>
    <p:extLst>
      <p:ext uri="{BB962C8B-B14F-4D97-AF65-F5344CB8AC3E}">
        <p14:creationId xmlns:p14="http://schemas.microsoft.com/office/powerpoint/2010/main" val="2328197385"/>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p:cSld name="Three Colum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8A53A5-C09A-8000-1197-54254D659640}"/>
              </a:ext>
            </a:extLst>
          </p:cNvPr>
          <p:cNvSpPr>
            <a:spLocks noGrp="1"/>
          </p:cNvSpPr>
          <p:nvPr>
            <p:ph type="title"/>
          </p:nvPr>
        </p:nvSpPr>
        <p:spPr>
          <a:xfrm>
            <a:off x="540000" y="468000"/>
            <a:ext cx="11113838" cy="436017"/>
          </a:xfrm>
          <a:prstGeom prst="rect">
            <a:avLst/>
          </a:prstGeom>
        </p:spPr>
        <p:txBody>
          <a:bodyPr wrap="square">
            <a:spAutoFit/>
          </a:bodyPr>
          <a:lstStyle/>
          <a:p>
            <a:r>
              <a:rPr lang="en-US"/>
              <a:t>Click to edit Master title style</a:t>
            </a:r>
            <a:endParaRPr lang="en-GB"/>
          </a:p>
        </p:txBody>
      </p:sp>
      <p:sp>
        <p:nvSpPr>
          <p:cNvPr id="5" name="Footer Placeholder 4">
            <a:extLst>
              <a:ext uri="{FF2B5EF4-FFF2-40B4-BE49-F238E27FC236}">
                <a16:creationId xmlns:a16="http://schemas.microsoft.com/office/drawing/2014/main" id="{D0B68E9D-06DA-2AE9-6D30-D19353B00855}"/>
              </a:ext>
            </a:extLst>
          </p:cNvPr>
          <p:cNvSpPr>
            <a:spLocks noGrp="1"/>
          </p:cNvSpPr>
          <p:nvPr>
            <p:ph type="ftr" sz="quarter" idx="11"/>
          </p:nvPr>
        </p:nvSpPr>
        <p:spPr/>
        <p:txBody>
          <a:bodyPr/>
          <a:lstStyle/>
          <a:p>
            <a:r>
              <a:rPr lang="en-US"/>
              <a:t>Limited Distribution</a:t>
            </a:r>
          </a:p>
        </p:txBody>
      </p:sp>
      <p:sp>
        <p:nvSpPr>
          <p:cNvPr id="6" name="Slide Number Placeholder 5">
            <a:extLst>
              <a:ext uri="{FF2B5EF4-FFF2-40B4-BE49-F238E27FC236}">
                <a16:creationId xmlns:a16="http://schemas.microsoft.com/office/drawing/2014/main" id="{50AA98F3-90E7-B4F2-04BA-6AF5C12CF84B}"/>
              </a:ext>
            </a:extLst>
          </p:cNvPr>
          <p:cNvSpPr>
            <a:spLocks noGrp="1"/>
          </p:cNvSpPr>
          <p:nvPr>
            <p:ph type="sldNum" sz="quarter" idx="12"/>
          </p:nvPr>
        </p:nvSpPr>
        <p:spPr/>
        <p:txBody>
          <a:bodyPr/>
          <a:lstStyle/>
          <a:p>
            <a:fld id="{C0531ADF-2191-45C5-9D71-08764BF86A6F}" type="slidenum">
              <a:rPr lang="en-US" smtClean="0"/>
              <a:pPr/>
              <a:t>‹#›</a:t>
            </a:fld>
            <a:endParaRPr lang="en-US"/>
          </a:p>
        </p:txBody>
      </p:sp>
      <p:sp>
        <p:nvSpPr>
          <p:cNvPr id="11" name="Content Placeholder 3">
            <a:extLst>
              <a:ext uri="{FF2B5EF4-FFF2-40B4-BE49-F238E27FC236}">
                <a16:creationId xmlns:a16="http://schemas.microsoft.com/office/drawing/2014/main" id="{4BB92ACA-136F-1C66-E360-21A2C612DDD2}"/>
              </a:ext>
            </a:extLst>
          </p:cNvPr>
          <p:cNvSpPr>
            <a:spLocks noGrp="1"/>
          </p:cNvSpPr>
          <p:nvPr>
            <p:ph sz="quarter" idx="14"/>
          </p:nvPr>
        </p:nvSpPr>
        <p:spPr>
          <a:xfrm>
            <a:off x="540001" y="1558800"/>
            <a:ext cx="3422400" cy="43911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2" name="Content Placeholder 3">
            <a:extLst>
              <a:ext uri="{FF2B5EF4-FFF2-40B4-BE49-F238E27FC236}">
                <a16:creationId xmlns:a16="http://schemas.microsoft.com/office/drawing/2014/main" id="{DE575CEB-B998-B282-4091-981172A10B04}"/>
              </a:ext>
            </a:extLst>
          </p:cNvPr>
          <p:cNvSpPr>
            <a:spLocks noGrp="1"/>
          </p:cNvSpPr>
          <p:nvPr>
            <p:ph sz="quarter" idx="15"/>
          </p:nvPr>
        </p:nvSpPr>
        <p:spPr>
          <a:xfrm>
            <a:off x="4368801" y="1558800"/>
            <a:ext cx="3422400" cy="43911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8" name="Content Placeholder 3">
            <a:extLst>
              <a:ext uri="{FF2B5EF4-FFF2-40B4-BE49-F238E27FC236}">
                <a16:creationId xmlns:a16="http://schemas.microsoft.com/office/drawing/2014/main" id="{9A6BDB9F-EF38-3378-4E2D-5C09C1CDDAB0}"/>
              </a:ext>
            </a:extLst>
          </p:cNvPr>
          <p:cNvSpPr>
            <a:spLocks noGrp="1"/>
          </p:cNvSpPr>
          <p:nvPr>
            <p:ph sz="quarter" idx="16"/>
          </p:nvPr>
        </p:nvSpPr>
        <p:spPr>
          <a:xfrm>
            <a:off x="8231438" y="1558800"/>
            <a:ext cx="3422400" cy="43911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9" name="object 4">
            <a:extLst>
              <a:ext uri="{FF2B5EF4-FFF2-40B4-BE49-F238E27FC236}">
                <a16:creationId xmlns:a16="http://schemas.microsoft.com/office/drawing/2014/main" id="{F7AD5245-A0C0-57F5-6656-FFE5838BD7D6}"/>
              </a:ext>
            </a:extLst>
          </p:cNvPr>
          <p:cNvSpPr txBox="1"/>
          <p:nvPr/>
        </p:nvSpPr>
        <p:spPr>
          <a:xfrm>
            <a:off x="520700" y="6446291"/>
            <a:ext cx="422275" cy="126317"/>
          </a:xfrm>
          <a:prstGeom prst="rect">
            <a:avLst/>
          </a:prstGeom>
        </p:spPr>
        <p:txBody>
          <a:bodyPr vert="horz" wrap="square" lIns="0" tIns="3175" rIns="0" bIns="0" rtlCol="0">
            <a:spAutoFit/>
          </a:bodyPr>
          <a:lstStyle/>
          <a:p>
            <a:pPr marL="12700">
              <a:lnSpc>
                <a:spcPct val="100000"/>
              </a:lnSpc>
              <a:spcBef>
                <a:spcPts val="25"/>
              </a:spcBef>
            </a:pPr>
            <a:r>
              <a:rPr sz="800" kern="800" spc="0" baseline="0">
                <a:solidFill>
                  <a:schemeClr val="accent1"/>
                </a:solidFill>
                <a:latin typeface="Arial"/>
                <a:cs typeface="Arial"/>
              </a:rPr>
              <a:t>© Preqin</a:t>
            </a:r>
          </a:p>
        </p:txBody>
      </p:sp>
    </p:spTree>
    <p:extLst>
      <p:ext uri="{BB962C8B-B14F-4D97-AF65-F5344CB8AC3E}">
        <p14:creationId xmlns:p14="http://schemas.microsoft.com/office/powerpoint/2010/main" val="977575999"/>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Large Lef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8A53A5-C09A-8000-1197-54254D659640}"/>
              </a:ext>
            </a:extLst>
          </p:cNvPr>
          <p:cNvSpPr>
            <a:spLocks noGrp="1"/>
          </p:cNvSpPr>
          <p:nvPr>
            <p:ph type="title"/>
          </p:nvPr>
        </p:nvSpPr>
        <p:spPr>
          <a:xfrm>
            <a:off x="540000" y="468000"/>
            <a:ext cx="11113838" cy="436017"/>
          </a:xfrm>
          <a:prstGeom prst="rect">
            <a:avLst/>
          </a:prstGeom>
        </p:spPr>
        <p:txBody>
          <a:bodyPr wrap="square">
            <a:spAutoFit/>
          </a:bodyPr>
          <a:lstStyle/>
          <a:p>
            <a:r>
              <a:rPr lang="en-US"/>
              <a:t>Click to edit Master title style</a:t>
            </a:r>
            <a:endParaRPr lang="en-GB"/>
          </a:p>
        </p:txBody>
      </p:sp>
      <p:sp>
        <p:nvSpPr>
          <p:cNvPr id="5" name="Footer Placeholder 4">
            <a:extLst>
              <a:ext uri="{FF2B5EF4-FFF2-40B4-BE49-F238E27FC236}">
                <a16:creationId xmlns:a16="http://schemas.microsoft.com/office/drawing/2014/main" id="{D0B68E9D-06DA-2AE9-6D30-D19353B00855}"/>
              </a:ext>
            </a:extLst>
          </p:cNvPr>
          <p:cNvSpPr>
            <a:spLocks noGrp="1"/>
          </p:cNvSpPr>
          <p:nvPr>
            <p:ph type="ftr" sz="quarter" idx="11"/>
          </p:nvPr>
        </p:nvSpPr>
        <p:spPr/>
        <p:txBody>
          <a:bodyPr/>
          <a:lstStyle/>
          <a:p>
            <a:r>
              <a:rPr lang="en-US"/>
              <a:t>Limited Distribution</a:t>
            </a:r>
          </a:p>
        </p:txBody>
      </p:sp>
      <p:sp>
        <p:nvSpPr>
          <p:cNvPr id="6" name="Slide Number Placeholder 5">
            <a:extLst>
              <a:ext uri="{FF2B5EF4-FFF2-40B4-BE49-F238E27FC236}">
                <a16:creationId xmlns:a16="http://schemas.microsoft.com/office/drawing/2014/main" id="{50AA98F3-90E7-B4F2-04BA-6AF5C12CF84B}"/>
              </a:ext>
            </a:extLst>
          </p:cNvPr>
          <p:cNvSpPr>
            <a:spLocks noGrp="1"/>
          </p:cNvSpPr>
          <p:nvPr>
            <p:ph type="sldNum" sz="quarter" idx="12"/>
          </p:nvPr>
        </p:nvSpPr>
        <p:spPr/>
        <p:txBody>
          <a:bodyPr/>
          <a:lstStyle/>
          <a:p>
            <a:fld id="{C0531ADF-2191-45C5-9D71-08764BF86A6F}" type="slidenum">
              <a:rPr lang="en-US" smtClean="0"/>
              <a:pPr/>
              <a:t>‹#›</a:t>
            </a:fld>
            <a:endParaRPr lang="en-US"/>
          </a:p>
        </p:txBody>
      </p:sp>
      <p:sp>
        <p:nvSpPr>
          <p:cNvPr id="13" name="Text Placeholder 3">
            <a:extLst>
              <a:ext uri="{FF2B5EF4-FFF2-40B4-BE49-F238E27FC236}">
                <a16:creationId xmlns:a16="http://schemas.microsoft.com/office/drawing/2014/main" id="{A0DE6A10-42F9-DE3F-6B75-50D7482E86CA}"/>
              </a:ext>
            </a:extLst>
          </p:cNvPr>
          <p:cNvSpPr>
            <a:spLocks noGrp="1"/>
          </p:cNvSpPr>
          <p:nvPr>
            <p:ph type="body" sz="quarter" idx="17"/>
          </p:nvPr>
        </p:nvSpPr>
        <p:spPr>
          <a:xfrm>
            <a:off x="8233200" y="1558800"/>
            <a:ext cx="3423600" cy="439244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8" name="object 4">
            <a:extLst>
              <a:ext uri="{FF2B5EF4-FFF2-40B4-BE49-F238E27FC236}">
                <a16:creationId xmlns:a16="http://schemas.microsoft.com/office/drawing/2014/main" id="{E14D6F34-ED93-76C0-D4AA-7C9973C32916}"/>
              </a:ext>
            </a:extLst>
          </p:cNvPr>
          <p:cNvSpPr txBox="1"/>
          <p:nvPr/>
        </p:nvSpPr>
        <p:spPr>
          <a:xfrm>
            <a:off x="520700" y="6446291"/>
            <a:ext cx="422275" cy="126317"/>
          </a:xfrm>
          <a:prstGeom prst="rect">
            <a:avLst/>
          </a:prstGeom>
        </p:spPr>
        <p:txBody>
          <a:bodyPr vert="horz" wrap="square" lIns="0" tIns="3175" rIns="0" bIns="0" rtlCol="0">
            <a:spAutoFit/>
          </a:bodyPr>
          <a:lstStyle/>
          <a:p>
            <a:pPr marL="12700">
              <a:lnSpc>
                <a:spcPct val="100000"/>
              </a:lnSpc>
              <a:spcBef>
                <a:spcPts val="25"/>
              </a:spcBef>
            </a:pPr>
            <a:r>
              <a:rPr sz="800" kern="800" spc="0" baseline="0">
                <a:solidFill>
                  <a:schemeClr val="accent1"/>
                </a:solidFill>
                <a:latin typeface="Arial"/>
                <a:cs typeface="Arial"/>
              </a:rPr>
              <a:t>© Preqin</a:t>
            </a:r>
          </a:p>
        </p:txBody>
      </p:sp>
      <p:sp>
        <p:nvSpPr>
          <p:cNvPr id="3" name="Content Placeholder 3">
            <a:extLst>
              <a:ext uri="{FF2B5EF4-FFF2-40B4-BE49-F238E27FC236}">
                <a16:creationId xmlns:a16="http://schemas.microsoft.com/office/drawing/2014/main" id="{B7B2F9FC-F884-75D2-2909-F5BDF8A0556A}"/>
              </a:ext>
            </a:extLst>
          </p:cNvPr>
          <p:cNvSpPr>
            <a:spLocks noGrp="1"/>
          </p:cNvSpPr>
          <p:nvPr>
            <p:ph sz="quarter" idx="14"/>
          </p:nvPr>
        </p:nvSpPr>
        <p:spPr>
          <a:xfrm>
            <a:off x="540001" y="1557338"/>
            <a:ext cx="7273674" cy="439261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412296775"/>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Large Righ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8A53A5-C09A-8000-1197-54254D659640}"/>
              </a:ext>
            </a:extLst>
          </p:cNvPr>
          <p:cNvSpPr>
            <a:spLocks noGrp="1"/>
          </p:cNvSpPr>
          <p:nvPr>
            <p:ph type="title"/>
          </p:nvPr>
        </p:nvSpPr>
        <p:spPr>
          <a:xfrm>
            <a:off x="540000" y="468000"/>
            <a:ext cx="11113838" cy="436017"/>
          </a:xfrm>
          <a:prstGeom prst="rect">
            <a:avLst/>
          </a:prstGeom>
        </p:spPr>
        <p:txBody>
          <a:bodyPr wrap="square">
            <a:spAutoFit/>
          </a:bodyPr>
          <a:lstStyle/>
          <a:p>
            <a:r>
              <a:rPr lang="en-US"/>
              <a:t>Click to edit Master title style</a:t>
            </a:r>
            <a:endParaRPr lang="en-GB"/>
          </a:p>
        </p:txBody>
      </p:sp>
      <p:sp>
        <p:nvSpPr>
          <p:cNvPr id="5" name="Footer Placeholder 4">
            <a:extLst>
              <a:ext uri="{FF2B5EF4-FFF2-40B4-BE49-F238E27FC236}">
                <a16:creationId xmlns:a16="http://schemas.microsoft.com/office/drawing/2014/main" id="{D0B68E9D-06DA-2AE9-6D30-D19353B00855}"/>
              </a:ext>
            </a:extLst>
          </p:cNvPr>
          <p:cNvSpPr>
            <a:spLocks noGrp="1"/>
          </p:cNvSpPr>
          <p:nvPr>
            <p:ph type="ftr" sz="quarter" idx="11"/>
          </p:nvPr>
        </p:nvSpPr>
        <p:spPr/>
        <p:txBody>
          <a:bodyPr/>
          <a:lstStyle/>
          <a:p>
            <a:r>
              <a:rPr lang="en-US"/>
              <a:t>Limited Distribution</a:t>
            </a:r>
          </a:p>
        </p:txBody>
      </p:sp>
      <p:sp>
        <p:nvSpPr>
          <p:cNvPr id="6" name="Slide Number Placeholder 5">
            <a:extLst>
              <a:ext uri="{FF2B5EF4-FFF2-40B4-BE49-F238E27FC236}">
                <a16:creationId xmlns:a16="http://schemas.microsoft.com/office/drawing/2014/main" id="{50AA98F3-90E7-B4F2-04BA-6AF5C12CF84B}"/>
              </a:ext>
            </a:extLst>
          </p:cNvPr>
          <p:cNvSpPr>
            <a:spLocks noGrp="1"/>
          </p:cNvSpPr>
          <p:nvPr>
            <p:ph type="sldNum" sz="quarter" idx="12"/>
          </p:nvPr>
        </p:nvSpPr>
        <p:spPr/>
        <p:txBody>
          <a:bodyPr/>
          <a:lstStyle/>
          <a:p>
            <a:fld id="{C0531ADF-2191-45C5-9D71-08764BF86A6F}" type="slidenum">
              <a:rPr lang="en-US" smtClean="0"/>
              <a:pPr/>
              <a:t>‹#›</a:t>
            </a:fld>
            <a:endParaRPr lang="en-US"/>
          </a:p>
        </p:txBody>
      </p:sp>
      <p:sp>
        <p:nvSpPr>
          <p:cNvPr id="8" name="object 4">
            <a:extLst>
              <a:ext uri="{FF2B5EF4-FFF2-40B4-BE49-F238E27FC236}">
                <a16:creationId xmlns:a16="http://schemas.microsoft.com/office/drawing/2014/main" id="{8F4F43E0-8180-CAD8-1F16-EF8DF17E2A4D}"/>
              </a:ext>
            </a:extLst>
          </p:cNvPr>
          <p:cNvSpPr txBox="1"/>
          <p:nvPr/>
        </p:nvSpPr>
        <p:spPr>
          <a:xfrm>
            <a:off x="520700" y="6446291"/>
            <a:ext cx="422275" cy="126317"/>
          </a:xfrm>
          <a:prstGeom prst="rect">
            <a:avLst/>
          </a:prstGeom>
        </p:spPr>
        <p:txBody>
          <a:bodyPr vert="horz" wrap="square" lIns="0" tIns="3175" rIns="0" bIns="0" rtlCol="0">
            <a:spAutoFit/>
          </a:bodyPr>
          <a:lstStyle/>
          <a:p>
            <a:pPr marL="12700">
              <a:lnSpc>
                <a:spcPct val="100000"/>
              </a:lnSpc>
              <a:spcBef>
                <a:spcPts val="25"/>
              </a:spcBef>
            </a:pPr>
            <a:r>
              <a:rPr sz="800" kern="800" spc="0" baseline="0">
                <a:solidFill>
                  <a:schemeClr val="accent1"/>
                </a:solidFill>
                <a:latin typeface="Arial"/>
                <a:cs typeface="Arial"/>
              </a:rPr>
              <a:t>© Preqin</a:t>
            </a:r>
          </a:p>
        </p:txBody>
      </p:sp>
      <p:sp>
        <p:nvSpPr>
          <p:cNvPr id="3" name="Content Placeholder 3">
            <a:extLst>
              <a:ext uri="{FF2B5EF4-FFF2-40B4-BE49-F238E27FC236}">
                <a16:creationId xmlns:a16="http://schemas.microsoft.com/office/drawing/2014/main" id="{D90F5BC2-A863-9E44-373E-D71AE7E85814}"/>
              </a:ext>
            </a:extLst>
          </p:cNvPr>
          <p:cNvSpPr>
            <a:spLocks noGrp="1"/>
          </p:cNvSpPr>
          <p:nvPr>
            <p:ph sz="quarter" idx="14"/>
          </p:nvPr>
        </p:nvSpPr>
        <p:spPr>
          <a:xfrm>
            <a:off x="540001" y="1558800"/>
            <a:ext cx="3422400" cy="43911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7218FD0C-3DD7-4A85-1BC5-7956BD2876D5}"/>
              </a:ext>
            </a:extLst>
          </p:cNvPr>
          <p:cNvSpPr>
            <a:spLocks noGrp="1"/>
          </p:cNvSpPr>
          <p:nvPr>
            <p:ph sz="quarter" idx="15"/>
          </p:nvPr>
        </p:nvSpPr>
        <p:spPr>
          <a:xfrm>
            <a:off x="4368801" y="1558800"/>
            <a:ext cx="7283198" cy="43911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4097172641"/>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userDrawn="1">
  <p:cSld name="Charts - 1 Chart">
    <p:spTree>
      <p:nvGrpSpPr>
        <p:cNvPr id="1" name=""/>
        <p:cNvGrpSpPr/>
        <p:nvPr/>
      </p:nvGrpSpPr>
      <p:grpSpPr>
        <a:xfrm>
          <a:off x="0" y="0"/>
          <a:ext cx="0" cy="0"/>
          <a:chOff x="0" y="0"/>
          <a:chExt cx="0" cy="0"/>
        </a:xfrm>
      </p:grpSpPr>
      <p:sp>
        <p:nvSpPr>
          <p:cNvPr id="2" name="object 4">
            <a:extLst>
              <a:ext uri="{FF2B5EF4-FFF2-40B4-BE49-F238E27FC236}">
                <a16:creationId xmlns:a16="http://schemas.microsoft.com/office/drawing/2014/main" id="{214596F7-42DF-4481-134C-F9E7CA98B2CA}"/>
              </a:ext>
            </a:extLst>
          </p:cNvPr>
          <p:cNvSpPr txBox="1"/>
          <p:nvPr userDrawn="1"/>
        </p:nvSpPr>
        <p:spPr>
          <a:xfrm>
            <a:off x="520700" y="6446291"/>
            <a:ext cx="422275" cy="126317"/>
          </a:xfrm>
          <a:prstGeom prst="rect">
            <a:avLst/>
          </a:prstGeom>
        </p:spPr>
        <p:txBody>
          <a:bodyPr vert="horz" wrap="square" lIns="0" tIns="3175" rIns="0" bIns="0" rtlCol="0">
            <a:spAutoFit/>
          </a:bodyPr>
          <a:lstStyle/>
          <a:p>
            <a:pPr marL="12700">
              <a:lnSpc>
                <a:spcPct val="100000"/>
              </a:lnSpc>
              <a:spcBef>
                <a:spcPts val="25"/>
              </a:spcBef>
            </a:pPr>
            <a:r>
              <a:rPr sz="800" kern="800" spc="0" baseline="0">
                <a:solidFill>
                  <a:schemeClr val="accent1"/>
                </a:solidFill>
                <a:latin typeface="Arial"/>
                <a:cs typeface="Arial"/>
              </a:rPr>
              <a:t>© Preqin</a:t>
            </a:r>
          </a:p>
        </p:txBody>
      </p:sp>
      <p:sp>
        <p:nvSpPr>
          <p:cNvPr id="9" name="Text Placeholder 8">
            <a:extLst>
              <a:ext uri="{FF2B5EF4-FFF2-40B4-BE49-F238E27FC236}">
                <a16:creationId xmlns:a16="http://schemas.microsoft.com/office/drawing/2014/main" id="{15F8D415-DD57-7BD4-8F34-F2056FBEE070}"/>
              </a:ext>
            </a:extLst>
          </p:cNvPr>
          <p:cNvSpPr>
            <a:spLocks noGrp="1"/>
          </p:cNvSpPr>
          <p:nvPr>
            <p:ph type="body" sz="quarter" idx="13"/>
          </p:nvPr>
        </p:nvSpPr>
        <p:spPr>
          <a:xfrm>
            <a:off x="532221" y="1152000"/>
            <a:ext cx="11113839" cy="273410"/>
          </a:xfrm>
        </p:spPr>
        <p:txBody>
          <a:bodyPr/>
          <a:lstStyle>
            <a:lvl1pPr marL="0" indent="0">
              <a:buNone/>
              <a:defRPr sz="1800"/>
            </a:lvl1pPr>
            <a:lvl2pPr marL="1800" indent="0">
              <a:buNone/>
              <a:defRPr sz="1800"/>
            </a:lvl2pPr>
            <a:lvl3pPr marL="203400" indent="0">
              <a:buNone/>
              <a:defRPr sz="1800"/>
            </a:lvl3pPr>
            <a:lvl4pPr marL="203400" indent="0">
              <a:buNone/>
              <a:defRPr sz="1800"/>
            </a:lvl4pPr>
            <a:lvl5pPr marL="419400" indent="0">
              <a:buNone/>
              <a:defRPr sz="1800"/>
            </a:lvl5pPr>
          </a:lstStyle>
          <a:p>
            <a:pPr lvl="0"/>
            <a:r>
              <a:rPr lang="en-US"/>
              <a:t>Click to edit Master text styles</a:t>
            </a:r>
          </a:p>
        </p:txBody>
      </p:sp>
      <p:sp>
        <p:nvSpPr>
          <p:cNvPr id="11" name="Chart Placeholder 10">
            <a:extLst>
              <a:ext uri="{FF2B5EF4-FFF2-40B4-BE49-F238E27FC236}">
                <a16:creationId xmlns:a16="http://schemas.microsoft.com/office/drawing/2014/main" id="{1347C04B-E06F-B668-C4B7-D62E0305B467}"/>
              </a:ext>
            </a:extLst>
          </p:cNvPr>
          <p:cNvSpPr>
            <a:spLocks noGrp="1"/>
          </p:cNvSpPr>
          <p:nvPr>
            <p:ph type="chart" sz="quarter" idx="14"/>
          </p:nvPr>
        </p:nvSpPr>
        <p:spPr>
          <a:xfrm>
            <a:off x="532222" y="1557338"/>
            <a:ext cx="11121616" cy="4392612"/>
          </a:xfrm>
        </p:spPr>
        <p:txBody>
          <a:bodyPr/>
          <a:lstStyle/>
          <a:p>
            <a:endParaRPr lang="en-GB"/>
          </a:p>
        </p:txBody>
      </p:sp>
      <p:sp>
        <p:nvSpPr>
          <p:cNvPr id="12" name="Title 11">
            <a:extLst>
              <a:ext uri="{FF2B5EF4-FFF2-40B4-BE49-F238E27FC236}">
                <a16:creationId xmlns:a16="http://schemas.microsoft.com/office/drawing/2014/main" id="{73F4DF34-29F9-1E7D-3EE9-17AB4E9D1F3A}"/>
              </a:ext>
            </a:extLst>
          </p:cNvPr>
          <p:cNvSpPr>
            <a:spLocks noGrp="1"/>
          </p:cNvSpPr>
          <p:nvPr>
            <p:ph type="title"/>
          </p:nvPr>
        </p:nvSpPr>
        <p:spPr>
          <a:xfrm>
            <a:off x="532221" y="512763"/>
            <a:ext cx="11113838" cy="436017"/>
          </a:xfrm>
        </p:spPr>
        <p:txBody>
          <a:bodyPr/>
          <a:lstStyle/>
          <a:p>
            <a:r>
              <a:rPr lang="en-US"/>
              <a:t>Click to edit Master title style</a:t>
            </a:r>
            <a:endParaRPr lang="en-GB"/>
          </a:p>
        </p:txBody>
      </p:sp>
      <p:sp>
        <p:nvSpPr>
          <p:cNvPr id="22" name="Footer Placeholder 21">
            <a:extLst>
              <a:ext uri="{FF2B5EF4-FFF2-40B4-BE49-F238E27FC236}">
                <a16:creationId xmlns:a16="http://schemas.microsoft.com/office/drawing/2014/main" id="{52B1DE41-70F8-FF70-E738-1EA0E177F967}"/>
              </a:ext>
            </a:extLst>
          </p:cNvPr>
          <p:cNvSpPr>
            <a:spLocks noGrp="1"/>
          </p:cNvSpPr>
          <p:nvPr>
            <p:ph type="ftr" sz="quarter" idx="16"/>
          </p:nvPr>
        </p:nvSpPr>
        <p:spPr/>
        <p:txBody>
          <a:bodyPr/>
          <a:lstStyle/>
          <a:p>
            <a:pPr algn="r"/>
            <a:r>
              <a:rPr lang="en-GB"/>
              <a:t>Strictly private and confidential</a:t>
            </a:r>
          </a:p>
        </p:txBody>
      </p:sp>
      <p:sp>
        <p:nvSpPr>
          <p:cNvPr id="23" name="Slide Number Placeholder 22">
            <a:extLst>
              <a:ext uri="{FF2B5EF4-FFF2-40B4-BE49-F238E27FC236}">
                <a16:creationId xmlns:a16="http://schemas.microsoft.com/office/drawing/2014/main" id="{46D6C0CC-82E7-B91A-0FF1-08F378D79518}"/>
              </a:ext>
            </a:extLst>
          </p:cNvPr>
          <p:cNvSpPr>
            <a:spLocks noGrp="1"/>
          </p:cNvSpPr>
          <p:nvPr>
            <p:ph type="sldNum" sz="quarter" idx="17"/>
          </p:nvPr>
        </p:nvSpPr>
        <p:spPr/>
        <p:txBody>
          <a:bodyPr/>
          <a:lstStyle/>
          <a:p>
            <a:fld id="{2442393B-2822-4E9E-8FD8-36476C17028C}" type="slidenum">
              <a:rPr lang="en-GB" smtClean="0"/>
              <a:pPr/>
              <a:t>‹#›</a:t>
            </a:fld>
            <a:endParaRPr lang="en-GB"/>
          </a:p>
        </p:txBody>
      </p:sp>
      <p:sp>
        <p:nvSpPr>
          <p:cNvPr id="25" name="Text Placeholder 24">
            <a:extLst>
              <a:ext uri="{FF2B5EF4-FFF2-40B4-BE49-F238E27FC236}">
                <a16:creationId xmlns:a16="http://schemas.microsoft.com/office/drawing/2014/main" id="{4F93F0B8-4D2E-BFA3-B873-B4CAC355CCE5}"/>
              </a:ext>
            </a:extLst>
          </p:cNvPr>
          <p:cNvSpPr>
            <a:spLocks noGrp="1"/>
          </p:cNvSpPr>
          <p:nvPr>
            <p:ph type="body" sz="quarter" idx="18" hasCustomPrompt="1"/>
          </p:nvPr>
        </p:nvSpPr>
        <p:spPr>
          <a:xfrm>
            <a:off x="7272338" y="5949950"/>
            <a:ext cx="4379912" cy="358775"/>
          </a:xfrm>
        </p:spPr>
        <p:txBody>
          <a:bodyPr anchor="b"/>
          <a:lstStyle>
            <a:lvl1pPr marL="0" indent="0" algn="r">
              <a:buNone/>
              <a:defRPr sz="900"/>
            </a:lvl1pPr>
            <a:lvl2pPr marL="1800" indent="0" algn="r">
              <a:buNone/>
              <a:defRPr sz="900"/>
            </a:lvl2pPr>
            <a:lvl3pPr marL="203400" indent="0" algn="r">
              <a:buNone/>
              <a:defRPr sz="900"/>
            </a:lvl3pPr>
            <a:lvl4pPr marL="203400" indent="0" algn="r">
              <a:buNone/>
              <a:defRPr sz="900"/>
            </a:lvl4pPr>
            <a:lvl5pPr marL="419400" indent="0" algn="r">
              <a:buNone/>
              <a:defRPr sz="900"/>
            </a:lvl5pPr>
          </a:lstStyle>
          <a:p>
            <a:pPr lvl="0"/>
            <a:r>
              <a:rPr lang="en-US"/>
              <a:t>Source:</a:t>
            </a:r>
            <a:endParaRPr lang="en-GB"/>
          </a:p>
        </p:txBody>
      </p:sp>
    </p:spTree>
    <p:extLst>
      <p:ext uri="{BB962C8B-B14F-4D97-AF65-F5344CB8AC3E}">
        <p14:creationId xmlns:p14="http://schemas.microsoft.com/office/powerpoint/2010/main" val="2087452571"/>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userDrawn="1">
  <p:cSld name="Title Only">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9B439B38-D793-ECEA-FA4F-082EBCD281EC}"/>
              </a:ext>
            </a:extLst>
          </p:cNvPr>
          <p:cNvSpPr>
            <a:spLocks noGrp="1"/>
          </p:cNvSpPr>
          <p:nvPr>
            <p:ph type="sldNum" sz="quarter" idx="12"/>
          </p:nvPr>
        </p:nvSpPr>
        <p:spPr/>
        <p:txBody>
          <a:bodyPr/>
          <a:lstStyle/>
          <a:p>
            <a:fld id="{2442393B-2822-4E9E-8FD8-36476C17028C}" type="slidenum">
              <a:rPr lang="en-GB" smtClean="0"/>
              <a:t>‹#›</a:t>
            </a:fld>
            <a:endParaRPr lang="en-GB"/>
          </a:p>
        </p:txBody>
      </p:sp>
      <p:sp>
        <p:nvSpPr>
          <p:cNvPr id="6" name="Title 1">
            <a:extLst>
              <a:ext uri="{FF2B5EF4-FFF2-40B4-BE49-F238E27FC236}">
                <a16:creationId xmlns:a16="http://schemas.microsoft.com/office/drawing/2014/main" id="{9D49E35B-FDC0-491D-3963-93B8A2B223F7}"/>
              </a:ext>
            </a:extLst>
          </p:cNvPr>
          <p:cNvSpPr>
            <a:spLocks noGrp="1"/>
          </p:cNvSpPr>
          <p:nvPr>
            <p:ph type="title"/>
          </p:nvPr>
        </p:nvSpPr>
        <p:spPr>
          <a:xfrm>
            <a:off x="540000" y="468000"/>
            <a:ext cx="11113838" cy="436017"/>
          </a:xfrm>
          <a:prstGeom prst="rect">
            <a:avLst/>
          </a:prstGeom>
        </p:spPr>
        <p:txBody>
          <a:bodyPr wrap="square">
            <a:spAutoFit/>
          </a:bodyPr>
          <a:lstStyle/>
          <a:p>
            <a:r>
              <a:rPr lang="en-US"/>
              <a:t>Click to edit Master title style</a:t>
            </a:r>
            <a:endParaRPr lang="en-GB"/>
          </a:p>
        </p:txBody>
      </p:sp>
      <p:sp>
        <p:nvSpPr>
          <p:cNvPr id="3" name="object 4">
            <a:extLst>
              <a:ext uri="{FF2B5EF4-FFF2-40B4-BE49-F238E27FC236}">
                <a16:creationId xmlns:a16="http://schemas.microsoft.com/office/drawing/2014/main" id="{835B886A-5173-EE87-9AF5-264D62616C94}"/>
              </a:ext>
            </a:extLst>
          </p:cNvPr>
          <p:cNvSpPr txBox="1"/>
          <p:nvPr userDrawn="1"/>
        </p:nvSpPr>
        <p:spPr>
          <a:xfrm>
            <a:off x="520700" y="6446291"/>
            <a:ext cx="3278216" cy="126317"/>
          </a:xfrm>
          <a:prstGeom prst="rect">
            <a:avLst/>
          </a:prstGeom>
        </p:spPr>
        <p:txBody>
          <a:bodyPr vert="horz" wrap="square" lIns="0" tIns="3175" rIns="0" bIns="0" rtlCol="0">
            <a:spAutoFit/>
          </a:bodyPr>
          <a:lstStyle/>
          <a:p>
            <a:pPr marL="12700">
              <a:lnSpc>
                <a:spcPct val="100000"/>
              </a:lnSpc>
              <a:spcBef>
                <a:spcPts val="25"/>
              </a:spcBef>
            </a:pPr>
            <a:r>
              <a:rPr lang="en-US" sz="800" kern="800" spc="0" baseline="0">
                <a:solidFill>
                  <a:schemeClr val="accent1"/>
                </a:solidFill>
                <a:latin typeface="Arial"/>
                <a:cs typeface="Arial"/>
              </a:rPr>
              <a:t>© Preqin</a:t>
            </a:r>
          </a:p>
        </p:txBody>
      </p:sp>
    </p:spTree>
    <p:extLst>
      <p:ext uri="{BB962C8B-B14F-4D97-AF65-F5344CB8AC3E}">
        <p14:creationId xmlns:p14="http://schemas.microsoft.com/office/powerpoint/2010/main" val="2513568102"/>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cSld name="Blank - Midnight">
    <p:bg>
      <p:bgPr>
        <a:gradFill>
          <a:gsLst>
            <a:gs pos="0">
              <a:srgbClr val="1B0757"/>
            </a:gs>
            <a:gs pos="67000">
              <a:srgbClr val="290A87">
                <a:lumMod val="98000"/>
                <a:lumOff val="2000"/>
              </a:srgbClr>
            </a:gs>
          </a:gsLst>
          <a:lin ang="2700000" scaled="0"/>
        </a:gradFill>
        <a:effectLst/>
      </p:bgPr>
    </p:bg>
    <p:spTree>
      <p:nvGrpSpPr>
        <p:cNvPr id="1" name=""/>
        <p:cNvGrpSpPr/>
        <p:nvPr/>
      </p:nvGrpSpPr>
      <p:grpSpPr>
        <a:xfrm>
          <a:off x="0" y="0"/>
          <a:ext cx="0" cy="0"/>
          <a:chOff x="0" y="0"/>
          <a:chExt cx="0" cy="0"/>
        </a:xfrm>
      </p:grpSpPr>
      <p:sp>
        <p:nvSpPr>
          <p:cNvPr id="2" name="Footer Placeholder 3">
            <a:extLst>
              <a:ext uri="{FF2B5EF4-FFF2-40B4-BE49-F238E27FC236}">
                <a16:creationId xmlns:a16="http://schemas.microsoft.com/office/drawing/2014/main" id="{1C8FF2C6-9D20-BEDA-8922-F58007AC0BCF}"/>
              </a:ext>
            </a:extLst>
          </p:cNvPr>
          <p:cNvSpPr>
            <a:spLocks noGrp="1"/>
          </p:cNvSpPr>
          <p:nvPr>
            <p:ph type="ftr" sz="quarter" idx="11"/>
          </p:nvPr>
        </p:nvSpPr>
        <p:spPr>
          <a:xfrm>
            <a:off x="7272000" y="6390000"/>
            <a:ext cx="4114800" cy="180000"/>
          </a:xfrm>
        </p:spPr>
        <p:txBody>
          <a:bodyPr/>
          <a:lstStyle>
            <a:lvl1pPr>
              <a:defRPr>
                <a:solidFill>
                  <a:schemeClr val="bg1"/>
                </a:solidFill>
              </a:defRPr>
            </a:lvl1pPr>
          </a:lstStyle>
          <a:p>
            <a:r>
              <a:rPr lang="en-US"/>
              <a:t>Limited Distribution</a:t>
            </a:r>
          </a:p>
        </p:txBody>
      </p:sp>
      <p:sp>
        <p:nvSpPr>
          <p:cNvPr id="3" name="Slide Number Placeholder 4">
            <a:extLst>
              <a:ext uri="{FF2B5EF4-FFF2-40B4-BE49-F238E27FC236}">
                <a16:creationId xmlns:a16="http://schemas.microsoft.com/office/drawing/2014/main" id="{DD5B664C-7B95-3BB7-4684-4D5042A47548}"/>
              </a:ext>
            </a:extLst>
          </p:cNvPr>
          <p:cNvSpPr>
            <a:spLocks noGrp="1"/>
          </p:cNvSpPr>
          <p:nvPr>
            <p:ph type="sldNum" sz="quarter" idx="12"/>
          </p:nvPr>
        </p:nvSpPr>
        <p:spPr>
          <a:xfrm>
            <a:off x="11293838" y="6390000"/>
            <a:ext cx="360000" cy="180000"/>
          </a:xfrm>
        </p:spPr>
        <p:txBody>
          <a:bodyPr/>
          <a:lstStyle>
            <a:lvl1pPr>
              <a:defRPr>
                <a:solidFill>
                  <a:schemeClr val="bg1"/>
                </a:solidFill>
              </a:defRPr>
            </a:lvl1pPr>
          </a:lstStyle>
          <a:p>
            <a:fld id="{C0531ADF-2191-45C5-9D71-08764BF86A6F}" type="slidenum">
              <a:rPr lang="en-US" smtClean="0"/>
              <a:pPr/>
              <a:t>‹#›</a:t>
            </a:fld>
            <a:endParaRPr lang="en-US"/>
          </a:p>
        </p:txBody>
      </p:sp>
    </p:spTree>
    <p:extLst>
      <p:ext uri="{BB962C8B-B14F-4D97-AF65-F5344CB8AC3E}">
        <p14:creationId xmlns:p14="http://schemas.microsoft.com/office/powerpoint/2010/main" val="150714077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6.xml"/><Relationship Id="rId13" Type="http://schemas.openxmlformats.org/officeDocument/2006/relationships/slideLayout" Target="../slideLayouts/slideLayout31.xml"/><Relationship Id="rId18" Type="http://schemas.openxmlformats.org/officeDocument/2006/relationships/slideLayout" Target="../slideLayouts/slideLayout36.xml"/><Relationship Id="rId3" Type="http://schemas.openxmlformats.org/officeDocument/2006/relationships/slideLayout" Target="../slideLayouts/slideLayout21.xml"/><Relationship Id="rId7" Type="http://schemas.openxmlformats.org/officeDocument/2006/relationships/slideLayout" Target="../slideLayouts/slideLayout25.xml"/><Relationship Id="rId12" Type="http://schemas.openxmlformats.org/officeDocument/2006/relationships/slideLayout" Target="../slideLayouts/slideLayout30.xml"/><Relationship Id="rId17" Type="http://schemas.openxmlformats.org/officeDocument/2006/relationships/slideLayout" Target="../slideLayouts/slideLayout35.xml"/><Relationship Id="rId2" Type="http://schemas.openxmlformats.org/officeDocument/2006/relationships/slideLayout" Target="../slideLayouts/slideLayout20.xml"/><Relationship Id="rId16" Type="http://schemas.openxmlformats.org/officeDocument/2006/relationships/slideLayout" Target="../slideLayouts/slideLayout34.xml"/><Relationship Id="rId1" Type="http://schemas.openxmlformats.org/officeDocument/2006/relationships/slideLayout" Target="../slideLayouts/slideLayout19.xml"/><Relationship Id="rId6" Type="http://schemas.openxmlformats.org/officeDocument/2006/relationships/slideLayout" Target="../slideLayouts/slideLayout24.xml"/><Relationship Id="rId11" Type="http://schemas.openxmlformats.org/officeDocument/2006/relationships/slideLayout" Target="../slideLayouts/slideLayout29.xml"/><Relationship Id="rId5" Type="http://schemas.openxmlformats.org/officeDocument/2006/relationships/slideLayout" Target="../slideLayouts/slideLayout23.xml"/><Relationship Id="rId15" Type="http://schemas.openxmlformats.org/officeDocument/2006/relationships/slideLayout" Target="../slideLayouts/slideLayout33.xml"/><Relationship Id="rId10" Type="http://schemas.openxmlformats.org/officeDocument/2006/relationships/slideLayout" Target="../slideLayouts/slideLayout28.xml"/><Relationship Id="rId19" Type="http://schemas.openxmlformats.org/officeDocument/2006/relationships/theme" Target="../theme/theme2.xml"/><Relationship Id="rId4" Type="http://schemas.openxmlformats.org/officeDocument/2006/relationships/slideLayout" Target="../slideLayouts/slideLayout22.xml"/><Relationship Id="rId9" Type="http://schemas.openxmlformats.org/officeDocument/2006/relationships/slideLayout" Target="../slideLayouts/slideLayout27.xml"/><Relationship Id="rId14" Type="http://schemas.openxmlformats.org/officeDocument/2006/relationships/slideLayout" Target="../slideLayouts/slideLayout3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AC63B7B-7684-F3CE-C51F-F49777FA147D}"/>
              </a:ext>
            </a:extLst>
          </p:cNvPr>
          <p:cNvSpPr>
            <a:spLocks noGrp="1"/>
          </p:cNvSpPr>
          <p:nvPr>
            <p:ph type="title"/>
          </p:nvPr>
        </p:nvSpPr>
        <p:spPr>
          <a:xfrm>
            <a:off x="540000" y="468000"/>
            <a:ext cx="11113838" cy="436017"/>
          </a:xfrm>
          <a:prstGeom prst="rect">
            <a:avLst/>
          </a:prstGeom>
        </p:spPr>
        <p:txBody>
          <a:bodyPr vert="horz" wrap="square" lIns="0" tIns="0" rIns="0" bIns="0" rtlCol="0" anchor="t" anchorCtr="0">
            <a:sp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A2894BB2-53BA-FFB6-56CC-C266432EEF95}"/>
              </a:ext>
            </a:extLst>
          </p:cNvPr>
          <p:cNvSpPr>
            <a:spLocks noGrp="1"/>
          </p:cNvSpPr>
          <p:nvPr>
            <p:ph type="body" idx="1"/>
          </p:nvPr>
        </p:nvSpPr>
        <p:spPr>
          <a:xfrm>
            <a:off x="540000" y="1558800"/>
            <a:ext cx="11113838" cy="4391150"/>
          </a:xfrm>
          <a:prstGeom prst="rect">
            <a:avLst/>
          </a:prstGeom>
        </p:spPr>
        <p:txBody>
          <a:bodyPr vert="horz" lIns="0" tIns="0" rIns="0" bIns="0" rtlCol="0" anchor="t" anchorCtr="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5"/>
            <a:r>
              <a:rPr lang="en-GB"/>
              <a:t>6</a:t>
            </a:r>
          </a:p>
        </p:txBody>
      </p:sp>
      <p:sp>
        <p:nvSpPr>
          <p:cNvPr id="4" name="Date Placeholder 3">
            <a:extLst>
              <a:ext uri="{FF2B5EF4-FFF2-40B4-BE49-F238E27FC236}">
                <a16:creationId xmlns:a16="http://schemas.microsoft.com/office/drawing/2014/main" id="{16B7B89B-735D-3251-2AB8-EEB94B9C9E1F}"/>
              </a:ext>
            </a:extLst>
          </p:cNvPr>
          <p:cNvSpPr>
            <a:spLocks noGrp="1"/>
          </p:cNvSpPr>
          <p:nvPr>
            <p:ph type="dt" sz="half" idx="2"/>
          </p:nvPr>
        </p:nvSpPr>
        <p:spPr>
          <a:xfrm>
            <a:off x="540000" y="6390000"/>
            <a:ext cx="1501525" cy="180000"/>
          </a:xfrm>
          <a:prstGeom prst="rect">
            <a:avLst/>
          </a:prstGeom>
        </p:spPr>
        <p:txBody>
          <a:bodyPr vert="horz" lIns="0" tIns="0" rIns="0" bIns="0" rtlCol="0" anchor="b" anchorCtr="0">
            <a:noAutofit/>
          </a:bodyPr>
          <a:lstStyle>
            <a:lvl1pPr algn="l">
              <a:defRPr sz="800">
                <a:solidFill>
                  <a:schemeClr val="accent1"/>
                </a:solidFill>
              </a:defRPr>
            </a:lvl1pPr>
          </a:lstStyle>
          <a:p>
            <a:r>
              <a:rPr lang="en-GB"/>
              <a:t>Date</a:t>
            </a:r>
          </a:p>
        </p:txBody>
      </p:sp>
      <p:sp>
        <p:nvSpPr>
          <p:cNvPr id="5" name="Footer Placeholder 4">
            <a:extLst>
              <a:ext uri="{FF2B5EF4-FFF2-40B4-BE49-F238E27FC236}">
                <a16:creationId xmlns:a16="http://schemas.microsoft.com/office/drawing/2014/main" id="{847910E3-2B5D-277A-720D-D5B35E772970}"/>
              </a:ext>
            </a:extLst>
          </p:cNvPr>
          <p:cNvSpPr>
            <a:spLocks noGrp="1"/>
          </p:cNvSpPr>
          <p:nvPr>
            <p:ph type="ftr" sz="quarter" idx="3"/>
          </p:nvPr>
        </p:nvSpPr>
        <p:spPr>
          <a:xfrm>
            <a:off x="7272000" y="6390000"/>
            <a:ext cx="4114800" cy="180000"/>
          </a:xfrm>
          <a:prstGeom prst="rect">
            <a:avLst/>
          </a:prstGeom>
        </p:spPr>
        <p:txBody>
          <a:bodyPr vert="horz" lIns="0" tIns="0" rIns="0" bIns="0" rtlCol="0" anchor="b" anchorCtr="0">
            <a:noAutofit/>
          </a:bodyPr>
          <a:lstStyle>
            <a:lvl1pPr algn="ctr">
              <a:defRPr sz="800">
                <a:solidFill>
                  <a:schemeClr val="accent1"/>
                </a:solidFill>
              </a:defRPr>
            </a:lvl1pPr>
          </a:lstStyle>
          <a:p>
            <a:pPr algn="r"/>
            <a:r>
              <a:rPr lang="en-GB"/>
              <a:t>Strictly private and confidential</a:t>
            </a:r>
          </a:p>
        </p:txBody>
      </p:sp>
      <p:sp>
        <p:nvSpPr>
          <p:cNvPr id="6" name="Slide Number Placeholder 5">
            <a:extLst>
              <a:ext uri="{FF2B5EF4-FFF2-40B4-BE49-F238E27FC236}">
                <a16:creationId xmlns:a16="http://schemas.microsoft.com/office/drawing/2014/main" id="{F9DFAC3A-F4A9-BAF6-632B-630C5657C1DE}"/>
              </a:ext>
            </a:extLst>
          </p:cNvPr>
          <p:cNvSpPr>
            <a:spLocks noGrp="1"/>
          </p:cNvSpPr>
          <p:nvPr>
            <p:ph type="sldNum" sz="quarter" idx="4"/>
          </p:nvPr>
        </p:nvSpPr>
        <p:spPr>
          <a:xfrm>
            <a:off x="11293838" y="6390000"/>
            <a:ext cx="360000" cy="180000"/>
          </a:xfrm>
          <a:prstGeom prst="rect">
            <a:avLst/>
          </a:prstGeom>
        </p:spPr>
        <p:txBody>
          <a:bodyPr vert="horz" lIns="0" tIns="0" rIns="0" bIns="0" rtlCol="0" anchor="b" anchorCtr="0">
            <a:noAutofit/>
          </a:bodyPr>
          <a:lstStyle>
            <a:lvl1pPr algn="r">
              <a:defRPr sz="800">
                <a:solidFill>
                  <a:schemeClr val="accent1"/>
                </a:solidFill>
              </a:defRPr>
            </a:lvl1pPr>
          </a:lstStyle>
          <a:p>
            <a:fld id="{2442393B-2822-4E9E-8FD8-36476C17028C}" type="slidenum">
              <a:rPr lang="en-GB" smtClean="0"/>
              <a:pPr/>
              <a:t>‹#›</a:t>
            </a:fld>
            <a:endParaRPr lang="en-GB"/>
          </a:p>
        </p:txBody>
      </p:sp>
    </p:spTree>
    <p:extLst>
      <p:ext uri="{BB962C8B-B14F-4D97-AF65-F5344CB8AC3E}">
        <p14:creationId xmlns:p14="http://schemas.microsoft.com/office/powerpoint/2010/main" val="3639977468"/>
      </p:ext>
    </p:extLst>
  </p:cSld>
  <p:clrMap bg1="lt1" tx1="dk1" bg2="lt2" tx2="dk2" accent1="accent1" accent2="accent2" accent3="accent3" accent4="accent4" accent5="accent5" accent6="accent6" hlink="hlink" folHlink="folHlink"/>
  <p:sldLayoutIdLst>
    <p:sldLayoutId id="2147483781" r:id="rId1"/>
    <p:sldLayoutId id="2147483782" r:id="rId2"/>
    <p:sldLayoutId id="2147483783" r:id="rId3"/>
    <p:sldLayoutId id="2147483784" r:id="rId4"/>
    <p:sldLayoutId id="2147483785" r:id="rId5"/>
    <p:sldLayoutId id="2147483786" r:id="rId6"/>
    <p:sldLayoutId id="2147483787" r:id="rId7"/>
    <p:sldLayoutId id="2147483788" r:id="rId8"/>
    <p:sldLayoutId id="2147483789" r:id="rId9"/>
    <p:sldLayoutId id="2147483790" r:id="rId10"/>
    <p:sldLayoutId id="2147483791" r:id="rId11"/>
    <p:sldLayoutId id="2147483792" r:id="rId12"/>
    <p:sldLayoutId id="2147483793" r:id="rId13"/>
    <p:sldLayoutId id="2147483794" r:id="rId14"/>
    <p:sldLayoutId id="2147483795" r:id="rId15"/>
    <p:sldLayoutId id="2147483800" r:id="rId16"/>
    <p:sldLayoutId id="2147483801" r:id="rId17"/>
    <p:sldLayoutId id="2147483816" r:id="rId18"/>
  </p:sldLayoutIdLst>
  <p:hf hdr="0"/>
  <p:txStyles>
    <p:titleStyle>
      <a:lvl1pPr algn="l" defTabSz="914400" rtl="0" eaLnBrk="1" latinLnBrk="0" hangingPunct="1">
        <a:lnSpc>
          <a:spcPts val="3400"/>
        </a:lnSpc>
        <a:spcBef>
          <a:spcPct val="0"/>
        </a:spcBef>
        <a:buNone/>
        <a:defRPr sz="3000" kern="1200" baseline="0">
          <a:solidFill>
            <a:schemeClr val="accent1"/>
          </a:solidFill>
          <a:latin typeface="+mj-lt"/>
          <a:ea typeface="+mj-ea"/>
          <a:cs typeface="+mj-cs"/>
        </a:defRPr>
      </a:lvl1pPr>
    </p:titleStyle>
    <p:bodyStyle>
      <a:lvl1pPr marL="228600" indent="-228600" algn="l" defTabSz="914400" rtl="0" eaLnBrk="1" latinLnBrk="0" hangingPunct="1">
        <a:lnSpc>
          <a:spcPts val="2000"/>
        </a:lnSpc>
        <a:spcBef>
          <a:spcPts val="0"/>
        </a:spcBef>
        <a:spcAft>
          <a:spcPts val="1000"/>
        </a:spcAft>
        <a:buClr>
          <a:schemeClr val="accent2"/>
        </a:buClr>
        <a:buFont typeface="Arial" panose="020B0604020202020204" pitchFamily="34" charset="0"/>
        <a:buChar char="•"/>
        <a:defRPr sz="1600" kern="1200">
          <a:solidFill>
            <a:schemeClr val="tx1"/>
          </a:solidFill>
          <a:latin typeface="+mn-lt"/>
          <a:ea typeface="+mn-ea"/>
          <a:cs typeface="+mn-cs"/>
        </a:defRPr>
      </a:lvl1pPr>
      <a:lvl2pPr marL="230400" indent="-228600" algn="l" defTabSz="914400" rtl="0" eaLnBrk="1" latinLnBrk="0" hangingPunct="1">
        <a:lnSpc>
          <a:spcPts val="2000"/>
        </a:lnSpc>
        <a:spcBef>
          <a:spcPts val="0"/>
        </a:spcBef>
        <a:spcAft>
          <a:spcPts val="1000"/>
        </a:spcAft>
        <a:buClr>
          <a:schemeClr val="accent2"/>
        </a:buClr>
        <a:buFont typeface="Arial" panose="020B0604020202020204" pitchFamily="34" charset="0"/>
        <a:buChar char="•"/>
        <a:defRPr sz="1600" kern="1200">
          <a:solidFill>
            <a:schemeClr val="tx1"/>
          </a:solidFill>
          <a:latin typeface="+mn-lt"/>
          <a:ea typeface="+mn-ea"/>
          <a:cs typeface="+mn-cs"/>
        </a:defRPr>
      </a:lvl2pPr>
      <a:lvl3pPr marL="432000" indent="-228600" algn="l" defTabSz="914400" rtl="0" eaLnBrk="1" latinLnBrk="0" hangingPunct="1">
        <a:lnSpc>
          <a:spcPts val="2000"/>
        </a:lnSpc>
        <a:spcBef>
          <a:spcPts val="0"/>
        </a:spcBef>
        <a:spcAft>
          <a:spcPts val="1000"/>
        </a:spcAft>
        <a:buClr>
          <a:schemeClr val="accent2"/>
        </a:buClr>
        <a:buFont typeface="Arial" panose="020B0604020202020204" pitchFamily="34" charset="0"/>
        <a:buChar char="•"/>
        <a:defRPr sz="1600" kern="1200">
          <a:solidFill>
            <a:schemeClr val="tx1"/>
          </a:solidFill>
          <a:latin typeface="+mn-lt"/>
          <a:ea typeface="+mn-ea"/>
          <a:cs typeface="+mn-cs"/>
        </a:defRPr>
      </a:lvl3pPr>
      <a:lvl4pPr marL="432000" indent="-228600" algn="l" defTabSz="914400" rtl="0" eaLnBrk="1" latinLnBrk="0" hangingPunct="1">
        <a:lnSpc>
          <a:spcPts val="2000"/>
        </a:lnSpc>
        <a:spcBef>
          <a:spcPts val="0"/>
        </a:spcBef>
        <a:spcAft>
          <a:spcPts val="1000"/>
        </a:spcAft>
        <a:buClr>
          <a:schemeClr val="accent2"/>
        </a:buClr>
        <a:buFont typeface="Arial" panose="020B0604020202020204" pitchFamily="34" charset="0"/>
        <a:buChar char="•"/>
        <a:defRPr sz="1600" kern="1200">
          <a:solidFill>
            <a:schemeClr val="tx1"/>
          </a:solidFill>
          <a:latin typeface="+mn-lt"/>
          <a:ea typeface="+mn-ea"/>
          <a:cs typeface="+mn-cs"/>
        </a:defRPr>
      </a:lvl4pPr>
      <a:lvl5pPr marL="648000" indent="-228600" algn="l" defTabSz="914400" rtl="0" eaLnBrk="1" latinLnBrk="0" hangingPunct="1">
        <a:lnSpc>
          <a:spcPts val="2000"/>
        </a:lnSpc>
        <a:spcBef>
          <a:spcPts val="0"/>
        </a:spcBef>
        <a:spcAft>
          <a:spcPts val="1000"/>
        </a:spcAft>
        <a:buClr>
          <a:schemeClr val="accent2"/>
        </a:buClr>
        <a:buFont typeface="System Font Regular"/>
        <a:buChar char="–"/>
        <a:defRPr sz="1600" kern="1200">
          <a:solidFill>
            <a:schemeClr val="tx1"/>
          </a:solidFill>
          <a:latin typeface="+mn-lt"/>
          <a:ea typeface="+mn-ea"/>
          <a:cs typeface="+mn-cs"/>
        </a:defRPr>
      </a:lvl5pPr>
      <a:lvl6pPr marL="248400" indent="-248400" algn="l" defTabSz="914400" rtl="0" eaLnBrk="1" latinLnBrk="0" hangingPunct="1">
        <a:lnSpc>
          <a:spcPts val="2000"/>
        </a:lnSpc>
        <a:spcBef>
          <a:spcPts val="0"/>
        </a:spcBef>
        <a:spcAft>
          <a:spcPts val="1000"/>
        </a:spcAft>
        <a:buClr>
          <a:schemeClr val="accent2"/>
        </a:buClr>
        <a:buFont typeface="+mj-lt"/>
        <a:buAutoNum type="arabicPeriod"/>
        <a:defRPr sz="16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3" orient="horz" pos="3974">
          <p15:clr>
            <a:srgbClr val="F26B43"/>
          </p15:clr>
        </p15:guide>
        <p15:guide id="4" pos="333">
          <p15:clr>
            <a:srgbClr val="F26B43"/>
          </p15:clr>
        </p15:guide>
        <p15:guide id="5" pos="7341">
          <p15:clr>
            <a:srgbClr val="F26B43"/>
          </p15:clr>
        </p15:guide>
        <p15:guide id="6" orient="horz" pos="323">
          <p15:clr>
            <a:srgbClr val="F26B43"/>
          </p15:clr>
        </p15:guide>
        <p15:guide id="7" pos="1286">
          <p15:clr>
            <a:srgbClr val="F26B43"/>
          </p15:clr>
        </p15:guide>
        <p15:guide id="8" pos="1542">
          <p15:clr>
            <a:srgbClr val="F26B43"/>
          </p15:clr>
        </p15:guide>
        <p15:guide id="9" pos="2479">
          <p15:clr>
            <a:srgbClr val="F26B43"/>
          </p15:clr>
        </p15:guide>
        <p15:guide id="10" pos="2752">
          <p15:clr>
            <a:srgbClr val="F26B43"/>
          </p15:clr>
        </p15:guide>
        <p15:guide id="11" pos="3704">
          <p15:clr>
            <a:srgbClr val="F26B43"/>
          </p15:clr>
        </p15:guide>
        <p15:guide id="12" pos="3962">
          <p15:clr>
            <a:srgbClr val="F26B43"/>
          </p15:clr>
        </p15:guide>
        <p15:guide id="13" pos="4922">
          <p15:clr>
            <a:srgbClr val="F26B43"/>
          </p15:clr>
        </p15:guide>
        <p15:guide id="14" pos="5171">
          <p15:clr>
            <a:srgbClr val="F26B43"/>
          </p15:clr>
        </p15:guide>
        <p15:guide id="15" pos="6131">
          <p15:clr>
            <a:srgbClr val="F26B43"/>
          </p15:clr>
        </p15:guide>
        <p15:guide id="16" pos="6381">
          <p15:clr>
            <a:srgbClr val="F26B43"/>
          </p15:clr>
        </p15:guide>
        <p15:guide id="17" orient="horz" pos="981">
          <p15:clr>
            <a:srgbClr val="F26B43"/>
          </p15:clr>
        </p15:guide>
        <p15:guide id="18" orient="horz" pos="2160">
          <p15:clr>
            <a:srgbClr val="F26B43"/>
          </p15:clr>
        </p15:guide>
        <p15:guide id="19" orient="horz" pos="3748">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AC63B7B-7684-F3CE-C51F-F49777FA147D}"/>
              </a:ext>
            </a:extLst>
          </p:cNvPr>
          <p:cNvSpPr>
            <a:spLocks noGrp="1"/>
          </p:cNvSpPr>
          <p:nvPr>
            <p:ph type="title"/>
          </p:nvPr>
        </p:nvSpPr>
        <p:spPr>
          <a:xfrm>
            <a:off x="540000" y="468000"/>
            <a:ext cx="11113838" cy="436017"/>
          </a:xfrm>
          <a:prstGeom prst="rect">
            <a:avLst/>
          </a:prstGeom>
        </p:spPr>
        <p:txBody>
          <a:bodyPr vert="horz" wrap="square" lIns="0" tIns="0" rIns="0" bIns="0" rtlCol="0" anchor="t" anchorCtr="0">
            <a:sp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A2894BB2-53BA-FFB6-56CC-C266432EEF95}"/>
              </a:ext>
            </a:extLst>
          </p:cNvPr>
          <p:cNvSpPr>
            <a:spLocks noGrp="1"/>
          </p:cNvSpPr>
          <p:nvPr>
            <p:ph type="body" idx="1"/>
          </p:nvPr>
        </p:nvSpPr>
        <p:spPr>
          <a:xfrm>
            <a:off x="540000" y="1558800"/>
            <a:ext cx="11113838" cy="4391150"/>
          </a:xfrm>
          <a:prstGeom prst="rect">
            <a:avLst/>
          </a:prstGeom>
        </p:spPr>
        <p:txBody>
          <a:bodyPr vert="horz" lIns="0" tIns="0" rIns="0" bIns="0" rtlCol="0" anchor="t" anchorCtr="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16B7B89B-735D-3251-2AB8-EEB94B9C9E1F}"/>
              </a:ext>
            </a:extLst>
          </p:cNvPr>
          <p:cNvSpPr>
            <a:spLocks noGrp="1"/>
          </p:cNvSpPr>
          <p:nvPr>
            <p:ph type="dt" sz="half" idx="2"/>
          </p:nvPr>
        </p:nvSpPr>
        <p:spPr>
          <a:xfrm>
            <a:off x="540000" y="6390000"/>
            <a:ext cx="1501525" cy="180000"/>
          </a:xfrm>
          <a:prstGeom prst="rect">
            <a:avLst/>
          </a:prstGeom>
        </p:spPr>
        <p:txBody>
          <a:bodyPr vert="horz" lIns="0" tIns="0" rIns="0" bIns="0" rtlCol="0" anchor="b" anchorCtr="0">
            <a:noAutofit/>
          </a:bodyPr>
          <a:lstStyle>
            <a:lvl1pPr algn="l">
              <a:defRPr sz="800">
                <a:solidFill>
                  <a:schemeClr val="accent1"/>
                </a:solidFill>
              </a:defRPr>
            </a:lvl1pPr>
          </a:lstStyle>
          <a:p>
            <a:endParaRPr lang="en-GB"/>
          </a:p>
        </p:txBody>
      </p:sp>
      <p:sp>
        <p:nvSpPr>
          <p:cNvPr id="5" name="Footer Placeholder 4">
            <a:extLst>
              <a:ext uri="{FF2B5EF4-FFF2-40B4-BE49-F238E27FC236}">
                <a16:creationId xmlns:a16="http://schemas.microsoft.com/office/drawing/2014/main" id="{847910E3-2B5D-277A-720D-D5B35E772970}"/>
              </a:ext>
            </a:extLst>
          </p:cNvPr>
          <p:cNvSpPr>
            <a:spLocks noGrp="1"/>
          </p:cNvSpPr>
          <p:nvPr>
            <p:ph type="ftr" sz="quarter" idx="3"/>
          </p:nvPr>
        </p:nvSpPr>
        <p:spPr>
          <a:xfrm>
            <a:off x="7272000" y="6390000"/>
            <a:ext cx="4114800" cy="180000"/>
          </a:xfrm>
          <a:prstGeom prst="rect">
            <a:avLst/>
          </a:prstGeom>
        </p:spPr>
        <p:txBody>
          <a:bodyPr vert="horz" lIns="0" tIns="0" rIns="0" bIns="0" rtlCol="0" anchor="b" anchorCtr="0">
            <a:noAutofit/>
          </a:bodyPr>
          <a:lstStyle>
            <a:lvl1pPr algn="ctr">
              <a:defRPr sz="800">
                <a:solidFill>
                  <a:schemeClr val="accent1"/>
                </a:solidFill>
              </a:defRPr>
            </a:lvl1pPr>
          </a:lstStyle>
          <a:p>
            <a:r>
              <a:rPr lang="en-US"/>
              <a:t>Limited Distribution</a:t>
            </a:r>
          </a:p>
        </p:txBody>
      </p:sp>
      <p:sp>
        <p:nvSpPr>
          <p:cNvPr id="6" name="Slide Number Placeholder 5">
            <a:extLst>
              <a:ext uri="{FF2B5EF4-FFF2-40B4-BE49-F238E27FC236}">
                <a16:creationId xmlns:a16="http://schemas.microsoft.com/office/drawing/2014/main" id="{F9DFAC3A-F4A9-BAF6-632B-630C5657C1DE}"/>
              </a:ext>
            </a:extLst>
          </p:cNvPr>
          <p:cNvSpPr>
            <a:spLocks noGrp="1"/>
          </p:cNvSpPr>
          <p:nvPr>
            <p:ph type="sldNum" sz="quarter" idx="4"/>
          </p:nvPr>
        </p:nvSpPr>
        <p:spPr>
          <a:xfrm>
            <a:off x="11293838" y="6390000"/>
            <a:ext cx="360000" cy="180000"/>
          </a:xfrm>
          <a:prstGeom prst="rect">
            <a:avLst/>
          </a:prstGeom>
        </p:spPr>
        <p:txBody>
          <a:bodyPr vert="horz" lIns="0" tIns="0" rIns="0" bIns="0" rtlCol="0" anchor="b" anchorCtr="0">
            <a:noAutofit/>
          </a:bodyPr>
          <a:lstStyle>
            <a:lvl1pPr algn="r">
              <a:defRPr sz="800">
                <a:solidFill>
                  <a:schemeClr val="accent1"/>
                </a:solidFill>
              </a:defRPr>
            </a:lvl1pPr>
          </a:lstStyle>
          <a:p>
            <a:fld id="{C0531ADF-2191-45C5-9D71-08764BF86A6F}" type="slidenum">
              <a:rPr lang="en-US" smtClean="0"/>
              <a:pPr/>
              <a:t>‹#›</a:t>
            </a:fld>
            <a:endParaRPr lang="en-US"/>
          </a:p>
        </p:txBody>
      </p:sp>
    </p:spTree>
    <p:extLst>
      <p:ext uri="{BB962C8B-B14F-4D97-AF65-F5344CB8AC3E}">
        <p14:creationId xmlns:p14="http://schemas.microsoft.com/office/powerpoint/2010/main" val="3168134903"/>
      </p:ext>
    </p:extLst>
  </p:cSld>
  <p:clrMap bg1="lt1" tx1="dk1" bg2="lt2" tx2="dk2" accent1="accent1" accent2="accent2" accent3="accent3" accent4="accent4" accent5="accent5" accent6="accent6" hlink="hlink" folHlink="folHlink"/>
  <p:sldLayoutIdLst>
    <p:sldLayoutId id="2147483848" r:id="rId1"/>
    <p:sldLayoutId id="2147483849" r:id="rId2"/>
    <p:sldLayoutId id="2147483850" r:id="rId3"/>
    <p:sldLayoutId id="2147483851" r:id="rId4"/>
    <p:sldLayoutId id="2147483852" r:id="rId5"/>
    <p:sldLayoutId id="2147483853" r:id="rId6"/>
    <p:sldLayoutId id="2147483854" r:id="rId7"/>
    <p:sldLayoutId id="2147483855" r:id="rId8"/>
    <p:sldLayoutId id="2147483856" r:id="rId9"/>
    <p:sldLayoutId id="2147483857" r:id="rId10"/>
    <p:sldLayoutId id="2147483858" r:id="rId11"/>
    <p:sldLayoutId id="2147483859" r:id="rId12"/>
    <p:sldLayoutId id="2147483860" r:id="rId13"/>
    <p:sldLayoutId id="2147483861" r:id="rId14"/>
    <p:sldLayoutId id="2147483862" r:id="rId15"/>
    <p:sldLayoutId id="2147483863" r:id="rId16"/>
    <p:sldLayoutId id="2147483864" r:id="rId17"/>
    <p:sldLayoutId id="2147483865" r:id="rId18"/>
  </p:sldLayoutIdLst>
  <p:hf hdr="0" dt="0"/>
  <p:txStyles>
    <p:titleStyle>
      <a:lvl1pPr algn="l" defTabSz="914400" rtl="0" eaLnBrk="1" latinLnBrk="0" hangingPunct="1">
        <a:lnSpc>
          <a:spcPts val="3400"/>
        </a:lnSpc>
        <a:spcBef>
          <a:spcPct val="0"/>
        </a:spcBef>
        <a:buNone/>
        <a:defRPr sz="3000" kern="1200" baseline="0">
          <a:solidFill>
            <a:schemeClr val="accent1"/>
          </a:solidFill>
          <a:latin typeface="+mj-lt"/>
          <a:ea typeface="+mj-ea"/>
          <a:cs typeface="+mj-cs"/>
        </a:defRPr>
      </a:lvl1pPr>
    </p:titleStyle>
    <p:bodyStyle>
      <a:lvl1pPr marL="228600" indent="-228600" algn="l" defTabSz="914400" rtl="0" eaLnBrk="1" latinLnBrk="0" hangingPunct="1">
        <a:lnSpc>
          <a:spcPts val="2000"/>
        </a:lnSpc>
        <a:spcBef>
          <a:spcPts val="0"/>
        </a:spcBef>
        <a:spcAft>
          <a:spcPts val="1000"/>
        </a:spcAft>
        <a:buClr>
          <a:schemeClr val="accent2"/>
        </a:buClr>
        <a:buFont typeface="Arial" panose="020B0604020202020204" pitchFamily="34" charset="0"/>
        <a:buChar char="•"/>
        <a:defRPr sz="1600" kern="1200">
          <a:solidFill>
            <a:schemeClr val="tx1"/>
          </a:solidFill>
          <a:latin typeface="+mn-lt"/>
          <a:ea typeface="+mn-ea"/>
          <a:cs typeface="+mn-cs"/>
        </a:defRPr>
      </a:lvl1pPr>
      <a:lvl2pPr marL="230400" indent="-228600" algn="l" defTabSz="914400" rtl="0" eaLnBrk="1" latinLnBrk="0" hangingPunct="1">
        <a:lnSpc>
          <a:spcPts val="2000"/>
        </a:lnSpc>
        <a:spcBef>
          <a:spcPts val="0"/>
        </a:spcBef>
        <a:spcAft>
          <a:spcPts val="1000"/>
        </a:spcAft>
        <a:buClr>
          <a:schemeClr val="accent2"/>
        </a:buClr>
        <a:buFont typeface="Arial" panose="020B0604020202020204" pitchFamily="34" charset="0"/>
        <a:buChar char="•"/>
        <a:defRPr sz="1600" kern="1200">
          <a:solidFill>
            <a:schemeClr val="tx1"/>
          </a:solidFill>
          <a:latin typeface="+mn-lt"/>
          <a:ea typeface="+mn-ea"/>
          <a:cs typeface="+mn-cs"/>
        </a:defRPr>
      </a:lvl2pPr>
      <a:lvl3pPr marL="432000" indent="-228600" algn="l" defTabSz="914400" rtl="0" eaLnBrk="1" latinLnBrk="0" hangingPunct="1">
        <a:lnSpc>
          <a:spcPts val="2000"/>
        </a:lnSpc>
        <a:spcBef>
          <a:spcPts val="0"/>
        </a:spcBef>
        <a:spcAft>
          <a:spcPts val="1000"/>
        </a:spcAft>
        <a:buClr>
          <a:schemeClr val="accent2"/>
        </a:buClr>
        <a:buFont typeface="Arial" panose="020B0604020202020204" pitchFamily="34" charset="0"/>
        <a:buChar char="•"/>
        <a:defRPr sz="1600" kern="1200">
          <a:solidFill>
            <a:schemeClr val="tx1"/>
          </a:solidFill>
          <a:latin typeface="+mn-lt"/>
          <a:ea typeface="+mn-ea"/>
          <a:cs typeface="+mn-cs"/>
        </a:defRPr>
      </a:lvl3pPr>
      <a:lvl4pPr marL="432000" indent="-228600" algn="l" defTabSz="914400" rtl="0" eaLnBrk="1" latinLnBrk="0" hangingPunct="1">
        <a:lnSpc>
          <a:spcPts val="2000"/>
        </a:lnSpc>
        <a:spcBef>
          <a:spcPts val="0"/>
        </a:spcBef>
        <a:spcAft>
          <a:spcPts val="1000"/>
        </a:spcAft>
        <a:buClr>
          <a:schemeClr val="accent2"/>
        </a:buClr>
        <a:buFont typeface="Arial" panose="020B0604020202020204" pitchFamily="34" charset="0"/>
        <a:buChar char="•"/>
        <a:defRPr sz="1600" kern="1200">
          <a:solidFill>
            <a:schemeClr val="tx1"/>
          </a:solidFill>
          <a:latin typeface="+mn-lt"/>
          <a:ea typeface="+mn-ea"/>
          <a:cs typeface="+mn-cs"/>
        </a:defRPr>
      </a:lvl4pPr>
      <a:lvl5pPr marL="648000" indent="-228600" algn="l" defTabSz="914400" rtl="0" eaLnBrk="1" latinLnBrk="0" hangingPunct="1">
        <a:lnSpc>
          <a:spcPts val="2000"/>
        </a:lnSpc>
        <a:spcBef>
          <a:spcPts val="0"/>
        </a:spcBef>
        <a:spcAft>
          <a:spcPts val="1000"/>
        </a:spcAft>
        <a:buClr>
          <a:schemeClr val="accent2"/>
        </a:buClr>
        <a:buFont typeface="System Font Regular"/>
        <a:buChar char="–"/>
        <a:defRPr sz="1600" kern="1200">
          <a:solidFill>
            <a:schemeClr val="tx1"/>
          </a:solidFill>
          <a:latin typeface="+mn-lt"/>
          <a:ea typeface="+mn-ea"/>
          <a:cs typeface="+mn-cs"/>
        </a:defRPr>
      </a:lvl5pPr>
      <a:lvl6pPr marL="248400" indent="-248400" algn="l" defTabSz="914400" rtl="0" eaLnBrk="1" latinLnBrk="0" hangingPunct="1">
        <a:lnSpc>
          <a:spcPts val="2000"/>
        </a:lnSpc>
        <a:spcBef>
          <a:spcPts val="0"/>
        </a:spcBef>
        <a:spcAft>
          <a:spcPts val="1000"/>
        </a:spcAft>
        <a:buClr>
          <a:schemeClr val="accent2"/>
        </a:buClr>
        <a:buFont typeface="+mj-lt"/>
        <a:buAutoNum type="arabicPeriod"/>
        <a:defRPr sz="16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4" pos="333">
          <p15:clr>
            <a:srgbClr val="F26B43"/>
          </p15:clr>
        </p15:guide>
        <p15:guide id="5" pos="7341">
          <p15:clr>
            <a:srgbClr val="F26B43"/>
          </p15:clr>
        </p15:guide>
        <p15:guide id="7" pos="1286">
          <p15:clr>
            <a:srgbClr val="F26B43"/>
          </p15:clr>
        </p15:guide>
        <p15:guide id="8" pos="1542">
          <p15:clr>
            <a:srgbClr val="F26B43"/>
          </p15:clr>
        </p15:guide>
        <p15:guide id="9" pos="2479">
          <p15:clr>
            <a:srgbClr val="F26B43"/>
          </p15:clr>
        </p15:guide>
        <p15:guide id="10" pos="2752">
          <p15:clr>
            <a:srgbClr val="F26B43"/>
          </p15:clr>
        </p15:guide>
        <p15:guide id="11" pos="3704">
          <p15:clr>
            <a:srgbClr val="F26B43"/>
          </p15:clr>
        </p15:guide>
        <p15:guide id="12" pos="3962">
          <p15:clr>
            <a:srgbClr val="F26B43"/>
          </p15:clr>
        </p15:guide>
        <p15:guide id="13" pos="4922">
          <p15:clr>
            <a:srgbClr val="F26B43"/>
          </p15:clr>
        </p15:guide>
        <p15:guide id="14" pos="5171">
          <p15:clr>
            <a:srgbClr val="F26B43"/>
          </p15:clr>
        </p15:guide>
        <p15:guide id="15" pos="6131">
          <p15:clr>
            <a:srgbClr val="F26B43"/>
          </p15:clr>
        </p15:guide>
        <p15:guide id="16" pos="6381">
          <p15:clr>
            <a:srgbClr val="F26B43"/>
          </p15:clr>
        </p15:guide>
        <p15:guide id="20" orient="horz" pos="3974">
          <p15:clr>
            <a:srgbClr val="F26B43"/>
          </p15:clr>
        </p15:guide>
        <p15:guide id="21" pos="444">
          <p15:clr>
            <a:srgbClr val="F26B43"/>
          </p15:clr>
        </p15:guide>
        <p15:guide id="22" pos="9788">
          <p15:clr>
            <a:srgbClr val="F26B43"/>
          </p15:clr>
        </p15:guide>
        <p15:guide id="23" orient="horz" pos="323">
          <p15:clr>
            <a:srgbClr val="F26B43"/>
          </p15:clr>
        </p15:guide>
        <p15:guide id="24" pos="1715">
          <p15:clr>
            <a:srgbClr val="F26B43"/>
          </p15:clr>
        </p15:guide>
        <p15:guide id="25" pos="2056">
          <p15:clr>
            <a:srgbClr val="F26B43"/>
          </p15:clr>
        </p15:guide>
        <p15:guide id="26" pos="3305">
          <p15:clr>
            <a:srgbClr val="F26B43"/>
          </p15:clr>
        </p15:guide>
        <p15:guide id="27" pos="3669">
          <p15:clr>
            <a:srgbClr val="F26B43"/>
          </p15:clr>
        </p15:guide>
        <p15:guide id="28" pos="4939">
          <p15:clr>
            <a:srgbClr val="F26B43"/>
          </p15:clr>
        </p15:guide>
        <p15:guide id="29" pos="5283">
          <p15:clr>
            <a:srgbClr val="F26B43"/>
          </p15:clr>
        </p15:guide>
        <p15:guide id="30" pos="6563">
          <p15:clr>
            <a:srgbClr val="F26B43"/>
          </p15:clr>
        </p15:guide>
        <p15:guide id="31" pos="6895">
          <p15:clr>
            <a:srgbClr val="F26B43"/>
          </p15:clr>
        </p15:guide>
        <p15:guide id="32" pos="8175">
          <p15:clr>
            <a:srgbClr val="F26B43"/>
          </p15:clr>
        </p15:guide>
        <p15:guide id="33" pos="8508">
          <p15:clr>
            <a:srgbClr val="F26B43"/>
          </p15:clr>
        </p15:guide>
        <p15:guide id="34" orient="horz" pos="981">
          <p15:clr>
            <a:srgbClr val="F26B43"/>
          </p15:clr>
        </p15:guide>
        <p15:guide id="35" orient="horz" pos="2160">
          <p15:clr>
            <a:srgbClr val="F26B43"/>
          </p15:clr>
        </p15:guide>
        <p15:guide id="36" orient="horz" pos="3748">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9.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3.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2.xml"/><Relationship Id="rId1" Type="http://schemas.openxmlformats.org/officeDocument/2006/relationships/slideLayout" Target="../slideLayouts/slideLayout34.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34.xml"/></Relationships>
</file>

<file path=ppt/slides/_rels/slide5.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3.xml"/><Relationship Id="rId1" Type="http://schemas.openxmlformats.org/officeDocument/2006/relationships/slideLayout" Target="../slideLayouts/slideLayout35.xml"/></Relationships>
</file>

<file path=ppt/slides/_rels/slide6.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4.xml"/><Relationship Id="rId1" Type="http://schemas.openxmlformats.org/officeDocument/2006/relationships/slideLayout" Target="../slideLayouts/slideLayout34.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18.xml"/></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19.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6.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a:gsLst>
            <a:gs pos="0">
              <a:srgbClr val="1B0757"/>
            </a:gs>
            <a:gs pos="67000">
              <a:srgbClr val="290A87">
                <a:lumMod val="98000"/>
                <a:lumOff val="2000"/>
              </a:srgbClr>
            </a:gs>
          </a:gsLst>
          <a:lin ang="2700000" scaled="0"/>
        </a:gradFill>
        <a:effectLst/>
      </p:bgPr>
    </p:bg>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4768325F-F7FA-23F0-B76C-62EECB5FAC3A}"/>
              </a:ext>
            </a:extLst>
          </p:cNvPr>
          <p:cNvSpPr>
            <a:spLocks noGrp="1"/>
          </p:cNvSpPr>
          <p:nvPr>
            <p:ph type="ctrTitle"/>
          </p:nvPr>
        </p:nvSpPr>
        <p:spPr>
          <a:xfrm>
            <a:off x="540000" y="1557338"/>
            <a:ext cx="7273676" cy="1025922"/>
          </a:xfrm>
        </p:spPr>
        <p:txBody>
          <a:bodyPr/>
          <a:lstStyle/>
          <a:p>
            <a:r>
              <a:rPr lang="en-US"/>
              <a:t>The New Era of Private Markets Benchmarks</a:t>
            </a:r>
          </a:p>
        </p:txBody>
      </p:sp>
      <p:sp>
        <p:nvSpPr>
          <p:cNvPr id="3" name="Text Placeholder 9">
            <a:extLst>
              <a:ext uri="{FF2B5EF4-FFF2-40B4-BE49-F238E27FC236}">
                <a16:creationId xmlns:a16="http://schemas.microsoft.com/office/drawing/2014/main" id="{12B00AA7-E0D1-3CCB-6BB2-4B0E0A11EB0C}"/>
              </a:ext>
            </a:extLst>
          </p:cNvPr>
          <p:cNvSpPr>
            <a:spLocks noGrp="1"/>
          </p:cNvSpPr>
          <p:nvPr>
            <p:ph type="body" sz="quarter" idx="11"/>
          </p:nvPr>
        </p:nvSpPr>
        <p:spPr/>
        <p:txBody>
          <a:bodyPr/>
          <a:lstStyle/>
          <a:p>
            <a:r>
              <a:rPr lang="en-US" b="1"/>
              <a:t>22 July 2026</a:t>
            </a:r>
          </a:p>
        </p:txBody>
      </p:sp>
      <p:sp>
        <p:nvSpPr>
          <p:cNvPr id="2" name="TextBox 1">
            <a:extLst>
              <a:ext uri="{FF2B5EF4-FFF2-40B4-BE49-F238E27FC236}">
                <a16:creationId xmlns:a16="http://schemas.microsoft.com/office/drawing/2014/main" id="{0177AF37-E5D4-C3FD-C833-E2A98B06F843}"/>
              </a:ext>
            </a:extLst>
          </p:cNvPr>
          <p:cNvSpPr txBox="1"/>
          <p:nvPr/>
        </p:nvSpPr>
        <p:spPr>
          <a:xfrm>
            <a:off x="3019664" y="6627183"/>
            <a:ext cx="6097162" cy="184666"/>
          </a:xfrm>
          <a:prstGeom prst="rect">
            <a:avLst/>
          </a:prstGeom>
          <a:noFill/>
        </p:spPr>
        <p:txBody>
          <a:bodyPr wrap="square">
            <a:spAutoFit/>
          </a:bodyPr>
          <a:lstStyle/>
          <a:p>
            <a:pPr algn="ctr"/>
            <a:r>
              <a:rPr lang="en-GB" sz="600" b="0" i="0" u="none" strike="noStrike">
                <a:solidFill>
                  <a:schemeClr val="bg1"/>
                </a:solidFill>
                <a:effectLst/>
                <a:latin typeface="Arial" panose="020B0604020202020204" pitchFamily="34" charset="0"/>
                <a:cs typeface="Arial" panose="020B0604020202020204" pitchFamily="34" charset="0"/>
              </a:rPr>
              <a:t>FOR INSTITUTIONAL, WHOLESALE, QUALIFIED AND PROFESSIONAL INVESTOR/CLIENT USE ONLY. NOT FOR FURTHER DISTRIBUTION.</a:t>
            </a:r>
            <a:endParaRPr lang="en-US" sz="60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8009849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61A67D-CF1B-5C80-971E-FA4969B2C7CC}"/>
              </a:ext>
            </a:extLst>
          </p:cNvPr>
          <p:cNvSpPr>
            <a:spLocks noGrp="1"/>
          </p:cNvSpPr>
          <p:nvPr>
            <p:ph type="ctrTitle"/>
          </p:nvPr>
        </p:nvSpPr>
        <p:spPr>
          <a:xfrm>
            <a:off x="540000" y="2070299"/>
            <a:ext cx="7273676" cy="512961"/>
          </a:xfrm>
        </p:spPr>
        <p:txBody>
          <a:bodyPr/>
          <a:lstStyle/>
          <a:p>
            <a:r>
              <a:rPr lang="en-US"/>
              <a:t>Private Markets Update</a:t>
            </a:r>
            <a:endParaRPr lang="en-GB"/>
          </a:p>
        </p:txBody>
      </p:sp>
      <p:sp>
        <p:nvSpPr>
          <p:cNvPr id="3" name="Subtitle 2">
            <a:extLst>
              <a:ext uri="{FF2B5EF4-FFF2-40B4-BE49-F238E27FC236}">
                <a16:creationId xmlns:a16="http://schemas.microsoft.com/office/drawing/2014/main" id="{627244DD-7B2F-552F-9C68-93D0F9BCD2CD}"/>
              </a:ext>
            </a:extLst>
          </p:cNvPr>
          <p:cNvSpPr>
            <a:spLocks noGrp="1"/>
          </p:cNvSpPr>
          <p:nvPr>
            <p:ph type="subTitle" idx="1"/>
          </p:nvPr>
        </p:nvSpPr>
        <p:spPr/>
        <p:txBody>
          <a:bodyPr/>
          <a:lstStyle/>
          <a:p>
            <a:r>
              <a:rPr lang="en-US" sz="2000">
                <a:latin typeface="BLK Fort" panose="020B0503030202060203" pitchFamily="34" charset="0"/>
                <a:ea typeface="Arial" panose="020B0604020202020204" pitchFamily="34" charset="0"/>
                <a:cs typeface="Aptos" panose="020B0004020202020204" pitchFamily="34" charset="0"/>
              </a:rPr>
              <a:t>Cameron Joyce, CFA, CAIA </a:t>
            </a:r>
            <a:br>
              <a:rPr lang="en-US" sz="500"/>
            </a:br>
            <a:r>
              <a:rPr lang="en-US">
                <a:latin typeface="BLK Fort"/>
                <a:ea typeface="Arial" panose="020B0604020202020204" pitchFamily="34" charset="0"/>
                <a:cs typeface="Aptos" panose="020B0004020202020204" pitchFamily="34" charset="0"/>
              </a:rPr>
              <a:t>Head of Private Markets Research </a:t>
            </a:r>
            <a:endParaRPr lang="en-GB"/>
          </a:p>
        </p:txBody>
      </p:sp>
      <p:sp>
        <p:nvSpPr>
          <p:cNvPr id="5" name="TextBox 4">
            <a:extLst>
              <a:ext uri="{FF2B5EF4-FFF2-40B4-BE49-F238E27FC236}">
                <a16:creationId xmlns:a16="http://schemas.microsoft.com/office/drawing/2014/main" id="{244CED5E-3400-7535-A866-8211958D58E3}"/>
              </a:ext>
            </a:extLst>
          </p:cNvPr>
          <p:cNvSpPr txBox="1"/>
          <p:nvPr/>
        </p:nvSpPr>
        <p:spPr>
          <a:xfrm>
            <a:off x="3019664" y="6627183"/>
            <a:ext cx="6097162" cy="184666"/>
          </a:xfrm>
          <a:prstGeom prst="rect">
            <a:avLst/>
          </a:prstGeom>
          <a:noFill/>
        </p:spPr>
        <p:txBody>
          <a:bodyPr wrap="square">
            <a:spAutoFit/>
          </a:bodyPr>
          <a:lstStyle/>
          <a:p>
            <a:pPr algn="ctr"/>
            <a:r>
              <a:rPr lang="en-GB" sz="600" b="0" i="0" u="none" strike="noStrike">
                <a:solidFill>
                  <a:schemeClr val="bg1"/>
                </a:solidFill>
                <a:effectLst/>
                <a:latin typeface="Arial" panose="020B0604020202020204" pitchFamily="34" charset="0"/>
                <a:cs typeface="Arial" panose="020B0604020202020204" pitchFamily="34" charset="0"/>
              </a:rPr>
              <a:t>FOR INSTITUTIONAL, WHOLESALE, QUALIFIED AND PROFESSIONAL INVESTOR/CLIENT USE ONLY. NOT FOR FURTHER DISTRIBUTION.</a:t>
            </a:r>
            <a:endParaRPr lang="en-US" sz="60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52963895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FE351D-DAD6-0A1A-DE72-51C760D35876}"/>
            </a:ext>
          </a:extLst>
        </p:cNvPr>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4454CAD1-FF34-F2E8-933A-B99C2680940F}"/>
              </a:ext>
            </a:extLst>
          </p:cNvPr>
          <p:cNvSpPr>
            <a:spLocks noGrp="1"/>
          </p:cNvSpPr>
          <p:nvPr>
            <p:ph type="sldNum" sz="quarter" idx="17"/>
          </p:nvPr>
        </p:nvSpPr>
        <p:spPr/>
        <p:txBody>
          <a:bodyPr/>
          <a:lstStyle/>
          <a:p>
            <a:fld id="{2442393B-2822-4E9E-8FD8-36476C17028C}" type="slidenum">
              <a:rPr lang="en-GB" smtClean="0"/>
              <a:pPr/>
              <a:t>3</a:t>
            </a:fld>
            <a:endParaRPr lang="en-GB"/>
          </a:p>
        </p:txBody>
      </p:sp>
      <p:sp>
        <p:nvSpPr>
          <p:cNvPr id="11" name="Chart Placeholder 9">
            <a:extLst>
              <a:ext uri="{FF2B5EF4-FFF2-40B4-BE49-F238E27FC236}">
                <a16:creationId xmlns:a16="http://schemas.microsoft.com/office/drawing/2014/main" id="{74D532AF-668D-EB72-945F-2CD51B3F5556}"/>
              </a:ext>
            </a:extLst>
          </p:cNvPr>
          <p:cNvSpPr txBox="1">
            <a:spLocks/>
          </p:cNvSpPr>
          <p:nvPr/>
        </p:nvSpPr>
        <p:spPr>
          <a:xfrm>
            <a:off x="560334" y="782963"/>
            <a:ext cx="11121616" cy="4392612"/>
          </a:xfrm>
          <a:prstGeom prst="rect">
            <a:avLst/>
          </a:prstGeom>
        </p:spPr>
        <p:txBody>
          <a:bodyPr vert="horz" lIns="0" tIns="0" rIns="0" bIns="0" rtlCol="0" anchor="t" anchorCtr="0">
            <a:noAutofit/>
          </a:bodyPr>
          <a:lstStyle/>
          <a:p>
            <a:endParaRPr lang="en-US"/>
          </a:p>
        </p:txBody>
      </p:sp>
      <p:sp>
        <p:nvSpPr>
          <p:cNvPr id="7" name="TextBox 6">
            <a:extLst>
              <a:ext uri="{FF2B5EF4-FFF2-40B4-BE49-F238E27FC236}">
                <a16:creationId xmlns:a16="http://schemas.microsoft.com/office/drawing/2014/main" id="{6DEA52D1-B61C-428B-A228-3610E43441D2}"/>
              </a:ext>
            </a:extLst>
          </p:cNvPr>
          <p:cNvSpPr txBox="1"/>
          <p:nvPr/>
        </p:nvSpPr>
        <p:spPr>
          <a:xfrm>
            <a:off x="439072" y="6176219"/>
            <a:ext cx="4114800" cy="307777"/>
          </a:xfrm>
          <a:prstGeom prst="rect">
            <a:avLst/>
          </a:prstGeom>
          <a:noFill/>
        </p:spPr>
        <p:txBody>
          <a:bodyPr wrap="square" lIns="91440" tIns="45720" rIns="91440" bIns="45720" rtlCol="0" anchor="t">
            <a:spAutoFit/>
          </a:bodyPr>
          <a:lstStyle/>
          <a:p>
            <a:pPr lvl="0">
              <a:defRPr/>
            </a:pPr>
            <a:r>
              <a:rPr lang="en-GB" sz="700" b="1">
                <a:solidFill>
                  <a:prstClr val="black"/>
                </a:solidFill>
              </a:rPr>
              <a:t>Note:</a:t>
            </a:r>
            <a:r>
              <a:rPr lang="en-GB" sz="700">
                <a:solidFill>
                  <a:prstClr val="black"/>
                </a:solidFill>
              </a:rPr>
              <a:t> Returns are annualized geometric averages. Public indices are total return and gross of fees. Private market indices are net of fees </a:t>
            </a:r>
          </a:p>
        </p:txBody>
      </p:sp>
      <p:sp>
        <p:nvSpPr>
          <p:cNvPr id="8" name="TextBox 7">
            <a:extLst>
              <a:ext uri="{FF2B5EF4-FFF2-40B4-BE49-F238E27FC236}">
                <a16:creationId xmlns:a16="http://schemas.microsoft.com/office/drawing/2014/main" id="{3095E7DC-5E41-5A0D-8811-58B42AAEF061}"/>
              </a:ext>
            </a:extLst>
          </p:cNvPr>
          <p:cNvSpPr txBox="1"/>
          <p:nvPr/>
        </p:nvSpPr>
        <p:spPr>
          <a:xfrm>
            <a:off x="5176582" y="6250299"/>
            <a:ext cx="6577332" cy="230832"/>
          </a:xfrm>
          <a:prstGeom prst="rect">
            <a:avLst/>
          </a:prstGeom>
          <a:noFill/>
        </p:spPr>
        <p:txBody>
          <a:bodyPr wrap="square" lIns="91440" tIns="45720" rIns="91440" bIns="45720" rtlCol="0" anchor="t">
            <a:spAutoFit/>
          </a:bodyPr>
          <a:lstStyle/>
          <a:p>
            <a:pPr algn="r"/>
            <a:r>
              <a:rPr lang="en-US" sz="900" i="1">
                <a:solidFill>
                  <a:prstClr val="black"/>
                </a:solidFill>
              </a:rPr>
              <a:t>Source: Preqin, S&amp;P CapIQ, Federal Reserve, Aladdin, MSCI, Bloomberg, ICE, LSEG. Data as of May 2026 </a:t>
            </a:r>
            <a:endParaRPr lang="en-GB" sz="900" i="1">
              <a:solidFill>
                <a:prstClr val="black"/>
              </a:solidFill>
            </a:endParaRPr>
          </a:p>
        </p:txBody>
      </p:sp>
      <p:sp>
        <p:nvSpPr>
          <p:cNvPr id="12" name="Text Placeholder 10">
            <a:extLst>
              <a:ext uri="{FF2B5EF4-FFF2-40B4-BE49-F238E27FC236}">
                <a16:creationId xmlns:a16="http://schemas.microsoft.com/office/drawing/2014/main" id="{5A7207ED-3B4D-FB52-49C1-416487C2330B}"/>
              </a:ext>
            </a:extLst>
          </p:cNvPr>
          <p:cNvSpPr txBox="1">
            <a:spLocks/>
          </p:cNvSpPr>
          <p:nvPr/>
        </p:nvSpPr>
        <p:spPr>
          <a:xfrm>
            <a:off x="420920" y="767071"/>
            <a:ext cx="11294651" cy="434595"/>
          </a:xfrm>
          <a:prstGeom prst="rect">
            <a:avLst/>
          </a:prstGeom>
        </p:spPr>
        <p:txBody>
          <a:bodyPr lIns="91440" tIns="45720" rIns="91440" bIns="45720" anchor="t"/>
          <a:lstStyle>
            <a:lvl1pPr marL="228600" indent="-228600" algn="l" defTabSz="914400" rtl="0" eaLnBrk="1" latinLnBrk="0" hangingPunct="1">
              <a:lnSpc>
                <a:spcPts val="2000"/>
              </a:lnSpc>
              <a:spcBef>
                <a:spcPts val="0"/>
              </a:spcBef>
              <a:spcAft>
                <a:spcPts val="1000"/>
              </a:spcAft>
              <a:buClr>
                <a:schemeClr val="accent2"/>
              </a:buClr>
              <a:buFont typeface="Arial" panose="020B0604020202020204" pitchFamily="34" charset="0"/>
              <a:buChar char="•"/>
              <a:defRPr sz="1600" kern="1200">
                <a:solidFill>
                  <a:schemeClr val="tx1"/>
                </a:solidFill>
                <a:latin typeface="+mn-lt"/>
                <a:ea typeface="+mn-ea"/>
                <a:cs typeface="+mn-cs"/>
              </a:defRPr>
            </a:lvl1pPr>
            <a:lvl2pPr marL="230400" indent="-228600" algn="l" defTabSz="914400" rtl="0" eaLnBrk="1" latinLnBrk="0" hangingPunct="1">
              <a:lnSpc>
                <a:spcPts val="2000"/>
              </a:lnSpc>
              <a:spcBef>
                <a:spcPts val="0"/>
              </a:spcBef>
              <a:spcAft>
                <a:spcPts val="1000"/>
              </a:spcAft>
              <a:buClr>
                <a:schemeClr val="accent2"/>
              </a:buClr>
              <a:buFont typeface="Arial" panose="020B0604020202020204" pitchFamily="34" charset="0"/>
              <a:buChar char="•"/>
              <a:defRPr sz="1600" kern="1200">
                <a:solidFill>
                  <a:schemeClr val="tx1"/>
                </a:solidFill>
                <a:latin typeface="+mn-lt"/>
                <a:ea typeface="+mn-ea"/>
                <a:cs typeface="+mn-cs"/>
              </a:defRPr>
            </a:lvl2pPr>
            <a:lvl3pPr marL="432000" indent="-228600" algn="l" defTabSz="914400" rtl="0" eaLnBrk="1" latinLnBrk="0" hangingPunct="1">
              <a:lnSpc>
                <a:spcPts val="2000"/>
              </a:lnSpc>
              <a:spcBef>
                <a:spcPts val="0"/>
              </a:spcBef>
              <a:spcAft>
                <a:spcPts val="1000"/>
              </a:spcAft>
              <a:buClr>
                <a:schemeClr val="accent2"/>
              </a:buClr>
              <a:buFont typeface="Arial" panose="020B0604020202020204" pitchFamily="34" charset="0"/>
              <a:buChar char="•"/>
              <a:defRPr sz="1600" kern="1200">
                <a:solidFill>
                  <a:schemeClr val="tx1"/>
                </a:solidFill>
                <a:latin typeface="+mn-lt"/>
                <a:ea typeface="+mn-ea"/>
                <a:cs typeface="+mn-cs"/>
              </a:defRPr>
            </a:lvl3pPr>
            <a:lvl4pPr marL="432000" indent="-228600" algn="l" defTabSz="914400" rtl="0" eaLnBrk="1" latinLnBrk="0" hangingPunct="1">
              <a:lnSpc>
                <a:spcPts val="2000"/>
              </a:lnSpc>
              <a:spcBef>
                <a:spcPts val="0"/>
              </a:spcBef>
              <a:spcAft>
                <a:spcPts val="1000"/>
              </a:spcAft>
              <a:buClr>
                <a:schemeClr val="accent2"/>
              </a:buClr>
              <a:buFont typeface="Arial" panose="020B0604020202020204" pitchFamily="34" charset="0"/>
              <a:buChar char="•"/>
              <a:defRPr sz="1600" kern="1200">
                <a:solidFill>
                  <a:schemeClr val="tx1"/>
                </a:solidFill>
                <a:latin typeface="+mn-lt"/>
                <a:ea typeface="+mn-ea"/>
                <a:cs typeface="+mn-cs"/>
              </a:defRPr>
            </a:lvl4pPr>
            <a:lvl5pPr marL="648000" indent="-228600" algn="l" defTabSz="914400" rtl="0" eaLnBrk="1" latinLnBrk="0" hangingPunct="1">
              <a:lnSpc>
                <a:spcPts val="2000"/>
              </a:lnSpc>
              <a:spcBef>
                <a:spcPts val="0"/>
              </a:spcBef>
              <a:spcAft>
                <a:spcPts val="1000"/>
              </a:spcAft>
              <a:buClr>
                <a:schemeClr val="accent2"/>
              </a:buClr>
              <a:buFont typeface="System Font Regular"/>
              <a:buChar char="–"/>
              <a:defRPr sz="1600" kern="1200">
                <a:solidFill>
                  <a:schemeClr val="tx1"/>
                </a:solidFill>
                <a:latin typeface="+mn-lt"/>
                <a:ea typeface="+mn-ea"/>
                <a:cs typeface="+mn-cs"/>
              </a:defRPr>
            </a:lvl5pPr>
            <a:lvl6pPr marL="248400" indent="-248400" algn="l" defTabSz="914400" rtl="0" eaLnBrk="1" latinLnBrk="0" hangingPunct="1">
              <a:lnSpc>
                <a:spcPts val="2000"/>
              </a:lnSpc>
              <a:spcBef>
                <a:spcPts val="0"/>
              </a:spcBef>
              <a:spcAft>
                <a:spcPts val="1000"/>
              </a:spcAft>
              <a:buClr>
                <a:schemeClr val="accent2"/>
              </a:buClr>
              <a:buFont typeface="+mj-lt"/>
              <a:buAutoNum type="arabicPeriod"/>
              <a:defRPr sz="16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1800"/>
              <a:t>Private equity highest performer over last 10 years; natural resources leading short-term annualized returns</a:t>
            </a:r>
          </a:p>
        </p:txBody>
      </p:sp>
      <p:sp>
        <p:nvSpPr>
          <p:cNvPr id="9" name="Title 8">
            <a:extLst>
              <a:ext uri="{FF2B5EF4-FFF2-40B4-BE49-F238E27FC236}">
                <a16:creationId xmlns:a16="http://schemas.microsoft.com/office/drawing/2014/main" id="{4C50D1A1-C3DD-5E46-874E-C393DE2B155B}"/>
              </a:ext>
            </a:extLst>
          </p:cNvPr>
          <p:cNvSpPr>
            <a:spLocks noGrp="1"/>
          </p:cNvSpPr>
          <p:nvPr>
            <p:ph type="title"/>
          </p:nvPr>
        </p:nvSpPr>
        <p:spPr>
          <a:xfrm>
            <a:off x="512292" y="312873"/>
            <a:ext cx="11113838" cy="436017"/>
          </a:xfrm>
        </p:spPr>
        <p:txBody>
          <a:bodyPr/>
          <a:lstStyle/>
          <a:p>
            <a:r>
              <a:rPr lang="en-GB" kern="1200">
                <a:effectLst/>
                <a:latin typeface="Arial"/>
                <a:ea typeface="+mn-ea"/>
                <a:cs typeface="Arial"/>
              </a:rPr>
              <a:t>Private market returns lagging since interest rate hikes</a:t>
            </a:r>
            <a:endParaRPr lang="en-GB">
              <a:effectLst/>
              <a:latin typeface="Arial"/>
              <a:cs typeface="Arial"/>
            </a:endParaRPr>
          </a:p>
        </p:txBody>
      </p:sp>
      <p:graphicFrame>
        <p:nvGraphicFramePr>
          <p:cNvPr id="15" name="Chart 14">
            <a:extLst>
              <a:ext uri="{FF2B5EF4-FFF2-40B4-BE49-F238E27FC236}">
                <a16:creationId xmlns:a16="http://schemas.microsoft.com/office/drawing/2014/main" id="{46EEC6F6-A64F-40C8-A963-D592F39541FF}"/>
              </a:ext>
            </a:extLst>
          </p:cNvPr>
          <p:cNvGraphicFramePr>
            <a:graphicFrameLocks/>
          </p:cNvGraphicFramePr>
          <p:nvPr/>
        </p:nvGraphicFramePr>
        <p:xfrm>
          <a:off x="272514" y="1110353"/>
          <a:ext cx="11114286" cy="5182879"/>
        </p:xfrm>
        <a:graphic>
          <a:graphicData uri="http://schemas.openxmlformats.org/drawingml/2006/chart">
            <c:chart xmlns:c="http://schemas.openxmlformats.org/drawingml/2006/chart" xmlns:r="http://schemas.openxmlformats.org/officeDocument/2006/relationships" r:id="rId3"/>
          </a:graphicData>
        </a:graphic>
      </p:graphicFrame>
      <p:cxnSp>
        <p:nvCxnSpPr>
          <p:cNvPr id="16" name="Straight Connector 15">
            <a:extLst>
              <a:ext uri="{FF2B5EF4-FFF2-40B4-BE49-F238E27FC236}">
                <a16:creationId xmlns:a16="http://schemas.microsoft.com/office/drawing/2014/main" id="{588350A5-EDA2-A454-2DAC-DDC1811E2C9C}"/>
              </a:ext>
            </a:extLst>
          </p:cNvPr>
          <p:cNvCxnSpPr/>
          <p:nvPr/>
        </p:nvCxnSpPr>
        <p:spPr>
          <a:xfrm>
            <a:off x="8026916" y="1654834"/>
            <a:ext cx="0" cy="4390911"/>
          </a:xfrm>
          <a:prstGeom prst="line">
            <a:avLst/>
          </a:prstGeom>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325936CF-1973-FCDD-30A1-6F2CF05F1C20}"/>
              </a:ext>
            </a:extLst>
          </p:cNvPr>
          <p:cNvCxnSpPr>
            <a:cxnSpLocks/>
          </p:cNvCxnSpPr>
          <p:nvPr/>
        </p:nvCxnSpPr>
        <p:spPr>
          <a:xfrm>
            <a:off x="3413366" y="1654834"/>
            <a:ext cx="0" cy="4521385"/>
          </a:xfrm>
          <a:prstGeom prst="line">
            <a:avLst/>
          </a:prstGeom>
          <a:ln w="19050" cap="flat" cmpd="sng" algn="ctr">
            <a:solidFill>
              <a:schemeClr val="accent2"/>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graphicFrame>
        <p:nvGraphicFramePr>
          <p:cNvPr id="22" name="Table 21">
            <a:extLst>
              <a:ext uri="{FF2B5EF4-FFF2-40B4-BE49-F238E27FC236}">
                <a16:creationId xmlns:a16="http://schemas.microsoft.com/office/drawing/2014/main" id="{1FE372E2-C018-D360-0A2A-6004FD3D0E08}"/>
              </a:ext>
            </a:extLst>
          </p:cNvPr>
          <p:cNvGraphicFramePr>
            <a:graphicFrameLocks noGrp="1"/>
          </p:cNvGraphicFramePr>
          <p:nvPr/>
        </p:nvGraphicFramePr>
        <p:xfrm>
          <a:off x="8286208" y="1130605"/>
          <a:ext cx="3406836" cy="5096333"/>
        </p:xfrm>
        <a:graphic>
          <a:graphicData uri="http://schemas.openxmlformats.org/drawingml/2006/table">
            <a:tbl>
              <a:tblPr/>
              <a:tblGrid>
                <a:gridCol w="1135612">
                  <a:extLst>
                    <a:ext uri="{9D8B030D-6E8A-4147-A177-3AD203B41FA5}">
                      <a16:colId xmlns:a16="http://schemas.microsoft.com/office/drawing/2014/main" val="191242761"/>
                    </a:ext>
                  </a:extLst>
                </a:gridCol>
                <a:gridCol w="1135612">
                  <a:extLst>
                    <a:ext uri="{9D8B030D-6E8A-4147-A177-3AD203B41FA5}">
                      <a16:colId xmlns:a16="http://schemas.microsoft.com/office/drawing/2014/main" val="4105895411"/>
                    </a:ext>
                  </a:extLst>
                </a:gridCol>
                <a:gridCol w="1135612">
                  <a:extLst>
                    <a:ext uri="{9D8B030D-6E8A-4147-A177-3AD203B41FA5}">
                      <a16:colId xmlns:a16="http://schemas.microsoft.com/office/drawing/2014/main" val="2092078513"/>
                    </a:ext>
                  </a:extLst>
                </a:gridCol>
              </a:tblGrid>
              <a:tr h="390521">
                <a:tc>
                  <a:txBody>
                    <a:bodyPr/>
                    <a:lstStyle/>
                    <a:p>
                      <a:pPr algn="ctr" fontAlgn="b">
                        <a:buNone/>
                      </a:pPr>
                      <a:r>
                        <a:rPr lang="en-US" sz="1200" b="1" i="0" u="none" strike="noStrike">
                          <a:solidFill>
                            <a:srgbClr val="000000"/>
                          </a:solidFill>
                          <a:effectLst/>
                          <a:latin typeface="Arial" panose="020B0604020202020204" pitchFamily="34" charset="0"/>
                        </a:rPr>
                        <a:t>3-year returns</a:t>
                      </a:r>
                    </a:p>
                  </a:txBody>
                  <a:tcPr marL="5076" marR="5076" marT="5076" marB="0" anchor="ctr">
                    <a:lnL>
                      <a:noFill/>
                    </a:lnL>
                    <a:lnR>
                      <a:noFill/>
                    </a:lnR>
                    <a:lnT>
                      <a:noFill/>
                    </a:lnT>
                    <a:lnB w="19050" cap="flat" cmpd="sng" algn="ctr">
                      <a:solidFill>
                        <a:srgbClr val="FFFFFF"/>
                      </a:solidFill>
                      <a:prstDash val="solid"/>
                      <a:round/>
                      <a:headEnd type="none" w="med" len="med"/>
                      <a:tailEnd type="none" w="med" len="med"/>
                    </a:lnB>
                    <a:noFill/>
                  </a:tcPr>
                </a:tc>
                <a:tc>
                  <a:txBody>
                    <a:bodyPr/>
                    <a:lstStyle/>
                    <a:p>
                      <a:pPr algn="ctr" fontAlgn="b">
                        <a:buNone/>
                      </a:pPr>
                      <a:r>
                        <a:rPr lang="en-US" sz="1200" b="1" i="0" u="none" strike="noStrike">
                          <a:solidFill>
                            <a:srgbClr val="000000"/>
                          </a:solidFill>
                          <a:effectLst/>
                          <a:latin typeface="Arial" panose="020B0604020202020204" pitchFamily="34" charset="0"/>
                        </a:rPr>
                        <a:t>5-year returns</a:t>
                      </a:r>
                    </a:p>
                  </a:txBody>
                  <a:tcPr marL="5076" marR="5076" marT="5076" marB="0" anchor="ctr">
                    <a:lnL>
                      <a:noFill/>
                    </a:lnL>
                    <a:lnR>
                      <a:noFill/>
                    </a:lnR>
                    <a:lnT>
                      <a:noFill/>
                    </a:lnT>
                    <a:lnB w="19050" cap="flat" cmpd="sng" algn="ctr">
                      <a:solidFill>
                        <a:srgbClr val="FFFFFF"/>
                      </a:solidFill>
                      <a:prstDash val="solid"/>
                      <a:round/>
                      <a:headEnd type="none" w="med" len="med"/>
                      <a:tailEnd type="none" w="med" len="med"/>
                    </a:lnB>
                    <a:noFill/>
                  </a:tcPr>
                </a:tc>
                <a:tc>
                  <a:txBody>
                    <a:bodyPr/>
                    <a:lstStyle/>
                    <a:p>
                      <a:pPr algn="ctr" fontAlgn="b">
                        <a:buNone/>
                      </a:pPr>
                      <a:r>
                        <a:rPr lang="en-US" sz="1200" b="1" i="0" u="none" strike="noStrike">
                          <a:solidFill>
                            <a:srgbClr val="000000"/>
                          </a:solidFill>
                          <a:effectLst/>
                          <a:latin typeface="Arial" panose="020B0604020202020204" pitchFamily="34" charset="0"/>
                        </a:rPr>
                        <a:t>10-year returns</a:t>
                      </a:r>
                    </a:p>
                  </a:txBody>
                  <a:tcPr marL="5076" marR="5076" marT="5076" marB="0" anchor="ctr">
                    <a:lnL>
                      <a:noFill/>
                    </a:lnL>
                    <a:lnR>
                      <a:noFill/>
                    </a:lnR>
                    <a:lnT>
                      <a:noFill/>
                    </a:lnT>
                    <a:lnB w="19050" cap="flat" cmpd="sng" algn="ctr">
                      <a:solidFill>
                        <a:srgbClr val="FFFFFF"/>
                      </a:solidFill>
                      <a:prstDash val="solid"/>
                      <a:round/>
                      <a:headEnd type="none" w="med" len="med"/>
                      <a:tailEnd type="none" w="med" len="med"/>
                    </a:lnB>
                    <a:noFill/>
                  </a:tcPr>
                </a:tc>
                <a:extLst>
                  <a:ext uri="{0D108BD9-81ED-4DB2-BD59-A6C34878D82A}">
                    <a16:rowId xmlns:a16="http://schemas.microsoft.com/office/drawing/2014/main" val="463307649"/>
                  </a:ext>
                </a:extLst>
              </a:tr>
              <a:tr h="270000">
                <a:tc>
                  <a:txBody>
                    <a:bodyPr/>
                    <a:lstStyle/>
                    <a:p>
                      <a:pPr algn="ctr" fontAlgn="ctr">
                        <a:buNone/>
                      </a:pPr>
                      <a:r>
                        <a:rPr lang="en-US" sz="700" b="1" i="0" u="none" strike="noStrike">
                          <a:solidFill>
                            <a:schemeClr val="bg1">
                              <a:lumMod val="50000"/>
                            </a:schemeClr>
                          </a:solidFill>
                          <a:effectLst/>
                          <a:latin typeface="Arial" panose="020B0604020202020204" pitchFamily="34" charset="0"/>
                        </a:rPr>
                        <a:t>21.3%</a:t>
                      </a:r>
                      <a:br>
                        <a:rPr lang="en-US" sz="700" b="1" i="0" u="none" strike="noStrike">
                          <a:solidFill>
                            <a:schemeClr val="bg1">
                              <a:lumMod val="50000"/>
                            </a:schemeClr>
                          </a:solidFill>
                          <a:effectLst/>
                          <a:latin typeface="Arial" panose="020B0604020202020204" pitchFamily="34" charset="0"/>
                        </a:rPr>
                      </a:br>
                      <a:r>
                        <a:rPr lang="en-US" sz="700" b="1" i="0" u="none" strike="noStrike">
                          <a:solidFill>
                            <a:schemeClr val="bg1">
                              <a:lumMod val="50000"/>
                            </a:schemeClr>
                          </a:solidFill>
                          <a:effectLst/>
                          <a:latin typeface="Arial" panose="020B0604020202020204" pitchFamily="34" charset="0"/>
                        </a:rPr>
                        <a:t>S&amp;P 500 TR</a:t>
                      </a:r>
                    </a:p>
                  </a:txBody>
                  <a:tcPr marL="5076" marR="5076" marT="5076"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DED5CD"/>
                    </a:solidFill>
                  </a:tcPr>
                </a:tc>
                <a:tc>
                  <a:txBody>
                    <a:bodyPr/>
                    <a:lstStyle/>
                    <a:p>
                      <a:pPr algn="ctr" fontAlgn="ctr">
                        <a:buNone/>
                      </a:pPr>
                      <a:r>
                        <a:rPr lang="en-US" sz="700" b="1" i="0" u="none" strike="noStrike">
                          <a:solidFill>
                            <a:srgbClr val="FFFFFF"/>
                          </a:solidFill>
                          <a:effectLst/>
                          <a:latin typeface="Arial" panose="020B0604020202020204" pitchFamily="34" charset="0"/>
                        </a:rPr>
                        <a:t>18.3%</a:t>
                      </a:r>
                      <a:br>
                        <a:rPr lang="en-US" sz="700" b="1" i="0" u="none" strike="noStrike">
                          <a:solidFill>
                            <a:srgbClr val="FFFFFF"/>
                          </a:solidFill>
                          <a:effectLst/>
                          <a:latin typeface="Arial" panose="020B0604020202020204" pitchFamily="34" charset="0"/>
                        </a:rPr>
                      </a:br>
                      <a:r>
                        <a:rPr lang="en-US" sz="700" b="1" i="0" u="none" strike="noStrike">
                          <a:solidFill>
                            <a:srgbClr val="FFFFFF"/>
                          </a:solidFill>
                          <a:effectLst/>
                          <a:latin typeface="Arial" panose="020B0604020202020204" pitchFamily="34" charset="0"/>
                        </a:rPr>
                        <a:t>Natural resources</a:t>
                      </a:r>
                    </a:p>
                  </a:txBody>
                  <a:tcPr marL="5076" marR="5076" marT="5076"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E57232"/>
                    </a:solidFill>
                  </a:tcPr>
                </a:tc>
                <a:tc>
                  <a:txBody>
                    <a:bodyPr/>
                    <a:lstStyle/>
                    <a:p>
                      <a:pPr algn="ctr" fontAlgn="ctr">
                        <a:buNone/>
                      </a:pPr>
                      <a:r>
                        <a:rPr lang="en-US" sz="700" b="1" i="0" u="none" strike="noStrike">
                          <a:solidFill>
                            <a:srgbClr val="FFFFFF"/>
                          </a:solidFill>
                          <a:effectLst/>
                          <a:latin typeface="Arial" panose="020B0604020202020204" pitchFamily="34" charset="0"/>
                        </a:rPr>
                        <a:t>14.0%</a:t>
                      </a:r>
                      <a:br>
                        <a:rPr lang="en-US" sz="700" b="1" i="0" u="none" strike="noStrike">
                          <a:solidFill>
                            <a:srgbClr val="FFFFFF"/>
                          </a:solidFill>
                          <a:effectLst/>
                          <a:latin typeface="Arial" panose="020B0604020202020204" pitchFamily="34" charset="0"/>
                        </a:rPr>
                      </a:br>
                      <a:r>
                        <a:rPr lang="en-US" sz="700" b="1" i="0" u="none" strike="noStrike">
                          <a:solidFill>
                            <a:srgbClr val="FFFFFF"/>
                          </a:solidFill>
                          <a:effectLst/>
                          <a:latin typeface="Arial" panose="020B0604020202020204" pitchFamily="34" charset="0"/>
                        </a:rPr>
                        <a:t>Private equity</a:t>
                      </a:r>
                    </a:p>
                  </a:txBody>
                  <a:tcPr marL="5076" marR="5076" marT="5076"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1B0757"/>
                    </a:solidFill>
                  </a:tcPr>
                </a:tc>
                <a:extLst>
                  <a:ext uri="{0D108BD9-81ED-4DB2-BD59-A6C34878D82A}">
                    <a16:rowId xmlns:a16="http://schemas.microsoft.com/office/drawing/2014/main" val="3810433323"/>
                  </a:ext>
                </a:extLst>
              </a:tr>
              <a:tr h="270000">
                <a:tc>
                  <a:txBody>
                    <a:bodyPr/>
                    <a:lstStyle/>
                    <a:p>
                      <a:pPr algn="ctr" fontAlgn="ctr">
                        <a:buNone/>
                      </a:pPr>
                      <a:r>
                        <a:rPr lang="en-US" sz="700" b="1" i="0" u="none" strike="noStrike">
                          <a:solidFill>
                            <a:schemeClr val="bg1">
                              <a:lumMod val="50000"/>
                            </a:schemeClr>
                          </a:solidFill>
                          <a:effectLst/>
                          <a:latin typeface="Arial" panose="020B0604020202020204" pitchFamily="34" charset="0"/>
                        </a:rPr>
                        <a:t>19.4%</a:t>
                      </a:r>
                      <a:br>
                        <a:rPr lang="en-US" sz="700" b="1" i="0" u="none" strike="noStrike">
                          <a:solidFill>
                            <a:schemeClr val="bg1">
                              <a:lumMod val="50000"/>
                            </a:schemeClr>
                          </a:solidFill>
                          <a:effectLst/>
                          <a:latin typeface="Arial" panose="020B0604020202020204" pitchFamily="34" charset="0"/>
                        </a:rPr>
                      </a:br>
                      <a:r>
                        <a:rPr lang="en-US" sz="700" b="1" i="0" u="none" strike="noStrike">
                          <a:solidFill>
                            <a:schemeClr val="bg1">
                              <a:lumMod val="50000"/>
                            </a:schemeClr>
                          </a:solidFill>
                          <a:effectLst/>
                          <a:latin typeface="Arial" panose="020B0604020202020204" pitchFamily="34" charset="0"/>
                        </a:rPr>
                        <a:t>MSCI World Index</a:t>
                      </a:r>
                    </a:p>
                  </a:txBody>
                  <a:tcPr marL="5076" marR="5076" marT="5076"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DED5CD"/>
                    </a:solidFill>
                  </a:tcPr>
                </a:tc>
                <a:tc>
                  <a:txBody>
                    <a:bodyPr/>
                    <a:lstStyle/>
                    <a:p>
                      <a:pPr algn="ctr" fontAlgn="ctr">
                        <a:buNone/>
                      </a:pPr>
                      <a:r>
                        <a:rPr lang="en-US" sz="700" b="1" i="0" u="none" strike="noStrike">
                          <a:solidFill>
                            <a:srgbClr val="FFFFFF"/>
                          </a:solidFill>
                          <a:effectLst/>
                          <a:latin typeface="Arial" panose="020B0604020202020204" pitchFamily="34" charset="0"/>
                        </a:rPr>
                        <a:t>14.2%</a:t>
                      </a:r>
                      <a:br>
                        <a:rPr lang="en-US" sz="700" b="1" i="0" u="none" strike="noStrike">
                          <a:solidFill>
                            <a:srgbClr val="FFFFFF"/>
                          </a:solidFill>
                          <a:effectLst/>
                          <a:latin typeface="Arial" panose="020B0604020202020204" pitchFamily="34" charset="0"/>
                        </a:rPr>
                      </a:br>
                      <a:r>
                        <a:rPr lang="en-US" sz="700" b="1" i="0" u="none" strike="noStrike">
                          <a:solidFill>
                            <a:srgbClr val="FFFFFF"/>
                          </a:solidFill>
                          <a:effectLst/>
                          <a:latin typeface="Arial" panose="020B0604020202020204" pitchFamily="34" charset="0"/>
                        </a:rPr>
                        <a:t>Private equity</a:t>
                      </a:r>
                    </a:p>
                  </a:txBody>
                  <a:tcPr marL="5076" marR="5076" marT="5076"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1B0757"/>
                    </a:solidFill>
                  </a:tcPr>
                </a:tc>
                <a:tc>
                  <a:txBody>
                    <a:bodyPr/>
                    <a:lstStyle/>
                    <a:p>
                      <a:pPr algn="ctr" fontAlgn="ctr">
                        <a:buNone/>
                      </a:pPr>
                      <a:r>
                        <a:rPr lang="en-US" sz="700" b="1" i="0" u="none" strike="noStrike">
                          <a:solidFill>
                            <a:schemeClr val="bg1">
                              <a:lumMod val="50000"/>
                            </a:schemeClr>
                          </a:solidFill>
                          <a:effectLst/>
                          <a:latin typeface="Arial" panose="020B0604020202020204" pitchFamily="34" charset="0"/>
                        </a:rPr>
                        <a:t>12.8%</a:t>
                      </a:r>
                      <a:br>
                        <a:rPr lang="en-US" sz="700" b="1" i="0" u="none" strike="noStrike">
                          <a:solidFill>
                            <a:schemeClr val="bg1">
                              <a:lumMod val="50000"/>
                            </a:schemeClr>
                          </a:solidFill>
                          <a:effectLst/>
                          <a:latin typeface="Arial" panose="020B0604020202020204" pitchFamily="34" charset="0"/>
                        </a:rPr>
                      </a:br>
                      <a:r>
                        <a:rPr lang="en-US" sz="700" b="1" i="0" u="none" strike="noStrike">
                          <a:solidFill>
                            <a:schemeClr val="bg1">
                              <a:lumMod val="50000"/>
                            </a:schemeClr>
                          </a:solidFill>
                          <a:effectLst/>
                          <a:latin typeface="Arial" panose="020B0604020202020204" pitchFamily="34" charset="0"/>
                        </a:rPr>
                        <a:t>S&amp;P 500 TR</a:t>
                      </a:r>
                    </a:p>
                  </a:txBody>
                  <a:tcPr marL="5076" marR="5076" marT="5076"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DED5CD"/>
                    </a:solidFill>
                  </a:tcPr>
                </a:tc>
                <a:extLst>
                  <a:ext uri="{0D108BD9-81ED-4DB2-BD59-A6C34878D82A}">
                    <a16:rowId xmlns:a16="http://schemas.microsoft.com/office/drawing/2014/main" val="3706414835"/>
                  </a:ext>
                </a:extLst>
              </a:tr>
              <a:tr h="270000">
                <a:tc>
                  <a:txBody>
                    <a:bodyPr/>
                    <a:lstStyle/>
                    <a:p>
                      <a:pPr algn="ctr" fontAlgn="ctr">
                        <a:buNone/>
                      </a:pPr>
                      <a:r>
                        <a:rPr lang="en-US" sz="700" b="1" i="0" u="none" strike="noStrike">
                          <a:solidFill>
                            <a:schemeClr val="bg1">
                              <a:lumMod val="50000"/>
                            </a:schemeClr>
                          </a:solidFill>
                          <a:effectLst/>
                          <a:latin typeface="Arial" panose="020B0604020202020204" pitchFamily="34" charset="0"/>
                        </a:rPr>
                        <a:t>19.0%</a:t>
                      </a:r>
                      <a:br>
                        <a:rPr lang="en-US" sz="700" b="1" i="0" u="none" strike="noStrike">
                          <a:solidFill>
                            <a:schemeClr val="bg1">
                              <a:lumMod val="50000"/>
                            </a:schemeClr>
                          </a:solidFill>
                          <a:effectLst/>
                          <a:latin typeface="Arial" panose="020B0604020202020204" pitchFamily="34" charset="0"/>
                        </a:rPr>
                      </a:br>
                      <a:r>
                        <a:rPr lang="en-US" sz="700" b="1" i="0" u="none" strike="noStrike">
                          <a:solidFill>
                            <a:schemeClr val="bg1">
                              <a:lumMod val="50000"/>
                            </a:schemeClr>
                          </a:solidFill>
                          <a:effectLst/>
                          <a:latin typeface="Arial" panose="020B0604020202020204" pitchFamily="34" charset="0"/>
                        </a:rPr>
                        <a:t>MSCI Europe TR </a:t>
                      </a:r>
                    </a:p>
                  </a:txBody>
                  <a:tcPr marL="5076" marR="5076" marT="5076"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DED5CD"/>
                    </a:solidFill>
                  </a:tcPr>
                </a:tc>
                <a:tc>
                  <a:txBody>
                    <a:bodyPr/>
                    <a:lstStyle/>
                    <a:p>
                      <a:pPr algn="ctr" fontAlgn="ctr">
                        <a:buNone/>
                      </a:pPr>
                      <a:r>
                        <a:rPr lang="en-US" sz="700" b="1" i="0" u="none" strike="noStrike">
                          <a:solidFill>
                            <a:schemeClr val="bg1">
                              <a:lumMod val="50000"/>
                            </a:schemeClr>
                          </a:solidFill>
                          <a:effectLst/>
                          <a:latin typeface="Arial" panose="020B0604020202020204" pitchFamily="34" charset="0"/>
                        </a:rPr>
                        <a:t>12.8%</a:t>
                      </a:r>
                      <a:br>
                        <a:rPr lang="en-US" sz="700" b="1" i="0" u="none" strike="noStrike">
                          <a:solidFill>
                            <a:schemeClr val="bg1">
                              <a:lumMod val="50000"/>
                            </a:schemeClr>
                          </a:solidFill>
                          <a:effectLst/>
                          <a:latin typeface="Arial" panose="020B0604020202020204" pitchFamily="34" charset="0"/>
                        </a:rPr>
                      </a:br>
                      <a:r>
                        <a:rPr lang="en-US" sz="700" b="1" i="0" u="none" strike="noStrike">
                          <a:solidFill>
                            <a:schemeClr val="bg1">
                              <a:lumMod val="50000"/>
                            </a:schemeClr>
                          </a:solidFill>
                          <a:effectLst/>
                          <a:latin typeface="Arial" panose="020B0604020202020204" pitchFamily="34" charset="0"/>
                        </a:rPr>
                        <a:t>S&amp;P 500 TR</a:t>
                      </a:r>
                    </a:p>
                  </a:txBody>
                  <a:tcPr marL="5076" marR="5076" marT="5076"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DED5CD"/>
                    </a:solidFill>
                  </a:tcPr>
                </a:tc>
                <a:tc>
                  <a:txBody>
                    <a:bodyPr/>
                    <a:lstStyle/>
                    <a:p>
                      <a:pPr algn="ctr" fontAlgn="ctr">
                        <a:buNone/>
                      </a:pPr>
                      <a:r>
                        <a:rPr lang="en-US" sz="700" b="1" i="0" u="none" strike="noStrike">
                          <a:solidFill>
                            <a:srgbClr val="FFFFFF"/>
                          </a:solidFill>
                          <a:effectLst/>
                          <a:latin typeface="Arial" panose="020B0604020202020204" pitchFamily="34" charset="0"/>
                        </a:rPr>
                        <a:t>11.6%</a:t>
                      </a:r>
                      <a:br>
                        <a:rPr lang="en-US" sz="700" b="1" i="0" u="none" strike="noStrike">
                          <a:solidFill>
                            <a:srgbClr val="FFFFFF"/>
                          </a:solidFill>
                          <a:effectLst/>
                          <a:latin typeface="Arial" panose="020B0604020202020204" pitchFamily="34" charset="0"/>
                        </a:rPr>
                      </a:br>
                      <a:r>
                        <a:rPr lang="en-US" sz="700" b="1" i="0" u="none" strike="noStrike">
                          <a:solidFill>
                            <a:srgbClr val="FFFFFF"/>
                          </a:solidFill>
                          <a:effectLst/>
                          <a:latin typeface="Arial" panose="020B0604020202020204" pitchFamily="34" charset="0"/>
                        </a:rPr>
                        <a:t>Venture capital</a:t>
                      </a:r>
                    </a:p>
                  </a:txBody>
                  <a:tcPr marL="5076" marR="5076" marT="5076"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D10077"/>
                    </a:solidFill>
                  </a:tcPr>
                </a:tc>
                <a:extLst>
                  <a:ext uri="{0D108BD9-81ED-4DB2-BD59-A6C34878D82A}">
                    <a16:rowId xmlns:a16="http://schemas.microsoft.com/office/drawing/2014/main" val="1722700993"/>
                  </a:ext>
                </a:extLst>
              </a:tr>
              <a:tr h="270000">
                <a:tc>
                  <a:txBody>
                    <a:bodyPr/>
                    <a:lstStyle/>
                    <a:p>
                      <a:pPr algn="ctr" fontAlgn="ctr">
                        <a:buNone/>
                      </a:pPr>
                      <a:r>
                        <a:rPr lang="en-US" sz="700" b="1" i="0" u="none" strike="noStrike">
                          <a:solidFill>
                            <a:schemeClr val="bg1">
                              <a:lumMod val="50000"/>
                            </a:schemeClr>
                          </a:solidFill>
                          <a:effectLst/>
                          <a:latin typeface="Arial" panose="020B0604020202020204" pitchFamily="34" charset="0"/>
                        </a:rPr>
                        <a:t>17.0%</a:t>
                      </a:r>
                      <a:br>
                        <a:rPr lang="en-US" sz="700" b="1" i="0" u="none" strike="noStrike">
                          <a:solidFill>
                            <a:schemeClr val="bg1">
                              <a:lumMod val="50000"/>
                            </a:schemeClr>
                          </a:solidFill>
                          <a:effectLst/>
                          <a:latin typeface="Arial" panose="020B0604020202020204" pitchFamily="34" charset="0"/>
                        </a:rPr>
                      </a:br>
                      <a:r>
                        <a:rPr lang="en-US" sz="700" b="1" i="0" u="none" strike="noStrike">
                          <a:solidFill>
                            <a:schemeClr val="bg1">
                              <a:lumMod val="50000"/>
                            </a:schemeClr>
                          </a:solidFill>
                          <a:effectLst/>
                          <a:latin typeface="Arial" panose="020B0604020202020204" pitchFamily="34" charset="0"/>
                        </a:rPr>
                        <a:t>MSCI Emerging Markets TR </a:t>
                      </a:r>
                    </a:p>
                  </a:txBody>
                  <a:tcPr marL="5076" marR="5076" marT="5076"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DED5CD"/>
                    </a:solidFill>
                  </a:tcPr>
                </a:tc>
                <a:tc>
                  <a:txBody>
                    <a:bodyPr/>
                    <a:lstStyle/>
                    <a:p>
                      <a:pPr algn="ctr" fontAlgn="ctr">
                        <a:buNone/>
                      </a:pPr>
                      <a:r>
                        <a:rPr lang="en-US" sz="700" b="1" i="0" u="none" strike="noStrike">
                          <a:solidFill>
                            <a:srgbClr val="FFFFFF"/>
                          </a:solidFill>
                          <a:effectLst/>
                          <a:latin typeface="Arial" panose="020B0604020202020204" pitchFamily="34" charset="0"/>
                        </a:rPr>
                        <a:t>11.5%</a:t>
                      </a:r>
                      <a:br>
                        <a:rPr lang="en-US" sz="700" b="1" i="0" u="none" strike="noStrike">
                          <a:solidFill>
                            <a:srgbClr val="FFFFFF"/>
                          </a:solidFill>
                          <a:effectLst/>
                          <a:latin typeface="Arial" panose="020B0604020202020204" pitchFamily="34" charset="0"/>
                        </a:rPr>
                      </a:br>
                      <a:r>
                        <a:rPr lang="en-US" sz="700" b="1" i="0" u="none" strike="noStrike">
                          <a:solidFill>
                            <a:srgbClr val="FFFFFF"/>
                          </a:solidFill>
                          <a:effectLst/>
                          <a:latin typeface="Arial" panose="020B0604020202020204" pitchFamily="34" charset="0"/>
                        </a:rPr>
                        <a:t>Venture capital</a:t>
                      </a:r>
                    </a:p>
                  </a:txBody>
                  <a:tcPr marL="5076" marR="5076" marT="5076"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D10077"/>
                    </a:solidFill>
                  </a:tcPr>
                </a:tc>
                <a:tc>
                  <a:txBody>
                    <a:bodyPr/>
                    <a:lstStyle/>
                    <a:p>
                      <a:pPr algn="ctr" fontAlgn="ctr">
                        <a:buNone/>
                      </a:pPr>
                      <a:r>
                        <a:rPr lang="en-US" sz="700" b="1" i="0" u="none" strike="noStrike">
                          <a:solidFill>
                            <a:schemeClr val="bg1">
                              <a:lumMod val="50000"/>
                            </a:schemeClr>
                          </a:solidFill>
                          <a:effectLst/>
                          <a:latin typeface="Arial" panose="020B0604020202020204" pitchFamily="34" charset="0"/>
                        </a:rPr>
                        <a:t>10.3%</a:t>
                      </a:r>
                      <a:br>
                        <a:rPr lang="en-US" sz="700" b="1" i="0" u="none" strike="noStrike">
                          <a:solidFill>
                            <a:schemeClr val="bg1">
                              <a:lumMod val="50000"/>
                            </a:schemeClr>
                          </a:solidFill>
                          <a:effectLst/>
                          <a:latin typeface="Arial" panose="020B0604020202020204" pitchFamily="34" charset="0"/>
                        </a:rPr>
                      </a:br>
                      <a:r>
                        <a:rPr lang="en-US" sz="700" b="1" i="0" u="none" strike="noStrike">
                          <a:solidFill>
                            <a:schemeClr val="bg1">
                              <a:lumMod val="50000"/>
                            </a:schemeClr>
                          </a:solidFill>
                          <a:effectLst/>
                          <a:latin typeface="Arial" panose="020B0604020202020204" pitchFamily="34" charset="0"/>
                        </a:rPr>
                        <a:t>MSCI World Index</a:t>
                      </a:r>
                    </a:p>
                  </a:txBody>
                  <a:tcPr marL="5076" marR="5076" marT="5076"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DED5CD"/>
                    </a:solidFill>
                  </a:tcPr>
                </a:tc>
                <a:extLst>
                  <a:ext uri="{0D108BD9-81ED-4DB2-BD59-A6C34878D82A}">
                    <a16:rowId xmlns:a16="http://schemas.microsoft.com/office/drawing/2014/main" val="631035562"/>
                  </a:ext>
                </a:extLst>
              </a:tr>
              <a:tr h="270000">
                <a:tc>
                  <a:txBody>
                    <a:bodyPr/>
                    <a:lstStyle/>
                    <a:p>
                      <a:pPr algn="ctr" fontAlgn="ctr">
                        <a:buNone/>
                      </a:pPr>
                      <a:r>
                        <a:rPr lang="en-US" sz="700" b="1" i="0" u="none" strike="noStrike">
                          <a:solidFill>
                            <a:schemeClr val="bg1">
                              <a:lumMod val="50000"/>
                            </a:schemeClr>
                          </a:solidFill>
                          <a:effectLst/>
                          <a:latin typeface="Arial" panose="020B0604020202020204" pitchFamily="34" charset="0"/>
                        </a:rPr>
                        <a:t>16.1%</a:t>
                      </a:r>
                      <a:br>
                        <a:rPr lang="en-US" sz="700" b="1" i="0" u="none" strike="noStrike">
                          <a:solidFill>
                            <a:schemeClr val="bg1">
                              <a:lumMod val="50000"/>
                            </a:schemeClr>
                          </a:solidFill>
                          <a:effectLst/>
                          <a:latin typeface="Arial" panose="020B0604020202020204" pitchFamily="34" charset="0"/>
                        </a:rPr>
                      </a:br>
                      <a:r>
                        <a:rPr lang="en-US" sz="700" b="1" i="0" u="none" strike="noStrike">
                          <a:solidFill>
                            <a:schemeClr val="bg1">
                              <a:lumMod val="50000"/>
                            </a:schemeClr>
                          </a:solidFill>
                          <a:effectLst/>
                          <a:latin typeface="Arial" panose="020B0604020202020204" pitchFamily="34" charset="0"/>
                        </a:rPr>
                        <a:t>US 60/40</a:t>
                      </a:r>
                    </a:p>
                  </a:txBody>
                  <a:tcPr marL="5076" marR="5076" marT="5076"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DED5CD"/>
                    </a:solidFill>
                  </a:tcPr>
                </a:tc>
                <a:tc>
                  <a:txBody>
                    <a:bodyPr/>
                    <a:lstStyle/>
                    <a:p>
                      <a:pPr algn="ctr" fontAlgn="ctr">
                        <a:buNone/>
                      </a:pPr>
                      <a:r>
                        <a:rPr lang="en-US" sz="700" b="1" i="0" u="none" strike="noStrike">
                          <a:solidFill>
                            <a:schemeClr val="bg1">
                              <a:lumMod val="50000"/>
                            </a:schemeClr>
                          </a:solidFill>
                          <a:effectLst/>
                          <a:latin typeface="Arial" panose="020B0604020202020204" pitchFamily="34" charset="0"/>
                        </a:rPr>
                        <a:t>11.0%</a:t>
                      </a:r>
                      <a:br>
                        <a:rPr lang="en-US" sz="700" b="1" i="0" u="none" strike="noStrike">
                          <a:solidFill>
                            <a:schemeClr val="bg1">
                              <a:lumMod val="50000"/>
                            </a:schemeClr>
                          </a:solidFill>
                          <a:effectLst/>
                          <a:latin typeface="Arial" panose="020B0604020202020204" pitchFamily="34" charset="0"/>
                        </a:rPr>
                      </a:br>
                      <a:r>
                        <a:rPr lang="en-US" sz="700" b="1" i="0" u="none" strike="noStrike">
                          <a:solidFill>
                            <a:schemeClr val="bg1">
                              <a:lumMod val="50000"/>
                            </a:schemeClr>
                          </a:solidFill>
                          <a:effectLst/>
                          <a:latin typeface="Arial" panose="020B0604020202020204" pitchFamily="34" charset="0"/>
                        </a:rPr>
                        <a:t>MSCI Europe TR </a:t>
                      </a:r>
                    </a:p>
                  </a:txBody>
                  <a:tcPr marL="5076" marR="5076" marT="5076"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DED5CD"/>
                    </a:solidFill>
                  </a:tcPr>
                </a:tc>
                <a:tc>
                  <a:txBody>
                    <a:bodyPr/>
                    <a:lstStyle/>
                    <a:p>
                      <a:pPr algn="ctr" fontAlgn="ctr">
                        <a:buNone/>
                      </a:pPr>
                      <a:r>
                        <a:rPr lang="en-US" sz="700" b="1" i="0" u="none" strike="noStrike">
                          <a:solidFill>
                            <a:srgbClr val="FFFFFF"/>
                          </a:solidFill>
                          <a:effectLst/>
                          <a:latin typeface="Arial" panose="020B0604020202020204" pitchFamily="34" charset="0"/>
                        </a:rPr>
                        <a:t>9.5%</a:t>
                      </a:r>
                      <a:br>
                        <a:rPr lang="en-US" sz="700" b="1" i="0" u="none" strike="noStrike">
                          <a:solidFill>
                            <a:srgbClr val="FFFFFF"/>
                          </a:solidFill>
                          <a:effectLst/>
                          <a:latin typeface="Arial" panose="020B0604020202020204" pitchFamily="34" charset="0"/>
                        </a:rPr>
                      </a:br>
                      <a:r>
                        <a:rPr lang="en-US" sz="700" b="1" i="0" u="none" strike="noStrike">
                          <a:solidFill>
                            <a:srgbClr val="FFFFFF"/>
                          </a:solidFill>
                          <a:effectLst/>
                          <a:latin typeface="Arial" panose="020B0604020202020204" pitchFamily="34" charset="0"/>
                        </a:rPr>
                        <a:t>Infrastructure</a:t>
                      </a:r>
                    </a:p>
                  </a:txBody>
                  <a:tcPr marL="5076" marR="5076" marT="5076"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9B00D9"/>
                    </a:solidFill>
                  </a:tcPr>
                </a:tc>
                <a:extLst>
                  <a:ext uri="{0D108BD9-81ED-4DB2-BD59-A6C34878D82A}">
                    <a16:rowId xmlns:a16="http://schemas.microsoft.com/office/drawing/2014/main" val="3896539446"/>
                  </a:ext>
                </a:extLst>
              </a:tr>
              <a:tr h="270000">
                <a:tc>
                  <a:txBody>
                    <a:bodyPr/>
                    <a:lstStyle/>
                    <a:p>
                      <a:pPr algn="ctr" fontAlgn="ctr">
                        <a:buNone/>
                      </a:pPr>
                      <a:r>
                        <a:rPr lang="en-US" sz="700" b="1" i="0" u="none" strike="noStrike">
                          <a:solidFill>
                            <a:schemeClr val="bg1">
                              <a:lumMod val="50000"/>
                            </a:schemeClr>
                          </a:solidFill>
                          <a:effectLst/>
                          <a:latin typeface="Arial" panose="020B0604020202020204" pitchFamily="34" charset="0"/>
                        </a:rPr>
                        <a:t>12.1%</a:t>
                      </a:r>
                      <a:br>
                        <a:rPr lang="en-US" sz="700" b="1" i="0" u="none" strike="noStrike">
                          <a:solidFill>
                            <a:schemeClr val="bg1">
                              <a:lumMod val="50000"/>
                            </a:schemeClr>
                          </a:solidFill>
                          <a:effectLst/>
                          <a:latin typeface="Arial" panose="020B0604020202020204" pitchFamily="34" charset="0"/>
                        </a:rPr>
                      </a:br>
                      <a:r>
                        <a:rPr lang="en-US" sz="700" b="1" i="0" u="none" strike="noStrike">
                          <a:solidFill>
                            <a:schemeClr val="bg1">
                              <a:lumMod val="50000"/>
                            </a:schemeClr>
                          </a:solidFill>
                          <a:effectLst/>
                          <a:latin typeface="Arial" panose="020B0604020202020204" pitchFamily="34" charset="0"/>
                        </a:rPr>
                        <a:t>Russell 2000 TR </a:t>
                      </a:r>
                    </a:p>
                  </a:txBody>
                  <a:tcPr marL="5076" marR="5076" marT="5076"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DED5CD"/>
                    </a:solidFill>
                  </a:tcPr>
                </a:tc>
                <a:tc>
                  <a:txBody>
                    <a:bodyPr/>
                    <a:lstStyle/>
                    <a:p>
                      <a:pPr algn="ctr" fontAlgn="ctr">
                        <a:buNone/>
                      </a:pPr>
                      <a:r>
                        <a:rPr lang="en-US" sz="700" b="1" i="0" u="none" strike="noStrike">
                          <a:solidFill>
                            <a:srgbClr val="FFFFFF"/>
                          </a:solidFill>
                          <a:effectLst/>
                          <a:latin typeface="Arial" panose="020B0604020202020204" pitchFamily="34" charset="0"/>
                        </a:rPr>
                        <a:t>10.9%</a:t>
                      </a:r>
                      <a:br>
                        <a:rPr lang="en-US" sz="700" b="1" i="0" u="none" strike="noStrike">
                          <a:solidFill>
                            <a:srgbClr val="FFFFFF"/>
                          </a:solidFill>
                          <a:effectLst/>
                          <a:latin typeface="Arial" panose="020B0604020202020204" pitchFamily="34" charset="0"/>
                        </a:rPr>
                      </a:br>
                      <a:r>
                        <a:rPr lang="en-US" sz="700" b="1" i="0" u="none" strike="noStrike">
                          <a:solidFill>
                            <a:srgbClr val="FFFFFF"/>
                          </a:solidFill>
                          <a:effectLst/>
                          <a:latin typeface="Arial" panose="020B0604020202020204" pitchFamily="34" charset="0"/>
                        </a:rPr>
                        <a:t>Infrastructure</a:t>
                      </a:r>
                    </a:p>
                  </a:txBody>
                  <a:tcPr marL="5076" marR="5076" marT="5076"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9B00D9"/>
                    </a:solidFill>
                  </a:tcPr>
                </a:tc>
                <a:tc>
                  <a:txBody>
                    <a:bodyPr/>
                    <a:lstStyle/>
                    <a:p>
                      <a:pPr algn="ctr" fontAlgn="ctr">
                        <a:buNone/>
                      </a:pPr>
                      <a:r>
                        <a:rPr lang="en-US" sz="700" b="1" i="0" u="none" strike="noStrike">
                          <a:solidFill>
                            <a:schemeClr val="bg1">
                              <a:lumMod val="50000"/>
                            </a:schemeClr>
                          </a:solidFill>
                          <a:effectLst/>
                          <a:latin typeface="Arial" panose="020B0604020202020204" pitchFamily="34" charset="0"/>
                        </a:rPr>
                        <a:t>9.4%</a:t>
                      </a:r>
                      <a:br>
                        <a:rPr lang="en-US" sz="700" b="1" i="0" u="none" strike="noStrike">
                          <a:solidFill>
                            <a:schemeClr val="bg1">
                              <a:lumMod val="50000"/>
                            </a:schemeClr>
                          </a:solidFill>
                          <a:effectLst/>
                          <a:latin typeface="Arial" panose="020B0604020202020204" pitchFamily="34" charset="0"/>
                        </a:rPr>
                      </a:br>
                      <a:r>
                        <a:rPr lang="en-US" sz="700" b="1" i="0" u="none" strike="noStrike">
                          <a:solidFill>
                            <a:schemeClr val="bg1">
                              <a:lumMod val="50000"/>
                            </a:schemeClr>
                          </a:solidFill>
                          <a:effectLst/>
                          <a:latin typeface="Arial" panose="020B0604020202020204" pitchFamily="34" charset="0"/>
                        </a:rPr>
                        <a:t>US 60/40</a:t>
                      </a:r>
                    </a:p>
                  </a:txBody>
                  <a:tcPr marL="5076" marR="5076" marT="5076"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DED5CD"/>
                    </a:solidFill>
                  </a:tcPr>
                </a:tc>
                <a:extLst>
                  <a:ext uri="{0D108BD9-81ED-4DB2-BD59-A6C34878D82A}">
                    <a16:rowId xmlns:a16="http://schemas.microsoft.com/office/drawing/2014/main" val="1240185916"/>
                  </a:ext>
                </a:extLst>
              </a:tr>
              <a:tr h="270000">
                <a:tc>
                  <a:txBody>
                    <a:bodyPr/>
                    <a:lstStyle/>
                    <a:p>
                      <a:pPr algn="ctr" fontAlgn="ctr">
                        <a:buNone/>
                      </a:pPr>
                      <a:r>
                        <a:rPr lang="en-US" sz="700" b="1" i="0" u="none" strike="noStrike">
                          <a:solidFill>
                            <a:schemeClr val="bg1">
                              <a:lumMod val="50000"/>
                            </a:schemeClr>
                          </a:solidFill>
                          <a:effectLst/>
                          <a:latin typeface="Arial" panose="020B0604020202020204" pitchFamily="34" charset="0"/>
                        </a:rPr>
                        <a:t>10.1%</a:t>
                      </a:r>
                      <a:br>
                        <a:rPr lang="en-US" sz="700" b="1" i="0" u="none" strike="noStrike">
                          <a:solidFill>
                            <a:schemeClr val="bg1">
                              <a:lumMod val="50000"/>
                            </a:schemeClr>
                          </a:solidFill>
                          <a:effectLst/>
                          <a:latin typeface="Arial" panose="020B0604020202020204" pitchFamily="34" charset="0"/>
                        </a:rPr>
                      </a:br>
                      <a:r>
                        <a:rPr lang="en-US" sz="700" b="1" i="0" u="none" strike="noStrike">
                          <a:solidFill>
                            <a:schemeClr val="bg1">
                              <a:lumMod val="50000"/>
                            </a:schemeClr>
                          </a:solidFill>
                          <a:effectLst/>
                          <a:latin typeface="Arial" panose="020B0604020202020204" pitchFamily="34" charset="0"/>
                        </a:rPr>
                        <a:t>S&amp;P Global Infrastructure</a:t>
                      </a:r>
                    </a:p>
                  </a:txBody>
                  <a:tcPr marL="5076" marR="5076" marT="5076"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chemeClr val="bg2">
                        <a:lumMod val="60000"/>
                        <a:lumOff val="40000"/>
                      </a:schemeClr>
                    </a:solidFill>
                  </a:tcPr>
                </a:tc>
                <a:tc>
                  <a:txBody>
                    <a:bodyPr/>
                    <a:lstStyle/>
                    <a:p>
                      <a:pPr algn="ctr" fontAlgn="ctr">
                        <a:buNone/>
                      </a:pPr>
                      <a:r>
                        <a:rPr lang="en-US" sz="700" b="1" i="0" u="none" strike="noStrike">
                          <a:solidFill>
                            <a:srgbClr val="FFFFFF"/>
                          </a:solidFill>
                          <a:effectLst/>
                          <a:latin typeface="Arial" panose="020B0604020202020204" pitchFamily="34" charset="0"/>
                        </a:rPr>
                        <a:t>10.6%</a:t>
                      </a:r>
                      <a:br>
                        <a:rPr lang="en-US" sz="700" b="1" i="0" u="none" strike="noStrike">
                          <a:solidFill>
                            <a:srgbClr val="FFFFFF"/>
                          </a:solidFill>
                          <a:effectLst/>
                          <a:latin typeface="Arial" panose="020B0604020202020204" pitchFamily="34" charset="0"/>
                        </a:rPr>
                      </a:br>
                      <a:r>
                        <a:rPr lang="en-US" sz="700" b="1" i="0" u="none" strike="noStrike">
                          <a:solidFill>
                            <a:srgbClr val="FFFFFF"/>
                          </a:solidFill>
                          <a:effectLst/>
                          <a:latin typeface="Arial" panose="020B0604020202020204" pitchFamily="34" charset="0"/>
                        </a:rPr>
                        <a:t>Private credit</a:t>
                      </a:r>
                    </a:p>
                  </a:txBody>
                  <a:tcPr marL="5076" marR="5076" marT="5076"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0024B2"/>
                    </a:solidFill>
                  </a:tcPr>
                </a:tc>
                <a:tc>
                  <a:txBody>
                    <a:bodyPr/>
                    <a:lstStyle/>
                    <a:p>
                      <a:pPr algn="ctr" fontAlgn="ctr">
                        <a:buNone/>
                      </a:pPr>
                      <a:r>
                        <a:rPr lang="en-US" sz="700" b="1" i="0" u="none" strike="noStrike">
                          <a:solidFill>
                            <a:schemeClr val="bg1">
                              <a:lumMod val="50000"/>
                            </a:schemeClr>
                          </a:solidFill>
                          <a:effectLst/>
                          <a:latin typeface="Arial" panose="020B0604020202020204" pitchFamily="34" charset="0"/>
                        </a:rPr>
                        <a:t>9.2%</a:t>
                      </a:r>
                      <a:br>
                        <a:rPr lang="en-US" sz="700" b="1" i="0" u="none" strike="noStrike">
                          <a:solidFill>
                            <a:schemeClr val="bg1">
                              <a:lumMod val="50000"/>
                            </a:schemeClr>
                          </a:solidFill>
                          <a:effectLst/>
                          <a:latin typeface="Arial" panose="020B0604020202020204" pitchFamily="34" charset="0"/>
                        </a:rPr>
                      </a:br>
                      <a:r>
                        <a:rPr lang="en-US" sz="700" b="1" i="0" u="none" strike="noStrike">
                          <a:solidFill>
                            <a:schemeClr val="bg1">
                              <a:lumMod val="50000"/>
                            </a:schemeClr>
                          </a:solidFill>
                          <a:effectLst/>
                          <a:latin typeface="Arial" panose="020B0604020202020204" pitchFamily="34" charset="0"/>
                        </a:rPr>
                        <a:t>MSCI Europe TR </a:t>
                      </a:r>
                    </a:p>
                  </a:txBody>
                  <a:tcPr marL="5076" marR="5076" marT="5076"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DED5CD"/>
                    </a:solidFill>
                  </a:tcPr>
                </a:tc>
                <a:extLst>
                  <a:ext uri="{0D108BD9-81ED-4DB2-BD59-A6C34878D82A}">
                    <a16:rowId xmlns:a16="http://schemas.microsoft.com/office/drawing/2014/main" val="3095297005"/>
                  </a:ext>
                </a:extLst>
              </a:tr>
              <a:tr h="270000">
                <a:tc>
                  <a:txBody>
                    <a:bodyPr/>
                    <a:lstStyle/>
                    <a:p>
                      <a:pPr algn="ctr" fontAlgn="ctr">
                        <a:buNone/>
                      </a:pPr>
                      <a:r>
                        <a:rPr lang="en-US" sz="700" b="1" i="0" u="none" strike="noStrike">
                          <a:solidFill>
                            <a:srgbClr val="FFFFFF"/>
                          </a:solidFill>
                          <a:effectLst/>
                          <a:latin typeface="Arial" panose="020B0604020202020204" pitchFamily="34" charset="0"/>
                        </a:rPr>
                        <a:t>9.8%</a:t>
                      </a:r>
                      <a:br>
                        <a:rPr lang="en-US" sz="700" b="1" i="0" u="none" strike="noStrike">
                          <a:solidFill>
                            <a:srgbClr val="FFFFFF"/>
                          </a:solidFill>
                          <a:effectLst/>
                          <a:latin typeface="Arial" panose="020B0604020202020204" pitchFamily="34" charset="0"/>
                        </a:rPr>
                      </a:br>
                      <a:r>
                        <a:rPr lang="en-US" sz="700" b="1" i="0" u="none" strike="noStrike">
                          <a:solidFill>
                            <a:srgbClr val="FFFFFF"/>
                          </a:solidFill>
                          <a:effectLst/>
                          <a:latin typeface="Arial" panose="020B0604020202020204" pitchFamily="34" charset="0"/>
                        </a:rPr>
                        <a:t>Natural resources</a:t>
                      </a:r>
                    </a:p>
                  </a:txBody>
                  <a:tcPr marL="5076" marR="5076" marT="5076"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E57232"/>
                    </a:solidFill>
                  </a:tcPr>
                </a:tc>
                <a:tc>
                  <a:txBody>
                    <a:bodyPr/>
                    <a:lstStyle/>
                    <a:p>
                      <a:pPr algn="ctr" fontAlgn="ctr">
                        <a:buNone/>
                      </a:pPr>
                      <a:r>
                        <a:rPr lang="en-US" sz="700" b="1" i="0" u="none" strike="noStrike">
                          <a:solidFill>
                            <a:schemeClr val="bg1">
                              <a:lumMod val="50000"/>
                            </a:schemeClr>
                          </a:solidFill>
                          <a:effectLst/>
                          <a:latin typeface="Arial" panose="020B0604020202020204" pitchFamily="34" charset="0"/>
                        </a:rPr>
                        <a:t>10.5%</a:t>
                      </a:r>
                      <a:br>
                        <a:rPr lang="en-US" sz="700" b="1" i="0" u="none" strike="noStrike">
                          <a:solidFill>
                            <a:schemeClr val="bg1">
                              <a:lumMod val="50000"/>
                            </a:schemeClr>
                          </a:solidFill>
                          <a:effectLst/>
                          <a:latin typeface="Arial" panose="020B0604020202020204" pitchFamily="34" charset="0"/>
                        </a:rPr>
                      </a:br>
                      <a:r>
                        <a:rPr lang="en-US" sz="700" b="1" i="0" u="none" strike="noStrike">
                          <a:solidFill>
                            <a:schemeClr val="bg1">
                              <a:lumMod val="50000"/>
                            </a:schemeClr>
                          </a:solidFill>
                          <a:effectLst/>
                          <a:latin typeface="Arial" panose="020B0604020202020204" pitchFamily="34" charset="0"/>
                        </a:rPr>
                        <a:t>MSCI World Index</a:t>
                      </a:r>
                    </a:p>
                  </a:txBody>
                  <a:tcPr marL="5076" marR="5076" marT="5076"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DED5CD"/>
                    </a:solidFill>
                  </a:tcPr>
                </a:tc>
                <a:tc>
                  <a:txBody>
                    <a:bodyPr/>
                    <a:lstStyle/>
                    <a:p>
                      <a:pPr algn="ctr" fontAlgn="ctr">
                        <a:buNone/>
                      </a:pPr>
                      <a:r>
                        <a:rPr lang="en-US" sz="700" b="1" i="0" u="none" strike="noStrike">
                          <a:solidFill>
                            <a:schemeClr val="bg1">
                              <a:lumMod val="50000"/>
                            </a:schemeClr>
                          </a:solidFill>
                          <a:effectLst/>
                          <a:latin typeface="Arial" panose="020B0604020202020204" pitchFamily="34" charset="0"/>
                        </a:rPr>
                        <a:t>8.9%</a:t>
                      </a:r>
                      <a:br>
                        <a:rPr lang="en-US" sz="700" b="1" i="0" u="none" strike="noStrike">
                          <a:solidFill>
                            <a:schemeClr val="bg1">
                              <a:lumMod val="50000"/>
                            </a:schemeClr>
                          </a:solidFill>
                          <a:effectLst/>
                          <a:latin typeface="Arial" panose="020B0604020202020204" pitchFamily="34" charset="0"/>
                        </a:rPr>
                      </a:br>
                      <a:r>
                        <a:rPr lang="en-US" sz="700" b="1" i="0" u="none" strike="noStrike">
                          <a:solidFill>
                            <a:schemeClr val="bg1">
                              <a:lumMod val="50000"/>
                            </a:schemeClr>
                          </a:solidFill>
                          <a:effectLst/>
                          <a:latin typeface="Arial" panose="020B0604020202020204" pitchFamily="34" charset="0"/>
                        </a:rPr>
                        <a:t>MSCI Emerging Markets TR </a:t>
                      </a:r>
                    </a:p>
                  </a:txBody>
                  <a:tcPr marL="5076" marR="5076" marT="5076"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DED5CD"/>
                    </a:solidFill>
                  </a:tcPr>
                </a:tc>
                <a:extLst>
                  <a:ext uri="{0D108BD9-81ED-4DB2-BD59-A6C34878D82A}">
                    <a16:rowId xmlns:a16="http://schemas.microsoft.com/office/drawing/2014/main" val="362202179"/>
                  </a:ext>
                </a:extLst>
              </a:tr>
              <a:tr h="270000">
                <a:tc>
                  <a:txBody>
                    <a:bodyPr/>
                    <a:lstStyle/>
                    <a:p>
                      <a:pPr algn="ctr" fontAlgn="ctr">
                        <a:buNone/>
                      </a:pPr>
                      <a:r>
                        <a:rPr lang="en-GB" sz="700" b="1" i="0" u="none" strike="noStrike">
                          <a:solidFill>
                            <a:schemeClr val="bg1">
                              <a:lumMod val="50000"/>
                            </a:schemeClr>
                          </a:solidFill>
                          <a:effectLst/>
                          <a:latin typeface="Arial" panose="020B0604020202020204" pitchFamily="34" charset="0"/>
                        </a:rPr>
                        <a:t>8.8%</a:t>
                      </a:r>
                      <a:br>
                        <a:rPr lang="en-GB" sz="700" b="1" i="0" u="none" strike="noStrike">
                          <a:solidFill>
                            <a:schemeClr val="bg1">
                              <a:lumMod val="50000"/>
                            </a:schemeClr>
                          </a:solidFill>
                          <a:effectLst/>
                          <a:latin typeface="Arial" panose="020B0604020202020204" pitchFamily="34" charset="0"/>
                        </a:rPr>
                      </a:br>
                      <a:r>
                        <a:rPr lang="en-GB" sz="700" b="1" i="0" u="none" strike="noStrike">
                          <a:solidFill>
                            <a:schemeClr val="bg1">
                              <a:lumMod val="50000"/>
                            </a:schemeClr>
                          </a:solidFill>
                          <a:effectLst/>
                          <a:latin typeface="Arial" panose="020B0604020202020204" pitchFamily="34" charset="0"/>
                        </a:rPr>
                        <a:t>ICE BofA US High Yield Index</a:t>
                      </a:r>
                    </a:p>
                  </a:txBody>
                  <a:tcPr marL="5076" marR="5076" marT="5076"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DED5CD"/>
                    </a:solidFill>
                  </a:tcPr>
                </a:tc>
                <a:tc>
                  <a:txBody>
                    <a:bodyPr/>
                    <a:lstStyle/>
                    <a:p>
                      <a:pPr algn="ctr" fontAlgn="ctr">
                        <a:buNone/>
                      </a:pPr>
                      <a:r>
                        <a:rPr lang="en-US" sz="700" b="1" i="0" u="none" strike="noStrike">
                          <a:solidFill>
                            <a:schemeClr val="bg1">
                              <a:lumMod val="50000"/>
                            </a:schemeClr>
                          </a:solidFill>
                          <a:effectLst/>
                          <a:latin typeface="Arial" panose="020B0604020202020204" pitchFamily="34" charset="0"/>
                        </a:rPr>
                        <a:t>8.6%</a:t>
                      </a:r>
                      <a:br>
                        <a:rPr lang="en-US" sz="700" b="1" i="0" u="none" strike="noStrike">
                          <a:solidFill>
                            <a:schemeClr val="bg1">
                              <a:lumMod val="50000"/>
                            </a:schemeClr>
                          </a:solidFill>
                          <a:effectLst/>
                          <a:latin typeface="Arial" panose="020B0604020202020204" pitchFamily="34" charset="0"/>
                        </a:rPr>
                      </a:br>
                      <a:r>
                        <a:rPr lang="en-US" sz="700" b="1" i="0" u="none" strike="noStrike">
                          <a:solidFill>
                            <a:schemeClr val="bg1">
                              <a:lumMod val="50000"/>
                            </a:schemeClr>
                          </a:solidFill>
                          <a:effectLst/>
                          <a:latin typeface="Arial" panose="020B0604020202020204" pitchFamily="34" charset="0"/>
                        </a:rPr>
                        <a:t>US 60/40</a:t>
                      </a:r>
                    </a:p>
                  </a:txBody>
                  <a:tcPr marL="5076" marR="5076" marT="5076"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chemeClr val="bg2">
                        <a:lumMod val="60000"/>
                        <a:lumOff val="40000"/>
                      </a:schemeClr>
                    </a:solidFill>
                  </a:tcPr>
                </a:tc>
                <a:tc>
                  <a:txBody>
                    <a:bodyPr/>
                    <a:lstStyle/>
                    <a:p>
                      <a:pPr algn="ctr" fontAlgn="ctr">
                        <a:buNone/>
                      </a:pPr>
                      <a:r>
                        <a:rPr lang="en-US" sz="700" b="1" i="0" u="none" strike="noStrike">
                          <a:solidFill>
                            <a:srgbClr val="FFFFFF"/>
                          </a:solidFill>
                          <a:effectLst/>
                          <a:latin typeface="Arial" panose="020B0604020202020204" pitchFamily="34" charset="0"/>
                        </a:rPr>
                        <a:t>8.7%</a:t>
                      </a:r>
                      <a:br>
                        <a:rPr lang="en-US" sz="700" b="1" i="0" u="none" strike="noStrike">
                          <a:solidFill>
                            <a:srgbClr val="FFFFFF"/>
                          </a:solidFill>
                          <a:effectLst/>
                          <a:latin typeface="Arial" panose="020B0604020202020204" pitchFamily="34" charset="0"/>
                        </a:rPr>
                      </a:br>
                      <a:r>
                        <a:rPr lang="en-US" sz="700" b="1" i="0" u="none" strike="noStrike">
                          <a:solidFill>
                            <a:srgbClr val="FFFFFF"/>
                          </a:solidFill>
                          <a:effectLst/>
                          <a:latin typeface="Arial" panose="020B0604020202020204" pitchFamily="34" charset="0"/>
                        </a:rPr>
                        <a:t>Private credit</a:t>
                      </a:r>
                    </a:p>
                  </a:txBody>
                  <a:tcPr marL="5076" marR="5076" marT="5076"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0024B2"/>
                    </a:solidFill>
                  </a:tcPr>
                </a:tc>
                <a:extLst>
                  <a:ext uri="{0D108BD9-81ED-4DB2-BD59-A6C34878D82A}">
                    <a16:rowId xmlns:a16="http://schemas.microsoft.com/office/drawing/2014/main" val="516234133"/>
                  </a:ext>
                </a:extLst>
              </a:tr>
              <a:tr h="270000">
                <a:tc>
                  <a:txBody>
                    <a:bodyPr/>
                    <a:lstStyle/>
                    <a:p>
                      <a:pPr algn="ctr" fontAlgn="ctr">
                        <a:buNone/>
                      </a:pPr>
                      <a:r>
                        <a:rPr lang="en-US" sz="700" b="1" i="0" u="none" strike="noStrike">
                          <a:solidFill>
                            <a:srgbClr val="FFFFFF"/>
                          </a:solidFill>
                          <a:effectLst/>
                          <a:latin typeface="Arial" panose="020B0604020202020204" pitchFamily="34" charset="0"/>
                        </a:rPr>
                        <a:t>8.5%</a:t>
                      </a:r>
                      <a:br>
                        <a:rPr lang="en-US" sz="700" b="1" i="0" u="none" strike="noStrike">
                          <a:solidFill>
                            <a:srgbClr val="FFFFFF"/>
                          </a:solidFill>
                          <a:effectLst/>
                          <a:latin typeface="Arial" panose="020B0604020202020204" pitchFamily="34" charset="0"/>
                        </a:rPr>
                      </a:br>
                      <a:r>
                        <a:rPr lang="en-US" sz="700" b="1" i="0" u="none" strike="noStrike">
                          <a:solidFill>
                            <a:srgbClr val="FFFFFF"/>
                          </a:solidFill>
                          <a:effectLst/>
                          <a:latin typeface="Arial" panose="020B0604020202020204" pitchFamily="34" charset="0"/>
                        </a:rPr>
                        <a:t>Private credit</a:t>
                      </a:r>
                    </a:p>
                  </a:txBody>
                  <a:tcPr marL="5076" marR="5076" marT="5076"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0024B2"/>
                    </a:solidFill>
                  </a:tcPr>
                </a:tc>
                <a:tc>
                  <a:txBody>
                    <a:bodyPr/>
                    <a:lstStyle/>
                    <a:p>
                      <a:pPr algn="ctr" fontAlgn="ctr">
                        <a:buNone/>
                      </a:pPr>
                      <a:r>
                        <a:rPr lang="en-US" sz="700" b="1" i="0" u="none" strike="noStrike">
                          <a:solidFill>
                            <a:schemeClr val="bg1">
                              <a:lumMod val="50000"/>
                            </a:schemeClr>
                          </a:solidFill>
                          <a:effectLst/>
                          <a:latin typeface="Arial" panose="020B0604020202020204" pitchFamily="34" charset="0"/>
                        </a:rPr>
                        <a:t>6.8%</a:t>
                      </a:r>
                      <a:br>
                        <a:rPr lang="en-US" sz="700" b="1" i="0" u="none" strike="noStrike">
                          <a:solidFill>
                            <a:schemeClr val="bg1">
                              <a:lumMod val="50000"/>
                            </a:schemeClr>
                          </a:solidFill>
                          <a:effectLst/>
                          <a:latin typeface="Arial" panose="020B0604020202020204" pitchFamily="34" charset="0"/>
                        </a:rPr>
                      </a:br>
                      <a:r>
                        <a:rPr lang="en-US" sz="700" b="1" i="0" u="none" strike="noStrike">
                          <a:solidFill>
                            <a:schemeClr val="bg1">
                              <a:lumMod val="50000"/>
                            </a:schemeClr>
                          </a:solidFill>
                          <a:effectLst/>
                          <a:latin typeface="Arial" panose="020B0604020202020204" pitchFamily="34" charset="0"/>
                        </a:rPr>
                        <a:t>S&amp;P Global Infrastructure</a:t>
                      </a:r>
                    </a:p>
                  </a:txBody>
                  <a:tcPr marL="5076" marR="5076" marT="5076"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chemeClr val="bg2">
                        <a:lumMod val="60000"/>
                        <a:lumOff val="40000"/>
                      </a:schemeClr>
                    </a:solidFill>
                  </a:tcPr>
                </a:tc>
                <a:tc>
                  <a:txBody>
                    <a:bodyPr/>
                    <a:lstStyle/>
                    <a:p>
                      <a:pPr algn="ctr" fontAlgn="ctr">
                        <a:buNone/>
                      </a:pPr>
                      <a:r>
                        <a:rPr lang="en-US" sz="700" b="1" i="0" u="none" strike="noStrike">
                          <a:solidFill>
                            <a:schemeClr val="bg1">
                              <a:lumMod val="50000"/>
                            </a:schemeClr>
                          </a:solidFill>
                          <a:effectLst/>
                          <a:latin typeface="Arial" panose="020B0604020202020204" pitchFamily="34" charset="0"/>
                        </a:rPr>
                        <a:t>8.1%</a:t>
                      </a:r>
                      <a:br>
                        <a:rPr lang="en-US" sz="700" b="1" i="0" u="none" strike="noStrike">
                          <a:solidFill>
                            <a:schemeClr val="bg1">
                              <a:lumMod val="50000"/>
                            </a:schemeClr>
                          </a:solidFill>
                          <a:effectLst/>
                          <a:latin typeface="Arial" panose="020B0604020202020204" pitchFamily="34" charset="0"/>
                        </a:rPr>
                      </a:br>
                      <a:r>
                        <a:rPr lang="en-US" sz="700" b="1" i="0" u="none" strike="noStrike">
                          <a:solidFill>
                            <a:schemeClr val="bg1">
                              <a:lumMod val="50000"/>
                            </a:schemeClr>
                          </a:solidFill>
                          <a:effectLst/>
                          <a:latin typeface="Arial" panose="020B0604020202020204" pitchFamily="34" charset="0"/>
                        </a:rPr>
                        <a:t>Russell 2000 TR </a:t>
                      </a:r>
                    </a:p>
                  </a:txBody>
                  <a:tcPr marL="5076" marR="5076" marT="5076"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DED5CD"/>
                    </a:solidFill>
                  </a:tcPr>
                </a:tc>
                <a:extLst>
                  <a:ext uri="{0D108BD9-81ED-4DB2-BD59-A6C34878D82A}">
                    <a16:rowId xmlns:a16="http://schemas.microsoft.com/office/drawing/2014/main" val="3865786839"/>
                  </a:ext>
                </a:extLst>
              </a:tr>
              <a:tr h="270000">
                <a:tc>
                  <a:txBody>
                    <a:bodyPr/>
                    <a:lstStyle/>
                    <a:p>
                      <a:pPr algn="ctr" fontAlgn="ctr">
                        <a:buNone/>
                      </a:pPr>
                      <a:r>
                        <a:rPr lang="en-US" sz="700" b="1" i="0" u="none" strike="noStrike">
                          <a:solidFill>
                            <a:srgbClr val="FFFFFF"/>
                          </a:solidFill>
                          <a:effectLst/>
                          <a:latin typeface="Arial" panose="020B0604020202020204" pitchFamily="34" charset="0"/>
                        </a:rPr>
                        <a:t>8.4%</a:t>
                      </a:r>
                      <a:br>
                        <a:rPr lang="en-US" sz="700" b="1" i="0" u="none" strike="noStrike">
                          <a:solidFill>
                            <a:srgbClr val="FFFFFF"/>
                          </a:solidFill>
                          <a:effectLst/>
                          <a:latin typeface="Arial" panose="020B0604020202020204" pitchFamily="34" charset="0"/>
                        </a:rPr>
                      </a:br>
                      <a:r>
                        <a:rPr lang="en-US" sz="700" b="1" i="0" u="none" strike="noStrike">
                          <a:solidFill>
                            <a:srgbClr val="FFFFFF"/>
                          </a:solidFill>
                          <a:effectLst/>
                          <a:latin typeface="Arial" panose="020B0604020202020204" pitchFamily="34" charset="0"/>
                        </a:rPr>
                        <a:t>Infrastructure</a:t>
                      </a:r>
                    </a:p>
                  </a:txBody>
                  <a:tcPr marL="5076" marR="5076" marT="5076"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9B00D9"/>
                    </a:solidFill>
                  </a:tcPr>
                </a:tc>
                <a:tc>
                  <a:txBody>
                    <a:bodyPr/>
                    <a:lstStyle/>
                    <a:p>
                      <a:pPr algn="ctr" fontAlgn="ctr">
                        <a:buNone/>
                      </a:pPr>
                      <a:r>
                        <a:rPr lang="en-US" sz="700" b="1" i="0" u="none" strike="noStrike">
                          <a:solidFill>
                            <a:srgbClr val="FFFFFF"/>
                          </a:solidFill>
                          <a:effectLst/>
                          <a:latin typeface="Arial" panose="020B0604020202020204" pitchFamily="34" charset="0"/>
                        </a:rPr>
                        <a:t>6.6%</a:t>
                      </a:r>
                      <a:br>
                        <a:rPr lang="en-US" sz="700" b="1" i="0" u="none" strike="noStrike">
                          <a:solidFill>
                            <a:srgbClr val="FFFFFF"/>
                          </a:solidFill>
                          <a:effectLst/>
                          <a:latin typeface="Arial" panose="020B0604020202020204" pitchFamily="34" charset="0"/>
                        </a:rPr>
                      </a:br>
                      <a:r>
                        <a:rPr lang="en-US" sz="700" b="1" i="0" u="none" strike="noStrike">
                          <a:solidFill>
                            <a:srgbClr val="FFFFFF"/>
                          </a:solidFill>
                          <a:effectLst/>
                          <a:latin typeface="Arial" panose="020B0604020202020204" pitchFamily="34" charset="0"/>
                        </a:rPr>
                        <a:t>Real estate</a:t>
                      </a:r>
                    </a:p>
                  </a:txBody>
                  <a:tcPr marL="5076" marR="5076" marT="5076"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00A494"/>
                    </a:solidFill>
                  </a:tcPr>
                </a:tc>
                <a:tc>
                  <a:txBody>
                    <a:bodyPr/>
                    <a:lstStyle/>
                    <a:p>
                      <a:pPr algn="ctr" fontAlgn="ctr">
                        <a:buNone/>
                      </a:pPr>
                      <a:r>
                        <a:rPr lang="en-US" sz="700" b="1" i="0" u="none" strike="noStrike">
                          <a:solidFill>
                            <a:srgbClr val="FFFFFF"/>
                          </a:solidFill>
                          <a:effectLst/>
                          <a:latin typeface="Arial" panose="020B0604020202020204" pitchFamily="34" charset="0"/>
                        </a:rPr>
                        <a:t>7.2%</a:t>
                      </a:r>
                      <a:br>
                        <a:rPr lang="en-US" sz="700" b="1" i="0" u="none" strike="noStrike">
                          <a:solidFill>
                            <a:srgbClr val="FFFFFF"/>
                          </a:solidFill>
                          <a:effectLst/>
                          <a:latin typeface="Arial" panose="020B0604020202020204" pitchFamily="34" charset="0"/>
                        </a:rPr>
                      </a:br>
                      <a:r>
                        <a:rPr lang="en-US" sz="700" b="1" i="0" u="none" strike="noStrike">
                          <a:solidFill>
                            <a:srgbClr val="FFFFFF"/>
                          </a:solidFill>
                          <a:effectLst/>
                          <a:latin typeface="Arial" panose="020B0604020202020204" pitchFamily="34" charset="0"/>
                        </a:rPr>
                        <a:t>Real estate</a:t>
                      </a:r>
                    </a:p>
                  </a:txBody>
                  <a:tcPr marL="5076" marR="5076" marT="5076"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00A494"/>
                    </a:solidFill>
                  </a:tcPr>
                </a:tc>
                <a:extLst>
                  <a:ext uri="{0D108BD9-81ED-4DB2-BD59-A6C34878D82A}">
                    <a16:rowId xmlns:a16="http://schemas.microsoft.com/office/drawing/2014/main" val="3234075784"/>
                  </a:ext>
                </a:extLst>
              </a:tr>
              <a:tr h="270000">
                <a:tc>
                  <a:txBody>
                    <a:bodyPr/>
                    <a:lstStyle/>
                    <a:p>
                      <a:pPr algn="ctr" fontAlgn="ctr">
                        <a:buNone/>
                      </a:pPr>
                      <a:r>
                        <a:rPr lang="en-US" sz="700" b="1" i="0" u="none" strike="noStrike">
                          <a:solidFill>
                            <a:srgbClr val="FFFFFF"/>
                          </a:solidFill>
                          <a:effectLst/>
                          <a:latin typeface="Arial" panose="020B0604020202020204" pitchFamily="34" charset="0"/>
                        </a:rPr>
                        <a:t>7.8%</a:t>
                      </a:r>
                      <a:br>
                        <a:rPr lang="en-US" sz="700" b="1" i="0" u="none" strike="noStrike">
                          <a:solidFill>
                            <a:srgbClr val="FFFFFF"/>
                          </a:solidFill>
                          <a:effectLst/>
                          <a:latin typeface="Arial" panose="020B0604020202020204" pitchFamily="34" charset="0"/>
                        </a:rPr>
                      </a:br>
                      <a:r>
                        <a:rPr lang="en-US" sz="700" b="1" i="0" u="none" strike="noStrike">
                          <a:solidFill>
                            <a:srgbClr val="FFFFFF"/>
                          </a:solidFill>
                          <a:effectLst/>
                          <a:latin typeface="Arial" panose="020B0604020202020204" pitchFamily="34" charset="0"/>
                        </a:rPr>
                        <a:t>Private equity</a:t>
                      </a:r>
                    </a:p>
                  </a:txBody>
                  <a:tcPr marL="5076" marR="5076" marT="5076"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1B0757"/>
                    </a:solidFill>
                  </a:tcPr>
                </a:tc>
                <a:tc>
                  <a:txBody>
                    <a:bodyPr/>
                    <a:lstStyle/>
                    <a:p>
                      <a:pPr algn="ctr" fontAlgn="ctr">
                        <a:buNone/>
                      </a:pPr>
                      <a:r>
                        <a:rPr lang="en-US" sz="700" b="1" i="0" u="none" strike="noStrike">
                          <a:solidFill>
                            <a:schemeClr val="bg1">
                              <a:lumMod val="50000"/>
                            </a:schemeClr>
                          </a:solidFill>
                          <a:effectLst/>
                          <a:latin typeface="Arial" panose="020B0604020202020204" pitchFamily="34" charset="0"/>
                        </a:rPr>
                        <a:t>4.7%</a:t>
                      </a:r>
                      <a:br>
                        <a:rPr lang="en-US" sz="700" b="1" i="0" u="none" strike="noStrike">
                          <a:solidFill>
                            <a:schemeClr val="bg1">
                              <a:lumMod val="50000"/>
                            </a:schemeClr>
                          </a:solidFill>
                          <a:effectLst/>
                          <a:latin typeface="Arial" panose="020B0604020202020204" pitchFamily="34" charset="0"/>
                        </a:rPr>
                      </a:br>
                      <a:r>
                        <a:rPr lang="en-US" sz="700" b="1" i="0" u="none" strike="noStrike">
                          <a:solidFill>
                            <a:schemeClr val="bg1">
                              <a:lumMod val="50000"/>
                            </a:schemeClr>
                          </a:solidFill>
                          <a:effectLst/>
                          <a:latin typeface="Arial" panose="020B0604020202020204" pitchFamily="34" charset="0"/>
                        </a:rPr>
                        <a:t>Russell 2000 TR </a:t>
                      </a:r>
                    </a:p>
                  </a:txBody>
                  <a:tcPr marL="5076" marR="5076" marT="5076"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DED5CD"/>
                    </a:solidFill>
                  </a:tcPr>
                </a:tc>
                <a:tc>
                  <a:txBody>
                    <a:bodyPr/>
                    <a:lstStyle/>
                    <a:p>
                      <a:pPr algn="ctr" fontAlgn="ctr">
                        <a:buNone/>
                      </a:pPr>
                      <a:r>
                        <a:rPr lang="en-US" sz="700" b="1" i="0" u="none" strike="noStrike">
                          <a:solidFill>
                            <a:srgbClr val="FFFFFF"/>
                          </a:solidFill>
                          <a:effectLst/>
                          <a:latin typeface="Arial" panose="020B0604020202020204" pitchFamily="34" charset="0"/>
                        </a:rPr>
                        <a:t>6.7%</a:t>
                      </a:r>
                      <a:br>
                        <a:rPr lang="en-US" sz="700" b="1" i="0" u="none" strike="noStrike">
                          <a:solidFill>
                            <a:srgbClr val="FFFFFF"/>
                          </a:solidFill>
                          <a:effectLst/>
                          <a:latin typeface="Arial" panose="020B0604020202020204" pitchFamily="34" charset="0"/>
                        </a:rPr>
                      </a:br>
                      <a:r>
                        <a:rPr lang="en-US" sz="700" b="1" i="0" u="none" strike="noStrike">
                          <a:solidFill>
                            <a:srgbClr val="FFFFFF"/>
                          </a:solidFill>
                          <a:effectLst/>
                          <a:latin typeface="Arial" panose="020B0604020202020204" pitchFamily="34" charset="0"/>
                        </a:rPr>
                        <a:t>Natural resources</a:t>
                      </a:r>
                    </a:p>
                  </a:txBody>
                  <a:tcPr marL="5076" marR="5076" marT="5076"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E57232"/>
                    </a:solidFill>
                  </a:tcPr>
                </a:tc>
                <a:extLst>
                  <a:ext uri="{0D108BD9-81ED-4DB2-BD59-A6C34878D82A}">
                    <a16:rowId xmlns:a16="http://schemas.microsoft.com/office/drawing/2014/main" val="3829595736"/>
                  </a:ext>
                </a:extLst>
              </a:tr>
              <a:tr h="270000">
                <a:tc>
                  <a:txBody>
                    <a:bodyPr/>
                    <a:lstStyle/>
                    <a:p>
                      <a:pPr algn="ctr" fontAlgn="ctr">
                        <a:buNone/>
                      </a:pPr>
                      <a:r>
                        <a:rPr lang="en-GB" sz="700" b="1" i="0" u="none" strike="noStrike">
                          <a:solidFill>
                            <a:schemeClr val="bg1">
                              <a:lumMod val="50000"/>
                            </a:schemeClr>
                          </a:solidFill>
                          <a:effectLst/>
                          <a:latin typeface="Arial" panose="020B0604020202020204" pitchFamily="34" charset="0"/>
                        </a:rPr>
                        <a:t>6.1%</a:t>
                      </a:r>
                      <a:br>
                        <a:rPr lang="en-GB" sz="700" b="1" i="0" u="none" strike="noStrike">
                          <a:solidFill>
                            <a:schemeClr val="bg1">
                              <a:lumMod val="50000"/>
                            </a:schemeClr>
                          </a:solidFill>
                          <a:effectLst/>
                          <a:latin typeface="Arial" panose="020B0604020202020204" pitchFamily="34" charset="0"/>
                        </a:rPr>
                      </a:br>
                      <a:r>
                        <a:rPr lang="en-GB" sz="700" b="1" i="0" u="none" strike="noStrike">
                          <a:solidFill>
                            <a:schemeClr val="bg1">
                              <a:lumMod val="50000"/>
                            </a:schemeClr>
                          </a:solidFill>
                          <a:effectLst/>
                          <a:latin typeface="Arial" panose="020B0604020202020204" pitchFamily="34" charset="0"/>
                        </a:rPr>
                        <a:t>ICE BofA US Corporate Index</a:t>
                      </a:r>
                    </a:p>
                  </a:txBody>
                  <a:tcPr marL="5076" marR="5076" marT="5076"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DED5CD"/>
                    </a:solidFill>
                  </a:tcPr>
                </a:tc>
                <a:tc>
                  <a:txBody>
                    <a:bodyPr/>
                    <a:lstStyle/>
                    <a:p>
                      <a:pPr algn="ctr" fontAlgn="ctr">
                        <a:buNone/>
                      </a:pPr>
                      <a:r>
                        <a:rPr lang="en-US" sz="700" b="1" i="0" u="none" strike="noStrike">
                          <a:solidFill>
                            <a:schemeClr val="bg1">
                              <a:lumMod val="50000"/>
                            </a:schemeClr>
                          </a:solidFill>
                          <a:effectLst/>
                          <a:latin typeface="Arial" panose="020B0604020202020204" pitchFamily="34" charset="0"/>
                        </a:rPr>
                        <a:t>4.7%</a:t>
                      </a:r>
                      <a:br>
                        <a:rPr lang="en-US" sz="700" b="1" i="0" u="none" strike="noStrike">
                          <a:solidFill>
                            <a:schemeClr val="bg1">
                              <a:lumMod val="50000"/>
                            </a:schemeClr>
                          </a:solidFill>
                          <a:effectLst/>
                          <a:latin typeface="Arial" panose="020B0604020202020204" pitchFamily="34" charset="0"/>
                        </a:rPr>
                      </a:br>
                      <a:r>
                        <a:rPr lang="en-US" sz="700" b="1" i="0" u="none" strike="noStrike">
                          <a:solidFill>
                            <a:schemeClr val="bg1">
                              <a:lumMod val="50000"/>
                            </a:schemeClr>
                          </a:solidFill>
                          <a:effectLst/>
                          <a:latin typeface="Arial" panose="020B0604020202020204" pitchFamily="34" charset="0"/>
                        </a:rPr>
                        <a:t>MSCI Emerging Markets TR </a:t>
                      </a:r>
                    </a:p>
                  </a:txBody>
                  <a:tcPr marL="5076" marR="5076" marT="5076"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DED5CD"/>
                    </a:solidFill>
                  </a:tcPr>
                </a:tc>
                <a:tc>
                  <a:txBody>
                    <a:bodyPr/>
                    <a:lstStyle/>
                    <a:p>
                      <a:pPr algn="ctr" fontAlgn="ctr">
                        <a:buNone/>
                      </a:pPr>
                      <a:r>
                        <a:rPr lang="en-GB" sz="700" b="1" i="0" u="none" strike="noStrike">
                          <a:solidFill>
                            <a:schemeClr val="bg1">
                              <a:lumMod val="50000"/>
                            </a:schemeClr>
                          </a:solidFill>
                          <a:effectLst/>
                          <a:latin typeface="Arial" panose="020B0604020202020204" pitchFamily="34" charset="0"/>
                        </a:rPr>
                        <a:t>6.7%</a:t>
                      </a:r>
                      <a:br>
                        <a:rPr lang="en-GB" sz="700" b="1" i="0" u="none" strike="noStrike">
                          <a:solidFill>
                            <a:schemeClr val="bg1">
                              <a:lumMod val="50000"/>
                            </a:schemeClr>
                          </a:solidFill>
                          <a:effectLst/>
                          <a:latin typeface="Arial" panose="020B0604020202020204" pitchFamily="34" charset="0"/>
                        </a:rPr>
                      </a:br>
                      <a:r>
                        <a:rPr lang="en-GB" sz="700" b="1" i="0" u="none" strike="noStrike">
                          <a:solidFill>
                            <a:schemeClr val="bg1">
                              <a:lumMod val="50000"/>
                            </a:schemeClr>
                          </a:solidFill>
                          <a:effectLst/>
                          <a:latin typeface="Arial" panose="020B0604020202020204" pitchFamily="34" charset="0"/>
                        </a:rPr>
                        <a:t>ICE BofA US High Yield Index</a:t>
                      </a:r>
                    </a:p>
                  </a:txBody>
                  <a:tcPr marL="5076" marR="5076" marT="5076"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chemeClr val="bg2">
                        <a:lumMod val="60000"/>
                        <a:lumOff val="40000"/>
                      </a:schemeClr>
                    </a:solidFill>
                  </a:tcPr>
                </a:tc>
                <a:extLst>
                  <a:ext uri="{0D108BD9-81ED-4DB2-BD59-A6C34878D82A}">
                    <a16:rowId xmlns:a16="http://schemas.microsoft.com/office/drawing/2014/main" val="3083522080"/>
                  </a:ext>
                </a:extLst>
              </a:tr>
              <a:tr h="270000">
                <a:tc>
                  <a:txBody>
                    <a:bodyPr/>
                    <a:lstStyle/>
                    <a:p>
                      <a:pPr algn="ctr" fontAlgn="ctr">
                        <a:buNone/>
                      </a:pPr>
                      <a:r>
                        <a:rPr lang="en-US" sz="700" b="1" i="0" u="none" strike="noStrike">
                          <a:solidFill>
                            <a:srgbClr val="FFFFFF"/>
                          </a:solidFill>
                          <a:effectLst/>
                          <a:latin typeface="Arial" panose="020B0604020202020204" pitchFamily="34" charset="0"/>
                        </a:rPr>
                        <a:t>3.8%</a:t>
                      </a:r>
                      <a:br>
                        <a:rPr lang="en-US" sz="700" b="1" i="0" u="none" strike="noStrike">
                          <a:solidFill>
                            <a:srgbClr val="FFFFFF"/>
                          </a:solidFill>
                          <a:effectLst/>
                          <a:latin typeface="Arial" panose="020B0604020202020204" pitchFamily="34" charset="0"/>
                        </a:rPr>
                      </a:br>
                      <a:r>
                        <a:rPr lang="en-US" sz="700" b="1" i="0" u="none" strike="noStrike">
                          <a:solidFill>
                            <a:srgbClr val="FFFFFF"/>
                          </a:solidFill>
                          <a:effectLst/>
                          <a:latin typeface="Arial" panose="020B0604020202020204" pitchFamily="34" charset="0"/>
                        </a:rPr>
                        <a:t>Venture capital</a:t>
                      </a:r>
                    </a:p>
                  </a:txBody>
                  <a:tcPr marL="5076" marR="5076" marT="5076"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D10077"/>
                    </a:solidFill>
                  </a:tcPr>
                </a:tc>
                <a:tc>
                  <a:txBody>
                    <a:bodyPr/>
                    <a:lstStyle/>
                    <a:p>
                      <a:pPr algn="ctr" fontAlgn="ctr">
                        <a:buNone/>
                      </a:pPr>
                      <a:r>
                        <a:rPr lang="en-GB" sz="700" b="1" i="0" u="none" strike="noStrike">
                          <a:solidFill>
                            <a:schemeClr val="bg1">
                              <a:lumMod val="50000"/>
                            </a:schemeClr>
                          </a:solidFill>
                          <a:effectLst/>
                          <a:latin typeface="Arial" panose="020B0604020202020204" pitchFamily="34" charset="0"/>
                        </a:rPr>
                        <a:t>4.5%</a:t>
                      </a:r>
                      <a:br>
                        <a:rPr lang="en-GB" sz="700" b="1" i="0" u="none" strike="noStrike">
                          <a:solidFill>
                            <a:schemeClr val="bg1">
                              <a:lumMod val="50000"/>
                            </a:schemeClr>
                          </a:solidFill>
                          <a:effectLst/>
                          <a:latin typeface="Arial" panose="020B0604020202020204" pitchFamily="34" charset="0"/>
                        </a:rPr>
                      </a:br>
                      <a:r>
                        <a:rPr lang="en-GB" sz="700" b="1" i="0" u="none" strike="noStrike">
                          <a:solidFill>
                            <a:schemeClr val="bg1">
                              <a:lumMod val="50000"/>
                            </a:schemeClr>
                          </a:solidFill>
                          <a:effectLst/>
                          <a:latin typeface="Arial" panose="020B0604020202020204" pitchFamily="34" charset="0"/>
                        </a:rPr>
                        <a:t>ICE BofA US High Yield Index</a:t>
                      </a:r>
                    </a:p>
                  </a:txBody>
                  <a:tcPr marL="5076" marR="5076" marT="5076"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DED5CD"/>
                    </a:solidFill>
                  </a:tcPr>
                </a:tc>
                <a:tc>
                  <a:txBody>
                    <a:bodyPr/>
                    <a:lstStyle/>
                    <a:p>
                      <a:pPr algn="ctr" fontAlgn="ctr">
                        <a:buNone/>
                      </a:pPr>
                      <a:r>
                        <a:rPr lang="en-US" sz="700" b="1" i="0" u="none" strike="noStrike">
                          <a:solidFill>
                            <a:schemeClr val="bg1">
                              <a:lumMod val="50000"/>
                            </a:schemeClr>
                          </a:solidFill>
                          <a:effectLst/>
                          <a:latin typeface="Arial" panose="020B0604020202020204" pitchFamily="34" charset="0"/>
                        </a:rPr>
                        <a:t>5.3%</a:t>
                      </a:r>
                      <a:br>
                        <a:rPr lang="en-US" sz="700" b="1" i="0" u="none" strike="noStrike">
                          <a:solidFill>
                            <a:schemeClr val="bg1">
                              <a:lumMod val="50000"/>
                            </a:schemeClr>
                          </a:solidFill>
                          <a:effectLst/>
                          <a:latin typeface="Arial" panose="020B0604020202020204" pitchFamily="34" charset="0"/>
                        </a:rPr>
                      </a:br>
                      <a:r>
                        <a:rPr lang="en-US" sz="700" b="1" i="0" u="none" strike="noStrike">
                          <a:solidFill>
                            <a:schemeClr val="bg1">
                              <a:lumMod val="50000"/>
                            </a:schemeClr>
                          </a:solidFill>
                          <a:effectLst/>
                          <a:latin typeface="Arial" panose="020B0604020202020204" pitchFamily="34" charset="0"/>
                        </a:rPr>
                        <a:t>S&amp;P Global Infrastructure</a:t>
                      </a:r>
                    </a:p>
                  </a:txBody>
                  <a:tcPr marL="5076" marR="5076" marT="5076"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chemeClr val="bg2">
                        <a:lumMod val="60000"/>
                        <a:lumOff val="40000"/>
                      </a:schemeClr>
                    </a:solidFill>
                  </a:tcPr>
                </a:tc>
                <a:extLst>
                  <a:ext uri="{0D108BD9-81ED-4DB2-BD59-A6C34878D82A}">
                    <a16:rowId xmlns:a16="http://schemas.microsoft.com/office/drawing/2014/main" val="2794448541"/>
                  </a:ext>
                </a:extLst>
              </a:tr>
              <a:tr h="270000">
                <a:tc>
                  <a:txBody>
                    <a:bodyPr/>
                    <a:lstStyle/>
                    <a:p>
                      <a:pPr algn="ctr" fontAlgn="ctr">
                        <a:buNone/>
                      </a:pPr>
                      <a:r>
                        <a:rPr lang="en-US" sz="700" b="1" i="0" u="none" strike="noStrike">
                          <a:solidFill>
                            <a:schemeClr val="bg1">
                              <a:lumMod val="50000"/>
                            </a:schemeClr>
                          </a:solidFill>
                          <a:effectLst/>
                          <a:latin typeface="Arial" panose="020B0604020202020204" pitchFamily="34" charset="0"/>
                        </a:rPr>
                        <a:t>3.5%</a:t>
                      </a:r>
                      <a:br>
                        <a:rPr lang="en-US" sz="700" b="1" i="0" u="none" strike="noStrike">
                          <a:solidFill>
                            <a:schemeClr val="bg1">
                              <a:lumMod val="50000"/>
                            </a:schemeClr>
                          </a:solidFill>
                          <a:effectLst/>
                          <a:latin typeface="Arial" panose="020B0604020202020204" pitchFamily="34" charset="0"/>
                        </a:rPr>
                      </a:br>
                      <a:r>
                        <a:rPr lang="en-US" sz="700" b="1" i="0" u="none" strike="noStrike">
                          <a:solidFill>
                            <a:schemeClr val="bg1">
                              <a:lumMod val="50000"/>
                            </a:schemeClr>
                          </a:solidFill>
                          <a:effectLst/>
                          <a:latin typeface="Arial" panose="020B0604020202020204" pitchFamily="34" charset="0"/>
                        </a:rPr>
                        <a:t>S&amp;P Global REIT</a:t>
                      </a:r>
                    </a:p>
                  </a:txBody>
                  <a:tcPr marL="5076" marR="5076" marT="5076"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DED5CD"/>
                    </a:solidFill>
                  </a:tcPr>
                </a:tc>
                <a:tc>
                  <a:txBody>
                    <a:bodyPr/>
                    <a:lstStyle/>
                    <a:p>
                      <a:pPr algn="ctr" fontAlgn="ctr">
                        <a:buNone/>
                      </a:pPr>
                      <a:r>
                        <a:rPr lang="en-US" sz="700" b="1" i="0" u="none" strike="noStrike">
                          <a:solidFill>
                            <a:schemeClr val="bg1">
                              <a:lumMod val="50000"/>
                            </a:schemeClr>
                          </a:solidFill>
                          <a:effectLst/>
                          <a:latin typeface="Arial" panose="020B0604020202020204" pitchFamily="34" charset="0"/>
                        </a:rPr>
                        <a:t>0.9%</a:t>
                      </a:r>
                      <a:br>
                        <a:rPr lang="en-US" sz="700" b="1" i="0" u="none" strike="noStrike">
                          <a:solidFill>
                            <a:schemeClr val="bg1">
                              <a:lumMod val="50000"/>
                            </a:schemeClr>
                          </a:solidFill>
                          <a:effectLst/>
                          <a:latin typeface="Arial" panose="020B0604020202020204" pitchFamily="34" charset="0"/>
                        </a:rPr>
                      </a:br>
                      <a:r>
                        <a:rPr lang="en-US" sz="700" b="1" i="0" u="none" strike="noStrike">
                          <a:solidFill>
                            <a:schemeClr val="bg1">
                              <a:lumMod val="50000"/>
                            </a:schemeClr>
                          </a:solidFill>
                          <a:effectLst/>
                          <a:latin typeface="Arial" panose="020B0604020202020204" pitchFamily="34" charset="0"/>
                        </a:rPr>
                        <a:t>S&amp;P Global REIT</a:t>
                      </a:r>
                    </a:p>
                  </a:txBody>
                  <a:tcPr marL="5076" marR="5076" marT="5076"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DED5CD"/>
                    </a:solidFill>
                  </a:tcPr>
                </a:tc>
                <a:tc>
                  <a:txBody>
                    <a:bodyPr/>
                    <a:lstStyle/>
                    <a:p>
                      <a:pPr algn="ctr" fontAlgn="ctr">
                        <a:buNone/>
                      </a:pPr>
                      <a:r>
                        <a:rPr lang="en-GB" sz="700" b="1" i="0" u="none" strike="noStrike">
                          <a:solidFill>
                            <a:schemeClr val="bg1">
                              <a:lumMod val="50000"/>
                            </a:schemeClr>
                          </a:solidFill>
                          <a:effectLst/>
                          <a:latin typeface="Arial" panose="020B0604020202020204" pitchFamily="34" charset="0"/>
                        </a:rPr>
                        <a:t>3.3%</a:t>
                      </a:r>
                      <a:br>
                        <a:rPr lang="en-GB" sz="700" b="1" i="0" u="none" strike="noStrike">
                          <a:solidFill>
                            <a:schemeClr val="bg1">
                              <a:lumMod val="50000"/>
                            </a:schemeClr>
                          </a:solidFill>
                          <a:effectLst/>
                          <a:latin typeface="Arial" panose="020B0604020202020204" pitchFamily="34" charset="0"/>
                        </a:rPr>
                      </a:br>
                      <a:r>
                        <a:rPr lang="en-GB" sz="700" b="1" i="0" u="none" strike="noStrike">
                          <a:solidFill>
                            <a:schemeClr val="bg1">
                              <a:lumMod val="50000"/>
                            </a:schemeClr>
                          </a:solidFill>
                          <a:effectLst/>
                          <a:latin typeface="Arial" panose="020B0604020202020204" pitchFamily="34" charset="0"/>
                        </a:rPr>
                        <a:t>ICE BofA US Corporate Index</a:t>
                      </a:r>
                    </a:p>
                  </a:txBody>
                  <a:tcPr marL="5076" marR="5076" marT="5076"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DED5CD"/>
                    </a:solidFill>
                  </a:tcPr>
                </a:tc>
                <a:extLst>
                  <a:ext uri="{0D108BD9-81ED-4DB2-BD59-A6C34878D82A}">
                    <a16:rowId xmlns:a16="http://schemas.microsoft.com/office/drawing/2014/main" val="4071726825"/>
                  </a:ext>
                </a:extLst>
              </a:tr>
              <a:tr h="270000">
                <a:tc>
                  <a:txBody>
                    <a:bodyPr/>
                    <a:lstStyle/>
                    <a:p>
                      <a:pPr algn="ctr" fontAlgn="ctr">
                        <a:buNone/>
                      </a:pPr>
                      <a:r>
                        <a:rPr lang="en-US" sz="700" b="1" i="0" u="none" strike="noStrike">
                          <a:solidFill>
                            <a:srgbClr val="FFFFFF"/>
                          </a:solidFill>
                          <a:effectLst/>
                          <a:latin typeface="Arial" panose="020B0604020202020204" pitchFamily="34" charset="0"/>
                        </a:rPr>
                        <a:t>0.1%</a:t>
                      </a:r>
                      <a:br>
                        <a:rPr lang="en-US" sz="700" b="1" i="0" u="none" strike="noStrike">
                          <a:solidFill>
                            <a:srgbClr val="FFFFFF"/>
                          </a:solidFill>
                          <a:effectLst/>
                          <a:latin typeface="Arial" panose="020B0604020202020204" pitchFamily="34" charset="0"/>
                        </a:rPr>
                      </a:br>
                      <a:r>
                        <a:rPr lang="en-US" sz="700" b="1" i="0" u="none" strike="noStrike">
                          <a:solidFill>
                            <a:srgbClr val="FFFFFF"/>
                          </a:solidFill>
                          <a:effectLst/>
                          <a:latin typeface="Arial" panose="020B0604020202020204" pitchFamily="34" charset="0"/>
                        </a:rPr>
                        <a:t>Real estate</a:t>
                      </a:r>
                    </a:p>
                  </a:txBody>
                  <a:tcPr marL="5076" marR="5076" marT="5076"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00A494"/>
                    </a:solidFill>
                  </a:tcPr>
                </a:tc>
                <a:tc>
                  <a:txBody>
                    <a:bodyPr/>
                    <a:lstStyle/>
                    <a:p>
                      <a:pPr algn="ctr" fontAlgn="ctr">
                        <a:buNone/>
                      </a:pPr>
                      <a:r>
                        <a:rPr lang="en-GB" sz="700" b="1" i="0" u="none" strike="noStrike">
                          <a:solidFill>
                            <a:schemeClr val="bg1">
                              <a:lumMod val="50000"/>
                            </a:schemeClr>
                          </a:solidFill>
                          <a:effectLst/>
                          <a:latin typeface="Arial" panose="020B0604020202020204" pitchFamily="34" charset="0"/>
                        </a:rPr>
                        <a:t>0.8%</a:t>
                      </a:r>
                      <a:br>
                        <a:rPr lang="en-GB" sz="700" b="1" i="0" u="none" strike="noStrike">
                          <a:solidFill>
                            <a:schemeClr val="bg1">
                              <a:lumMod val="50000"/>
                            </a:schemeClr>
                          </a:solidFill>
                          <a:effectLst/>
                          <a:latin typeface="Arial" panose="020B0604020202020204" pitchFamily="34" charset="0"/>
                        </a:rPr>
                      </a:br>
                      <a:r>
                        <a:rPr lang="en-GB" sz="700" b="1" i="0" u="none" strike="noStrike">
                          <a:solidFill>
                            <a:schemeClr val="bg1">
                              <a:lumMod val="50000"/>
                            </a:schemeClr>
                          </a:solidFill>
                          <a:effectLst/>
                          <a:latin typeface="Arial" panose="020B0604020202020204" pitchFamily="34" charset="0"/>
                        </a:rPr>
                        <a:t>ICE BofA US Corporate Index</a:t>
                      </a:r>
                    </a:p>
                  </a:txBody>
                  <a:tcPr marL="5076" marR="5076" marT="5076"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DED5CD"/>
                    </a:solidFill>
                  </a:tcPr>
                </a:tc>
                <a:tc>
                  <a:txBody>
                    <a:bodyPr/>
                    <a:lstStyle/>
                    <a:p>
                      <a:pPr algn="ctr" fontAlgn="ctr">
                        <a:buNone/>
                      </a:pPr>
                      <a:r>
                        <a:rPr lang="en-US" sz="700" b="1" i="0" u="none" strike="noStrike">
                          <a:solidFill>
                            <a:schemeClr val="bg1">
                              <a:lumMod val="50000"/>
                            </a:schemeClr>
                          </a:solidFill>
                          <a:effectLst/>
                          <a:latin typeface="Arial" panose="020B0604020202020204" pitchFamily="34" charset="0"/>
                        </a:rPr>
                        <a:t>0.6%</a:t>
                      </a:r>
                      <a:br>
                        <a:rPr lang="en-US" sz="700" b="1" i="0" u="none" strike="noStrike">
                          <a:solidFill>
                            <a:schemeClr val="bg1">
                              <a:lumMod val="50000"/>
                            </a:schemeClr>
                          </a:solidFill>
                          <a:effectLst/>
                          <a:latin typeface="Arial" panose="020B0604020202020204" pitchFamily="34" charset="0"/>
                        </a:rPr>
                      </a:br>
                      <a:r>
                        <a:rPr lang="en-US" sz="700" b="1" i="0" u="none" strike="noStrike">
                          <a:solidFill>
                            <a:schemeClr val="bg1">
                              <a:lumMod val="50000"/>
                            </a:schemeClr>
                          </a:solidFill>
                          <a:effectLst/>
                          <a:latin typeface="Arial" panose="020B0604020202020204" pitchFamily="34" charset="0"/>
                        </a:rPr>
                        <a:t>S&amp;P Global REIT</a:t>
                      </a:r>
                    </a:p>
                  </a:txBody>
                  <a:tcPr marL="5076" marR="5076" marT="5076"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DED5CD"/>
                    </a:solidFill>
                  </a:tcPr>
                </a:tc>
                <a:extLst>
                  <a:ext uri="{0D108BD9-81ED-4DB2-BD59-A6C34878D82A}">
                    <a16:rowId xmlns:a16="http://schemas.microsoft.com/office/drawing/2014/main" val="1030693375"/>
                  </a:ext>
                </a:extLst>
              </a:tr>
            </a:tbl>
          </a:graphicData>
        </a:graphic>
      </p:graphicFrame>
      <p:sp>
        <p:nvSpPr>
          <p:cNvPr id="4" name="Footer Placeholder 1">
            <a:extLst>
              <a:ext uri="{FF2B5EF4-FFF2-40B4-BE49-F238E27FC236}">
                <a16:creationId xmlns:a16="http://schemas.microsoft.com/office/drawing/2014/main" id="{5C2E4E1F-35E7-1AC5-2D84-BB3EB10BB637}"/>
              </a:ext>
            </a:extLst>
          </p:cNvPr>
          <p:cNvSpPr>
            <a:spLocks noGrp="1"/>
          </p:cNvSpPr>
          <p:nvPr/>
        </p:nvSpPr>
        <p:spPr>
          <a:xfrm>
            <a:off x="7244122" y="6455049"/>
            <a:ext cx="4114800" cy="180000"/>
          </a:xfrm>
          <a:prstGeom prst="rect">
            <a:avLst/>
          </a:prstGeom>
        </p:spPr>
        <p:txBody>
          <a:bodyPr vert="horz" lIns="0" tIns="0" rIns="0" bIns="0" rtlCol="0" anchor="b" anchorCtr="0">
            <a:noAutofit/>
          </a:bodyPr>
          <a:lstStyle>
            <a:defPPr>
              <a:defRPr lang="en-US"/>
            </a:defPPr>
            <a:lvl1pPr marL="0" algn="ctr" defTabSz="914400" rtl="0" eaLnBrk="1" latinLnBrk="0" hangingPunct="1">
              <a:defRPr sz="80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a:t>For use at </a:t>
            </a:r>
            <a:r>
              <a:rPr lang="en-US" err="1"/>
              <a:t>FundForum</a:t>
            </a:r>
            <a:r>
              <a:rPr lang="en-US"/>
              <a:t> 2026 only</a:t>
            </a:r>
            <a:endParaRPr lang="en-US">
              <a:cs typeface="Arial"/>
            </a:endParaRPr>
          </a:p>
        </p:txBody>
      </p:sp>
      <p:sp>
        <p:nvSpPr>
          <p:cNvPr id="2" name="TextBox 1">
            <a:extLst>
              <a:ext uri="{FF2B5EF4-FFF2-40B4-BE49-F238E27FC236}">
                <a16:creationId xmlns:a16="http://schemas.microsoft.com/office/drawing/2014/main" id="{29BD5183-4C59-C7D0-3ED9-DB140F69E857}"/>
              </a:ext>
            </a:extLst>
          </p:cNvPr>
          <p:cNvSpPr txBox="1"/>
          <p:nvPr/>
        </p:nvSpPr>
        <p:spPr>
          <a:xfrm>
            <a:off x="3019664" y="6627183"/>
            <a:ext cx="6097162" cy="184666"/>
          </a:xfrm>
          <a:prstGeom prst="rect">
            <a:avLst/>
          </a:prstGeom>
          <a:noFill/>
        </p:spPr>
        <p:txBody>
          <a:bodyPr wrap="square">
            <a:spAutoFit/>
          </a:bodyPr>
          <a:lstStyle/>
          <a:p>
            <a:pPr algn="ctr"/>
            <a:r>
              <a:rPr lang="en-GB" sz="600" b="0" i="0" u="none" strike="noStrike">
                <a:solidFill>
                  <a:schemeClr val="bg1">
                    <a:lumMod val="65000"/>
                  </a:schemeClr>
                </a:solidFill>
                <a:effectLst/>
                <a:latin typeface="Arial" panose="020B0604020202020204" pitchFamily="34" charset="0"/>
                <a:cs typeface="Arial" panose="020B0604020202020204" pitchFamily="34" charset="0"/>
              </a:rPr>
              <a:t>FOR INSTITUTIONAL, WHOLESALE, QUALIFIED AND PROFESSIONAL INVESTOR/CLIENT USE ONLY. NOT FOR FURTHER DISTRIBUTION.</a:t>
            </a:r>
            <a:endParaRPr lang="en-US" sz="600">
              <a:solidFill>
                <a:schemeClr val="bg1">
                  <a:lumMod val="65000"/>
                </a:scheme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14623935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158B9C48-E26A-0519-186D-FBA23ACD6CF4}"/>
              </a:ext>
            </a:extLst>
          </p:cNvPr>
          <p:cNvSpPr>
            <a:spLocks noGrp="1"/>
          </p:cNvSpPr>
          <p:nvPr>
            <p:ph type="ftr" sz="quarter" idx="16"/>
          </p:nvPr>
        </p:nvSpPr>
        <p:spPr/>
        <p:txBody>
          <a:bodyPr/>
          <a:lstStyle/>
          <a:p>
            <a:pPr algn="r"/>
            <a:r>
              <a:rPr lang="en-US" noProof="0"/>
              <a:t>Strictly private and confidential</a:t>
            </a:r>
          </a:p>
        </p:txBody>
      </p:sp>
      <p:sp>
        <p:nvSpPr>
          <p:cNvPr id="6" name="Slide Number Placeholder 5">
            <a:extLst>
              <a:ext uri="{FF2B5EF4-FFF2-40B4-BE49-F238E27FC236}">
                <a16:creationId xmlns:a16="http://schemas.microsoft.com/office/drawing/2014/main" id="{5FC83596-57AD-8B13-9876-6109C7F24A73}"/>
              </a:ext>
            </a:extLst>
          </p:cNvPr>
          <p:cNvSpPr>
            <a:spLocks noGrp="1"/>
          </p:cNvSpPr>
          <p:nvPr>
            <p:ph type="sldNum" sz="quarter" idx="17"/>
          </p:nvPr>
        </p:nvSpPr>
        <p:spPr/>
        <p:txBody>
          <a:bodyPr/>
          <a:lstStyle/>
          <a:p>
            <a:fld id="{2442393B-2822-4E9E-8FD8-36476C17028C}" type="slidenum">
              <a:rPr lang="en-US" noProof="0" smtClean="0"/>
              <a:pPr/>
              <a:t>4</a:t>
            </a:fld>
            <a:endParaRPr lang="en-US" noProof="0"/>
          </a:p>
        </p:txBody>
      </p:sp>
      <p:sp>
        <p:nvSpPr>
          <p:cNvPr id="13" name="Text Placeholder 10">
            <a:extLst>
              <a:ext uri="{FF2B5EF4-FFF2-40B4-BE49-F238E27FC236}">
                <a16:creationId xmlns:a16="http://schemas.microsoft.com/office/drawing/2014/main" id="{D820F560-E275-B9BD-C4D9-EFB8E0F6B8D2}"/>
              </a:ext>
            </a:extLst>
          </p:cNvPr>
          <p:cNvSpPr txBox="1">
            <a:spLocks/>
          </p:cNvSpPr>
          <p:nvPr/>
        </p:nvSpPr>
        <p:spPr>
          <a:xfrm>
            <a:off x="468000" y="792000"/>
            <a:ext cx="11113839" cy="369332"/>
          </a:xfrm>
          <a:prstGeom prst="rect">
            <a:avLst/>
          </a:prstGeom>
          <a:noFill/>
        </p:spPr>
        <p:txBody>
          <a:bodyPr wrap="square" lIns="91440" tIns="45720" rIns="91440" bIns="45720" rtlCol="0" anchor="t">
            <a:spAutoFit/>
          </a:bodyPr>
          <a:lstStyle>
            <a:defPPr>
              <a:defRPr lang="en-US"/>
            </a:defPPr>
            <a:lvl1pPr>
              <a:defRPr>
                <a:solidFill>
                  <a:prstClr val="black"/>
                </a:solidFill>
                <a:cs typeface="Arial"/>
              </a:defRPr>
            </a:lvl1pPr>
            <a:lvl2pPr marL="230400" indent="-228600" algn="l" defTabSz="914400" rtl="0" eaLnBrk="1" latinLnBrk="0" hangingPunct="1">
              <a:lnSpc>
                <a:spcPts val="2000"/>
              </a:lnSpc>
              <a:spcBef>
                <a:spcPts val="0"/>
              </a:spcBef>
              <a:spcAft>
                <a:spcPts val="1000"/>
              </a:spcAft>
              <a:buClr>
                <a:schemeClr val="accent2"/>
              </a:buClr>
              <a:buFont typeface="Arial" panose="020B0604020202020204" pitchFamily="34" charset="0"/>
              <a:buChar char="•"/>
              <a:defRPr sz="1600" kern="1200">
                <a:solidFill>
                  <a:schemeClr val="tx1"/>
                </a:solidFill>
                <a:latin typeface="+mn-lt"/>
                <a:ea typeface="+mn-ea"/>
                <a:cs typeface="+mn-cs"/>
              </a:defRPr>
            </a:lvl2pPr>
            <a:lvl3pPr marL="432000" indent="-228600" algn="l" defTabSz="914400" rtl="0" eaLnBrk="1" latinLnBrk="0" hangingPunct="1">
              <a:lnSpc>
                <a:spcPts val="2000"/>
              </a:lnSpc>
              <a:spcBef>
                <a:spcPts val="0"/>
              </a:spcBef>
              <a:spcAft>
                <a:spcPts val="1000"/>
              </a:spcAft>
              <a:buClr>
                <a:schemeClr val="accent2"/>
              </a:buClr>
              <a:buFont typeface="Arial" panose="020B0604020202020204" pitchFamily="34" charset="0"/>
              <a:buChar char="•"/>
              <a:defRPr sz="1600" kern="1200">
                <a:solidFill>
                  <a:schemeClr val="tx1"/>
                </a:solidFill>
                <a:latin typeface="+mn-lt"/>
                <a:ea typeface="+mn-ea"/>
                <a:cs typeface="+mn-cs"/>
              </a:defRPr>
            </a:lvl3pPr>
            <a:lvl4pPr marL="432000" indent="-228600" algn="l" defTabSz="914400" rtl="0" eaLnBrk="1" latinLnBrk="0" hangingPunct="1">
              <a:lnSpc>
                <a:spcPts val="2000"/>
              </a:lnSpc>
              <a:spcBef>
                <a:spcPts val="0"/>
              </a:spcBef>
              <a:spcAft>
                <a:spcPts val="1000"/>
              </a:spcAft>
              <a:buClr>
                <a:schemeClr val="accent2"/>
              </a:buClr>
              <a:buFont typeface="Arial" panose="020B0604020202020204" pitchFamily="34" charset="0"/>
              <a:buChar char="•"/>
              <a:defRPr sz="1600" kern="1200">
                <a:solidFill>
                  <a:schemeClr val="tx1"/>
                </a:solidFill>
                <a:latin typeface="+mn-lt"/>
                <a:ea typeface="+mn-ea"/>
                <a:cs typeface="+mn-cs"/>
              </a:defRPr>
            </a:lvl4pPr>
            <a:lvl5pPr marL="648000" indent="-228600" algn="l" defTabSz="914400" rtl="0" eaLnBrk="1" latinLnBrk="0" hangingPunct="1">
              <a:lnSpc>
                <a:spcPts val="2000"/>
              </a:lnSpc>
              <a:spcBef>
                <a:spcPts val="0"/>
              </a:spcBef>
              <a:spcAft>
                <a:spcPts val="1000"/>
              </a:spcAft>
              <a:buClr>
                <a:schemeClr val="accent2"/>
              </a:buClr>
              <a:buFont typeface="System Font Regular"/>
              <a:buChar char="–"/>
              <a:defRPr sz="1600" kern="1200">
                <a:solidFill>
                  <a:schemeClr val="tx1"/>
                </a:solidFill>
                <a:latin typeface="+mn-lt"/>
                <a:ea typeface="+mn-ea"/>
                <a:cs typeface="+mn-cs"/>
              </a:defRPr>
            </a:lvl5pPr>
            <a:lvl6pPr marL="248400" indent="-248400" algn="l" defTabSz="914400" rtl="0" eaLnBrk="1" latinLnBrk="0" hangingPunct="1">
              <a:lnSpc>
                <a:spcPts val="2000"/>
              </a:lnSpc>
              <a:spcBef>
                <a:spcPts val="0"/>
              </a:spcBef>
              <a:spcAft>
                <a:spcPts val="1000"/>
              </a:spcAft>
              <a:buClr>
                <a:schemeClr val="accent2"/>
              </a:buClr>
              <a:buFont typeface="+mj-lt"/>
              <a:buAutoNum type="arabicPeriod"/>
              <a:defRPr sz="16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noProof="0"/>
              <a:t>Private equity and real estate saw further tightening, while DPI in other classes appears to have stabilized </a:t>
            </a:r>
          </a:p>
        </p:txBody>
      </p:sp>
      <p:sp>
        <p:nvSpPr>
          <p:cNvPr id="2" name="TextBox 1">
            <a:extLst>
              <a:ext uri="{FF2B5EF4-FFF2-40B4-BE49-F238E27FC236}">
                <a16:creationId xmlns:a16="http://schemas.microsoft.com/office/drawing/2014/main" id="{305BE0E6-55BE-4BFA-EA2E-5E038BF37EB2}"/>
              </a:ext>
            </a:extLst>
          </p:cNvPr>
          <p:cNvSpPr txBox="1"/>
          <p:nvPr/>
        </p:nvSpPr>
        <p:spPr>
          <a:xfrm>
            <a:off x="7605522" y="6239527"/>
            <a:ext cx="4131851" cy="230832"/>
          </a:xfrm>
          <a:prstGeom prst="rect">
            <a:avLst/>
          </a:prstGeom>
          <a:noFill/>
        </p:spPr>
        <p:txBody>
          <a:bodyPr wrap="square" lIns="91440" tIns="45720" rIns="91440" bIns="45720" rtlCol="0" anchor="t">
            <a:spAutoFit/>
          </a:bodyPr>
          <a:lstStyle/>
          <a:p>
            <a:pPr algn="r"/>
            <a:r>
              <a:rPr lang="en-US" sz="900" i="1" noProof="0"/>
              <a:t>Source: Preqin Private Markets Research. Data as of May 2026</a:t>
            </a:r>
          </a:p>
        </p:txBody>
      </p:sp>
      <p:sp>
        <p:nvSpPr>
          <p:cNvPr id="3" name="Title 2">
            <a:extLst>
              <a:ext uri="{FF2B5EF4-FFF2-40B4-BE49-F238E27FC236}">
                <a16:creationId xmlns:a16="http://schemas.microsoft.com/office/drawing/2014/main" id="{24C18230-2BA6-D2D6-F5E3-54CF98EAAC8A}"/>
              </a:ext>
            </a:extLst>
          </p:cNvPr>
          <p:cNvSpPr>
            <a:spLocks noGrp="1"/>
          </p:cNvSpPr>
          <p:nvPr>
            <p:ph type="title"/>
          </p:nvPr>
        </p:nvSpPr>
        <p:spPr>
          <a:xfrm>
            <a:off x="540000" y="396000"/>
            <a:ext cx="11573342" cy="436017"/>
          </a:xfrm>
        </p:spPr>
        <p:txBody>
          <a:bodyPr/>
          <a:lstStyle/>
          <a:p>
            <a:r>
              <a:rPr lang="en-US" noProof="0">
                <a:latin typeface="Arial"/>
                <a:ea typeface="+mn-ea"/>
                <a:cs typeface="Arial"/>
              </a:rPr>
              <a:t>Fund distributions across private markets remain under pressure</a:t>
            </a:r>
            <a:endParaRPr lang="en-US" noProof="0">
              <a:effectLst/>
              <a:latin typeface="Arial"/>
              <a:cs typeface="Arial"/>
            </a:endParaRPr>
          </a:p>
        </p:txBody>
      </p:sp>
      <p:graphicFrame>
        <p:nvGraphicFramePr>
          <p:cNvPr id="9" name="Chart 8">
            <a:extLst>
              <a:ext uri="{FF2B5EF4-FFF2-40B4-BE49-F238E27FC236}">
                <a16:creationId xmlns:a16="http://schemas.microsoft.com/office/drawing/2014/main" id="{9F567AFE-7F08-E278-41E5-C36B19DB4FE7}"/>
              </a:ext>
            </a:extLst>
          </p:cNvPr>
          <p:cNvGraphicFramePr>
            <a:graphicFrameLocks/>
          </p:cNvGraphicFramePr>
          <p:nvPr/>
        </p:nvGraphicFramePr>
        <p:xfrm>
          <a:off x="503237" y="1228017"/>
          <a:ext cx="11125200" cy="5080708"/>
        </p:xfrm>
        <a:graphic>
          <a:graphicData uri="http://schemas.openxmlformats.org/drawingml/2006/chart">
            <c:chart xmlns:c="http://schemas.openxmlformats.org/drawingml/2006/chart" xmlns:r="http://schemas.openxmlformats.org/officeDocument/2006/relationships" r:id="rId2"/>
          </a:graphicData>
        </a:graphic>
      </p:graphicFrame>
      <p:sp>
        <p:nvSpPr>
          <p:cNvPr id="7" name="TextBox 6">
            <a:extLst>
              <a:ext uri="{FF2B5EF4-FFF2-40B4-BE49-F238E27FC236}">
                <a16:creationId xmlns:a16="http://schemas.microsoft.com/office/drawing/2014/main" id="{776D2B7E-C640-5B07-9AAE-6311573787D3}"/>
              </a:ext>
            </a:extLst>
          </p:cNvPr>
          <p:cNvSpPr txBox="1"/>
          <p:nvPr/>
        </p:nvSpPr>
        <p:spPr>
          <a:xfrm>
            <a:off x="3019664" y="6627183"/>
            <a:ext cx="6097162" cy="184666"/>
          </a:xfrm>
          <a:prstGeom prst="rect">
            <a:avLst/>
          </a:prstGeom>
          <a:noFill/>
        </p:spPr>
        <p:txBody>
          <a:bodyPr wrap="square">
            <a:spAutoFit/>
          </a:bodyPr>
          <a:lstStyle/>
          <a:p>
            <a:pPr algn="ctr"/>
            <a:r>
              <a:rPr lang="en-GB" sz="600" b="0" i="0" u="none" strike="noStrike">
                <a:solidFill>
                  <a:schemeClr val="bg1">
                    <a:lumMod val="65000"/>
                  </a:schemeClr>
                </a:solidFill>
                <a:effectLst/>
                <a:latin typeface="Arial" panose="020B0604020202020204" pitchFamily="34" charset="0"/>
                <a:cs typeface="Arial" panose="020B0604020202020204" pitchFamily="34" charset="0"/>
              </a:rPr>
              <a:t>FOR INSTITUTIONAL, WHOLESALE, QUALIFIED AND PROFESSIONAL INVESTOR/CLIENT USE ONLY. NOT FOR FURTHER DISTRIBUTION.</a:t>
            </a:r>
            <a:endParaRPr lang="en-US" sz="600">
              <a:solidFill>
                <a:schemeClr val="bg1">
                  <a:lumMod val="65000"/>
                </a:scheme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12625904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1EE3EE-4CD7-1C20-0EAF-3C5D183DF260}"/>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45F9F54D-2B66-D5F0-9953-0562509CDAA9}"/>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442393B-2822-4E9E-8FD8-36476C17028C}" type="slidenum">
              <a:rPr kumimoji="0" lang="en-US" sz="800" b="0" i="0" u="none" strike="noStrike" kern="1200" cap="none" spc="0" normalizeH="0" baseline="0" noProof="0" smtClean="0">
                <a:ln>
                  <a:noFill/>
                </a:ln>
                <a:solidFill>
                  <a:srgbClr val="1B0757"/>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800" b="0" i="0" u="none" strike="noStrike" kern="1200" cap="none" spc="0" normalizeH="0" baseline="0" noProof="0">
              <a:ln>
                <a:noFill/>
              </a:ln>
              <a:solidFill>
                <a:srgbClr val="1B0757"/>
              </a:solidFill>
              <a:effectLst/>
              <a:uLnTx/>
              <a:uFillTx/>
              <a:latin typeface="Arial" panose="020B0604020202020204"/>
              <a:ea typeface="+mn-ea"/>
              <a:cs typeface="+mn-cs"/>
            </a:endParaRPr>
          </a:p>
        </p:txBody>
      </p:sp>
      <p:sp>
        <p:nvSpPr>
          <p:cNvPr id="20" name="TextBox 19">
            <a:extLst>
              <a:ext uri="{FF2B5EF4-FFF2-40B4-BE49-F238E27FC236}">
                <a16:creationId xmlns:a16="http://schemas.microsoft.com/office/drawing/2014/main" id="{D48E5B7B-2494-1F73-DAC6-DB4828DF8FFC}"/>
              </a:ext>
            </a:extLst>
          </p:cNvPr>
          <p:cNvSpPr txBox="1"/>
          <p:nvPr/>
        </p:nvSpPr>
        <p:spPr>
          <a:xfrm>
            <a:off x="434546" y="756831"/>
            <a:ext cx="11535315" cy="369332"/>
          </a:xfrm>
          <a:prstGeom prst="rect">
            <a:avLst/>
          </a:prstGeom>
          <a:noFill/>
        </p:spPr>
        <p:txBody>
          <a:bodyPr wrap="square" lIns="91440" tIns="45720" rIns="91440" bIns="45720" rtlCol="0" anchor="t">
            <a:spAutoFit/>
          </a:bodyPr>
          <a:lstStyle/>
          <a:p>
            <a:pPr>
              <a:defRPr/>
            </a:pPr>
            <a:r>
              <a:rPr lang="en-US" noProof="0">
                <a:solidFill>
                  <a:prstClr val="black"/>
                </a:solidFill>
                <a:latin typeface="Arial"/>
                <a:cs typeface="Arial"/>
              </a:rPr>
              <a:t>Unlisted infrastructure shows largest difference from equivalent public market benchmark across asset classes</a:t>
            </a:r>
            <a:endParaRPr kumimoji="0" lang="en-US" sz="1800" b="0" i="0" u="none" strike="noStrike" kern="1200" cap="none" spc="0" normalizeH="0" baseline="0" noProof="0">
              <a:ln>
                <a:noFill/>
              </a:ln>
              <a:solidFill>
                <a:prstClr val="black"/>
              </a:solidFill>
              <a:effectLst/>
              <a:uLnTx/>
              <a:uFillTx/>
              <a:latin typeface="Arial"/>
              <a:cs typeface="Arial"/>
            </a:endParaRPr>
          </a:p>
        </p:txBody>
      </p:sp>
      <p:sp>
        <p:nvSpPr>
          <p:cNvPr id="21" name="TextBox 1">
            <a:extLst>
              <a:ext uri="{FF2B5EF4-FFF2-40B4-BE49-F238E27FC236}">
                <a16:creationId xmlns:a16="http://schemas.microsoft.com/office/drawing/2014/main" id="{43FF1ECA-A86D-1C81-F99B-63893BE21476}"/>
              </a:ext>
            </a:extLst>
          </p:cNvPr>
          <p:cNvSpPr txBox="1"/>
          <p:nvPr/>
        </p:nvSpPr>
        <p:spPr>
          <a:xfrm>
            <a:off x="7635542" y="6107120"/>
            <a:ext cx="4114800" cy="418406"/>
          </a:xfrm>
          <a:prstGeom prst="rect">
            <a:avLst/>
          </a:prstGeom>
        </p:spPr>
        <p:txBody>
          <a:bodyPr wrap="square" lIns="91440" tIns="45720" rIns="91440" bIns="45720" rtlCol="0" anchor="t"/>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r">
              <a:defRPr/>
            </a:pPr>
            <a:r>
              <a:rPr kumimoji="0" lang="en-US" sz="900" b="0" i="1" u="none" strike="noStrike" kern="1200" cap="none" spc="0" normalizeH="0" baseline="0" noProof="0">
                <a:ln>
                  <a:noFill/>
                </a:ln>
                <a:solidFill>
                  <a:prstClr val="black"/>
                </a:solidFill>
                <a:effectLst/>
                <a:uLnTx/>
                <a:uFillTx/>
                <a:latin typeface="Arial"/>
                <a:cs typeface="Arial"/>
              </a:rPr>
              <a:t>Source: Preqin</a:t>
            </a:r>
            <a:r>
              <a:rPr lang="en-US" sz="900" i="1" noProof="0">
                <a:solidFill>
                  <a:prstClr val="black"/>
                </a:solidFill>
                <a:latin typeface="Arial"/>
                <a:cs typeface="Arial"/>
              </a:rPr>
              <a:t> </a:t>
            </a:r>
            <a:r>
              <a:rPr lang="en-US" sz="900" i="1"/>
              <a:t>Private Markets Research</a:t>
            </a:r>
            <a:r>
              <a:rPr lang="en-US" sz="900" i="1" noProof="0">
                <a:solidFill>
                  <a:prstClr val="black"/>
                </a:solidFill>
                <a:latin typeface="Arial"/>
                <a:cs typeface="Arial"/>
              </a:rPr>
              <a:t>, MSCI, Bloomberg, S&amp;P CapIQ.</a:t>
            </a:r>
            <a:r>
              <a:rPr kumimoji="0" lang="en-US" sz="900" b="0" i="1" u="none" strike="noStrike" kern="1200" cap="none" spc="0" normalizeH="0" baseline="0" noProof="0">
                <a:ln>
                  <a:noFill/>
                </a:ln>
                <a:solidFill>
                  <a:prstClr val="black"/>
                </a:solidFill>
                <a:effectLst/>
                <a:uLnTx/>
                <a:uFillTx/>
                <a:latin typeface="Arial"/>
                <a:cs typeface="Arial"/>
              </a:rPr>
              <a:t> Data as of January 2026</a:t>
            </a:r>
          </a:p>
        </p:txBody>
      </p:sp>
      <p:sp>
        <p:nvSpPr>
          <p:cNvPr id="25" name="Title 2">
            <a:extLst>
              <a:ext uri="{FF2B5EF4-FFF2-40B4-BE49-F238E27FC236}">
                <a16:creationId xmlns:a16="http://schemas.microsoft.com/office/drawing/2014/main" id="{83CC7362-21A0-A803-1537-0A33C7FCA8CC}"/>
              </a:ext>
            </a:extLst>
          </p:cNvPr>
          <p:cNvSpPr txBox="1">
            <a:spLocks/>
          </p:cNvSpPr>
          <p:nvPr/>
        </p:nvSpPr>
        <p:spPr>
          <a:xfrm>
            <a:off x="506547" y="306000"/>
            <a:ext cx="11463315" cy="436017"/>
          </a:xfrm>
          <a:prstGeom prst="rect">
            <a:avLst/>
          </a:prstGeom>
        </p:spPr>
        <p:txBody>
          <a:bodyPr vert="horz" wrap="square" lIns="0" tIns="0" rIns="0" bIns="0" rtlCol="0" anchor="t" anchorCtr="0">
            <a:spAutoFit/>
          </a:bodyPr>
          <a:lstStyle>
            <a:lvl1pPr algn="l" defTabSz="914400" rtl="0" eaLnBrk="1" latinLnBrk="0" hangingPunct="1">
              <a:lnSpc>
                <a:spcPts val="3400"/>
              </a:lnSpc>
              <a:spcBef>
                <a:spcPct val="0"/>
              </a:spcBef>
              <a:buNone/>
              <a:defRPr sz="3000" kern="1200" baseline="0">
                <a:solidFill>
                  <a:schemeClr val="accent1"/>
                </a:solidFill>
                <a:latin typeface="+mj-lt"/>
                <a:ea typeface="+mj-ea"/>
                <a:cs typeface="+mj-cs"/>
              </a:defRPr>
            </a:lvl1pPr>
          </a:lstStyle>
          <a:p>
            <a:pPr>
              <a:defRPr/>
            </a:pPr>
            <a:r>
              <a:rPr kumimoji="0" lang="en-US" sz="3000" b="0" i="0" u="none" strike="noStrike" kern="1200" cap="none" spc="0" normalizeH="0" baseline="0" noProof="0">
                <a:ln>
                  <a:noFill/>
                </a:ln>
                <a:solidFill>
                  <a:srgbClr val="1B0757"/>
                </a:solidFill>
                <a:effectLst/>
                <a:uLnTx/>
                <a:uFillTx/>
                <a:latin typeface="Arial" panose="020B0604020202020204"/>
                <a:ea typeface="+mj-ea"/>
                <a:cs typeface="+mj-cs"/>
              </a:rPr>
              <a:t>Private </a:t>
            </a:r>
            <a:r>
              <a:rPr lang="en-US" noProof="0">
                <a:solidFill>
                  <a:srgbClr val="1B0757"/>
                </a:solidFill>
                <a:latin typeface="Arial" panose="020B0604020202020204"/>
              </a:rPr>
              <a:t>markets</a:t>
            </a:r>
            <a:r>
              <a:rPr kumimoji="0" lang="en-US" sz="3000" b="0" i="0" u="none" strike="noStrike" kern="1200" cap="none" spc="0" normalizeH="0" baseline="0" noProof="0">
                <a:ln>
                  <a:noFill/>
                </a:ln>
                <a:solidFill>
                  <a:srgbClr val="1B0757"/>
                </a:solidFill>
                <a:effectLst/>
                <a:uLnTx/>
                <a:uFillTx/>
                <a:latin typeface="Arial" panose="020B0604020202020204"/>
                <a:ea typeface="+mj-ea"/>
                <a:cs typeface="+mj-cs"/>
              </a:rPr>
              <a:t> have typically seen higher risk-adjusted returns</a:t>
            </a:r>
          </a:p>
        </p:txBody>
      </p:sp>
      <p:sp>
        <p:nvSpPr>
          <p:cNvPr id="23" name="TextBox 15">
            <a:extLst>
              <a:ext uri="{FF2B5EF4-FFF2-40B4-BE49-F238E27FC236}">
                <a16:creationId xmlns:a16="http://schemas.microsoft.com/office/drawing/2014/main" id="{E8E3EC0B-3DDE-0966-928F-70202E62B29F}"/>
              </a:ext>
            </a:extLst>
          </p:cNvPr>
          <p:cNvSpPr txBox="1"/>
          <p:nvPr/>
        </p:nvSpPr>
        <p:spPr>
          <a:xfrm>
            <a:off x="435600" y="6176254"/>
            <a:ext cx="6635760" cy="331915"/>
          </a:xfrm>
          <a:prstGeom prst="rect">
            <a:avLst/>
          </a:prstGeom>
          <a:noFill/>
          <a:ln w="9525" cmpd="sng">
            <a:noFill/>
          </a:ln>
        </p:spPr>
        <p:style>
          <a:lnRef idx="0">
            <a:scrgbClr r="0" g="0" b="0"/>
          </a:lnRef>
          <a:fillRef idx="0">
            <a:scrgbClr r="0" g="0" b="0"/>
          </a:fillRef>
          <a:effectRef idx="0">
            <a:scrgbClr r="0" g="0" b="0"/>
          </a:effectRef>
          <a:fontRef idx="minor">
            <a:schemeClr val="dk1"/>
          </a:fontRef>
        </p:style>
        <p:txBody>
          <a:bodyPr wrap="square" lIns="91440" tIns="45720" rIns="91440" bIns="45720" rtlCol="0" anchor="t" anchorCtr="0"/>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lvl="0">
              <a:defRPr/>
            </a:pPr>
            <a:r>
              <a:rPr kumimoji="0" lang="en-US" sz="700" b="1" i="0" u="none" strike="noStrike" kern="1200" cap="none" spc="0" normalizeH="0" baseline="0" noProof="0">
                <a:ln>
                  <a:noFill/>
                </a:ln>
                <a:solidFill>
                  <a:prstClr val="black"/>
                </a:solidFill>
                <a:effectLst/>
                <a:uLnTx/>
                <a:uFillTx/>
                <a:latin typeface="Arial" panose="020B0604020202020204"/>
                <a:ea typeface="+mn-ea"/>
                <a:cs typeface="+mn-cs"/>
              </a:rPr>
              <a:t>Note: </a:t>
            </a:r>
            <a:r>
              <a:rPr kumimoji="0" lang="en-US" sz="700" i="0" u="none" strike="noStrike" kern="1200" cap="none" spc="0" normalizeH="0" baseline="0" noProof="0">
                <a:ln>
                  <a:noFill/>
                </a:ln>
                <a:solidFill>
                  <a:prstClr val="black"/>
                </a:solidFill>
                <a:effectLst/>
                <a:uLnTx/>
                <a:uFillTx/>
                <a:latin typeface="Arial" panose="020B0604020202020204"/>
                <a:ea typeface="+mn-ea"/>
                <a:cs typeface="+mn-cs"/>
              </a:rPr>
              <a:t>All returns c</a:t>
            </a:r>
            <a:r>
              <a:rPr lang="en-US" sz="700" noProof="0">
                <a:solidFill>
                  <a:prstClr val="black"/>
                </a:solidFill>
              </a:rPr>
              <a:t>over the period between Q3 2006 and Q2 2025. </a:t>
            </a:r>
            <a:r>
              <a:rPr kumimoji="0" lang="en-US" sz="700" b="0" i="0" u="none" strike="noStrike" kern="1200" cap="none" spc="0" normalizeH="0" baseline="0" noProof="0">
                <a:ln>
                  <a:noFill/>
                </a:ln>
                <a:solidFill>
                  <a:prstClr val="black"/>
                </a:solidFill>
                <a:effectLst/>
                <a:uLnTx/>
                <a:uFillTx/>
                <a:latin typeface="Arial" panose="020B0604020202020204"/>
                <a:ea typeface="+mn-ea"/>
                <a:cs typeface="+mn-cs"/>
              </a:rPr>
              <a:t>Preqin private market indices are net of fees</a:t>
            </a:r>
            <a:r>
              <a:rPr lang="en-US" sz="700" noProof="0">
                <a:solidFill>
                  <a:prstClr val="black"/>
                </a:solidFill>
                <a:latin typeface="Arial" panose="020B0604020202020204"/>
              </a:rPr>
              <a:t> and unsmoothed indices are based on AR (1) filter.</a:t>
            </a:r>
            <a:r>
              <a:rPr kumimoji="0" lang="en-US" sz="700" b="0" i="0" u="none" strike="noStrike" kern="1200" cap="none" spc="0" normalizeH="0" baseline="0" noProof="0">
                <a:ln>
                  <a:noFill/>
                </a:ln>
                <a:solidFill>
                  <a:prstClr val="black"/>
                </a:solidFill>
                <a:effectLst/>
                <a:uLnTx/>
                <a:uFillTx/>
                <a:latin typeface="Arial" panose="020B0604020202020204"/>
                <a:ea typeface="+mn-ea"/>
                <a:cs typeface="+mn-cs"/>
              </a:rPr>
              <a:t> Public market indices are gross of fees and are total returns. MSCI ACWI IMI TR and the Bloomberg Global Aggregate Bond represent the global 60/40 portfolio</a:t>
            </a:r>
          </a:p>
        </p:txBody>
      </p:sp>
      <p:graphicFrame>
        <p:nvGraphicFramePr>
          <p:cNvPr id="14" name="Chart 13">
            <a:extLst>
              <a:ext uri="{FF2B5EF4-FFF2-40B4-BE49-F238E27FC236}">
                <a16:creationId xmlns:a16="http://schemas.microsoft.com/office/drawing/2014/main" id="{0672314C-3578-5EE4-3502-ADBACBBEF410}"/>
              </a:ext>
            </a:extLst>
          </p:cNvPr>
          <p:cNvGraphicFramePr>
            <a:graphicFrameLocks/>
          </p:cNvGraphicFramePr>
          <p:nvPr/>
        </p:nvGraphicFramePr>
        <p:xfrm>
          <a:off x="540000" y="1216306"/>
          <a:ext cx="11125200" cy="4575381"/>
        </p:xfrm>
        <a:graphic>
          <a:graphicData uri="http://schemas.openxmlformats.org/drawingml/2006/chart">
            <c:chart xmlns:c="http://schemas.openxmlformats.org/drawingml/2006/chart" xmlns:r="http://schemas.openxmlformats.org/officeDocument/2006/relationships" r:id="rId3"/>
          </a:graphicData>
        </a:graphic>
      </p:graphicFrame>
      <p:cxnSp>
        <p:nvCxnSpPr>
          <p:cNvPr id="16" name="Straight Arrow Connector 15">
            <a:extLst>
              <a:ext uri="{FF2B5EF4-FFF2-40B4-BE49-F238E27FC236}">
                <a16:creationId xmlns:a16="http://schemas.microsoft.com/office/drawing/2014/main" id="{E78E8049-BB93-EE1B-3698-AB4EDD30EE5F}"/>
              </a:ext>
            </a:extLst>
          </p:cNvPr>
          <p:cNvCxnSpPr>
            <a:cxnSpLocks/>
          </p:cNvCxnSpPr>
          <p:nvPr/>
        </p:nvCxnSpPr>
        <p:spPr>
          <a:xfrm>
            <a:off x="3532775" y="1581464"/>
            <a:ext cx="847387" cy="749030"/>
          </a:xfrm>
          <a:prstGeom prst="straightConnector1">
            <a:avLst/>
          </a:prstGeom>
          <a:ln w="28575">
            <a:gradFill>
              <a:gsLst>
                <a:gs pos="0">
                  <a:schemeClr val="accent1"/>
                </a:gs>
                <a:gs pos="25000">
                  <a:schemeClr val="accent1"/>
                </a:gs>
                <a:gs pos="75000">
                  <a:srgbClr val="D10077"/>
                </a:gs>
                <a:gs pos="50000">
                  <a:schemeClr val="accent2">
                    <a:alpha val="25000"/>
                  </a:schemeClr>
                </a:gs>
                <a:gs pos="100000">
                  <a:schemeClr val="accent2"/>
                </a:gs>
              </a:gsLst>
              <a:lin ang="5400000" scaled="1"/>
            </a:gradFill>
            <a:tailEnd type="triangle"/>
          </a:ln>
        </p:spPr>
        <p:style>
          <a:lnRef idx="1">
            <a:schemeClr val="accent1"/>
          </a:lnRef>
          <a:fillRef idx="0">
            <a:schemeClr val="accent1"/>
          </a:fillRef>
          <a:effectRef idx="0">
            <a:schemeClr val="accent1"/>
          </a:effectRef>
          <a:fontRef idx="minor">
            <a:schemeClr val="tx1"/>
          </a:fontRef>
        </p:style>
      </p:cxnSp>
      <p:cxnSp>
        <p:nvCxnSpPr>
          <p:cNvPr id="18" name="Straight Arrow Connector 17">
            <a:extLst>
              <a:ext uri="{FF2B5EF4-FFF2-40B4-BE49-F238E27FC236}">
                <a16:creationId xmlns:a16="http://schemas.microsoft.com/office/drawing/2014/main" id="{9A96988C-36C8-1DDD-5B15-65A0E682D5B0}"/>
              </a:ext>
            </a:extLst>
          </p:cNvPr>
          <p:cNvCxnSpPr>
            <a:cxnSpLocks/>
          </p:cNvCxnSpPr>
          <p:nvPr/>
        </p:nvCxnSpPr>
        <p:spPr>
          <a:xfrm>
            <a:off x="3192307" y="4110656"/>
            <a:ext cx="977629" cy="437745"/>
          </a:xfrm>
          <a:prstGeom prst="straightConnector1">
            <a:avLst/>
          </a:prstGeom>
          <a:ln w="28575">
            <a:gradFill>
              <a:gsLst>
                <a:gs pos="0">
                  <a:schemeClr val="accent1"/>
                </a:gs>
                <a:gs pos="25000">
                  <a:schemeClr val="accent1"/>
                </a:gs>
                <a:gs pos="75000">
                  <a:srgbClr val="D10077"/>
                </a:gs>
                <a:gs pos="50000">
                  <a:schemeClr val="accent2">
                    <a:alpha val="25000"/>
                  </a:schemeClr>
                </a:gs>
                <a:gs pos="100000">
                  <a:schemeClr val="accent2"/>
                </a:gs>
              </a:gsLst>
              <a:lin ang="5400000" scaled="1"/>
            </a:gradFill>
            <a:tailEnd type="triangle"/>
          </a:ln>
        </p:spPr>
        <p:style>
          <a:lnRef idx="1">
            <a:schemeClr val="accent1"/>
          </a:lnRef>
          <a:fillRef idx="0">
            <a:schemeClr val="accent1"/>
          </a:fillRef>
          <a:effectRef idx="0">
            <a:schemeClr val="accent1"/>
          </a:effectRef>
          <a:fontRef idx="minor">
            <a:schemeClr val="tx1"/>
          </a:fontRef>
        </p:style>
      </p:cxnSp>
      <p:cxnSp>
        <p:nvCxnSpPr>
          <p:cNvPr id="27" name="Straight Arrow Connector 26">
            <a:extLst>
              <a:ext uri="{FF2B5EF4-FFF2-40B4-BE49-F238E27FC236}">
                <a16:creationId xmlns:a16="http://schemas.microsoft.com/office/drawing/2014/main" id="{C8E916E7-7B54-67E6-D9FA-C0FB8FCF41FA}"/>
              </a:ext>
            </a:extLst>
          </p:cNvPr>
          <p:cNvCxnSpPr>
            <a:cxnSpLocks/>
          </p:cNvCxnSpPr>
          <p:nvPr/>
        </p:nvCxnSpPr>
        <p:spPr>
          <a:xfrm>
            <a:off x="2892371" y="4627843"/>
            <a:ext cx="1997412" cy="421532"/>
          </a:xfrm>
          <a:prstGeom prst="straightConnector1">
            <a:avLst/>
          </a:prstGeom>
          <a:ln w="28575">
            <a:gradFill>
              <a:gsLst>
                <a:gs pos="0">
                  <a:schemeClr val="accent1"/>
                </a:gs>
                <a:gs pos="25000">
                  <a:schemeClr val="accent1"/>
                </a:gs>
                <a:gs pos="75000">
                  <a:srgbClr val="D10077"/>
                </a:gs>
                <a:gs pos="50000">
                  <a:schemeClr val="accent2">
                    <a:alpha val="25000"/>
                  </a:schemeClr>
                </a:gs>
                <a:gs pos="100000">
                  <a:schemeClr val="accent2"/>
                </a:gs>
              </a:gsLst>
              <a:lin ang="5400000" scaled="1"/>
            </a:gradFill>
            <a:tailEnd type="triangle"/>
          </a:ln>
        </p:spPr>
        <p:style>
          <a:lnRef idx="1">
            <a:schemeClr val="accent1"/>
          </a:lnRef>
          <a:fillRef idx="0">
            <a:schemeClr val="accent1"/>
          </a:fillRef>
          <a:effectRef idx="0">
            <a:schemeClr val="accent1"/>
          </a:effectRef>
          <a:fontRef idx="minor">
            <a:schemeClr val="tx1"/>
          </a:fontRef>
        </p:style>
      </p:cxnSp>
      <p:cxnSp>
        <p:nvCxnSpPr>
          <p:cNvPr id="29" name="Straight Arrow Connector 28">
            <a:extLst>
              <a:ext uri="{FF2B5EF4-FFF2-40B4-BE49-F238E27FC236}">
                <a16:creationId xmlns:a16="http://schemas.microsoft.com/office/drawing/2014/main" id="{A38431D0-9F67-881B-EBCF-B913DC414AFA}"/>
              </a:ext>
            </a:extLst>
          </p:cNvPr>
          <p:cNvCxnSpPr>
            <a:cxnSpLocks/>
          </p:cNvCxnSpPr>
          <p:nvPr/>
        </p:nvCxnSpPr>
        <p:spPr>
          <a:xfrm>
            <a:off x="6021975" y="2802843"/>
            <a:ext cx="1168400" cy="1186217"/>
          </a:xfrm>
          <a:prstGeom prst="straightConnector1">
            <a:avLst/>
          </a:prstGeom>
          <a:ln w="28575">
            <a:gradFill>
              <a:gsLst>
                <a:gs pos="0">
                  <a:schemeClr val="accent1"/>
                </a:gs>
                <a:gs pos="25000">
                  <a:schemeClr val="accent1"/>
                </a:gs>
                <a:gs pos="75000">
                  <a:srgbClr val="D10077"/>
                </a:gs>
                <a:gs pos="50000">
                  <a:schemeClr val="accent2">
                    <a:alpha val="20000"/>
                  </a:schemeClr>
                </a:gs>
                <a:gs pos="100000">
                  <a:schemeClr val="accent2"/>
                </a:gs>
              </a:gsLst>
              <a:lin ang="5400000" scaled="1"/>
            </a:gradFill>
            <a:tailEnd type="triangle"/>
          </a:ln>
        </p:spPr>
        <p:style>
          <a:lnRef idx="1">
            <a:schemeClr val="accent1"/>
          </a:lnRef>
          <a:fillRef idx="0">
            <a:schemeClr val="accent1"/>
          </a:fillRef>
          <a:effectRef idx="0">
            <a:schemeClr val="accent1"/>
          </a:effectRef>
          <a:fontRef idx="minor">
            <a:schemeClr val="tx1"/>
          </a:fontRef>
        </p:style>
      </p:cxnSp>
      <p:cxnSp>
        <p:nvCxnSpPr>
          <p:cNvPr id="31" name="Straight Arrow Connector 30">
            <a:extLst>
              <a:ext uri="{FF2B5EF4-FFF2-40B4-BE49-F238E27FC236}">
                <a16:creationId xmlns:a16="http://schemas.microsoft.com/office/drawing/2014/main" id="{B2132701-43B8-11B2-A10D-AA8CF97CA42D}"/>
              </a:ext>
            </a:extLst>
          </p:cNvPr>
          <p:cNvCxnSpPr>
            <a:cxnSpLocks/>
          </p:cNvCxnSpPr>
          <p:nvPr/>
        </p:nvCxnSpPr>
        <p:spPr>
          <a:xfrm>
            <a:off x="7973451" y="2286720"/>
            <a:ext cx="406461" cy="1078482"/>
          </a:xfrm>
          <a:prstGeom prst="straightConnector1">
            <a:avLst/>
          </a:prstGeom>
          <a:ln w="28575">
            <a:gradFill>
              <a:gsLst>
                <a:gs pos="0">
                  <a:schemeClr val="accent1"/>
                </a:gs>
                <a:gs pos="25000">
                  <a:schemeClr val="accent1"/>
                </a:gs>
                <a:gs pos="74000">
                  <a:srgbClr val="D10077"/>
                </a:gs>
                <a:gs pos="50000">
                  <a:schemeClr val="accent2">
                    <a:alpha val="25000"/>
                  </a:schemeClr>
                </a:gs>
                <a:gs pos="100000">
                  <a:schemeClr val="accent2"/>
                </a:gs>
              </a:gsLst>
              <a:lin ang="5400000" scaled="1"/>
            </a:gradFill>
            <a:tailEnd type="triangle"/>
          </a:ln>
        </p:spPr>
        <p:style>
          <a:lnRef idx="1">
            <a:schemeClr val="accent1"/>
          </a:lnRef>
          <a:fillRef idx="0">
            <a:schemeClr val="accent1"/>
          </a:fillRef>
          <a:effectRef idx="0">
            <a:schemeClr val="accent1"/>
          </a:effectRef>
          <a:fontRef idx="minor">
            <a:schemeClr val="tx1"/>
          </a:fontRef>
        </p:style>
      </p:cxnSp>
      <p:grpSp>
        <p:nvGrpSpPr>
          <p:cNvPr id="7" name="Group 6">
            <a:extLst>
              <a:ext uri="{FF2B5EF4-FFF2-40B4-BE49-F238E27FC236}">
                <a16:creationId xmlns:a16="http://schemas.microsoft.com/office/drawing/2014/main" id="{0A7E0E31-BBD7-7887-B326-E914106A2F48}"/>
              </a:ext>
            </a:extLst>
          </p:cNvPr>
          <p:cNvGrpSpPr/>
          <p:nvPr/>
        </p:nvGrpSpPr>
        <p:grpSpPr>
          <a:xfrm>
            <a:off x="3284694" y="5849648"/>
            <a:ext cx="6701896" cy="261610"/>
            <a:chOff x="3350830" y="5983929"/>
            <a:chExt cx="6701896" cy="261610"/>
          </a:xfrm>
        </p:grpSpPr>
        <p:grpSp>
          <p:nvGrpSpPr>
            <p:cNvPr id="4" name="Group 3">
              <a:extLst>
                <a:ext uri="{FF2B5EF4-FFF2-40B4-BE49-F238E27FC236}">
                  <a16:creationId xmlns:a16="http://schemas.microsoft.com/office/drawing/2014/main" id="{74C3D41C-6AAC-0ED7-999D-ABF27A5FCEC7}"/>
                </a:ext>
              </a:extLst>
            </p:cNvPr>
            <p:cNvGrpSpPr/>
            <p:nvPr/>
          </p:nvGrpSpPr>
          <p:grpSpPr>
            <a:xfrm>
              <a:off x="3350830" y="5983929"/>
              <a:ext cx="1665723" cy="261610"/>
              <a:chOff x="3312730" y="5983929"/>
              <a:chExt cx="1665723" cy="261610"/>
            </a:xfrm>
          </p:grpSpPr>
          <p:sp>
            <p:nvSpPr>
              <p:cNvPr id="48" name="Oval 47">
                <a:extLst>
                  <a:ext uri="{FF2B5EF4-FFF2-40B4-BE49-F238E27FC236}">
                    <a16:creationId xmlns:a16="http://schemas.microsoft.com/office/drawing/2014/main" id="{21E9F84D-215A-1483-0497-9882A576DE0C}"/>
                  </a:ext>
                </a:extLst>
              </p:cNvPr>
              <p:cNvSpPr/>
              <p:nvPr/>
            </p:nvSpPr>
            <p:spPr>
              <a:xfrm>
                <a:off x="3312730" y="5988734"/>
                <a:ext cx="252000" cy="2520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51" name="TextBox 50">
                <a:extLst>
                  <a:ext uri="{FF2B5EF4-FFF2-40B4-BE49-F238E27FC236}">
                    <a16:creationId xmlns:a16="http://schemas.microsoft.com/office/drawing/2014/main" id="{40ECB1AA-5C3A-DEBA-8A6C-6679B0EAD0DC}"/>
                  </a:ext>
                </a:extLst>
              </p:cNvPr>
              <p:cNvSpPr txBox="1"/>
              <p:nvPr/>
            </p:nvSpPr>
            <p:spPr>
              <a:xfrm>
                <a:off x="3549568" y="5983929"/>
                <a:ext cx="1428885" cy="261610"/>
              </a:xfrm>
              <a:prstGeom prst="rect">
                <a:avLst/>
              </a:prstGeom>
              <a:noFill/>
            </p:spPr>
            <p:txBody>
              <a:bodyPr wrap="square" rtlCol="0">
                <a:spAutoFit/>
              </a:bodyPr>
              <a:lstStyle/>
              <a:p>
                <a:r>
                  <a:rPr lang="en-US" sz="1100" b="1" noProof="0"/>
                  <a:t>Preqin indices</a:t>
                </a:r>
              </a:p>
            </p:txBody>
          </p:sp>
        </p:grpSp>
        <p:grpSp>
          <p:nvGrpSpPr>
            <p:cNvPr id="5" name="Group 4">
              <a:extLst>
                <a:ext uri="{FF2B5EF4-FFF2-40B4-BE49-F238E27FC236}">
                  <a16:creationId xmlns:a16="http://schemas.microsoft.com/office/drawing/2014/main" id="{2D818146-276B-6EF9-70DE-C92B46A22A3D}"/>
                </a:ext>
              </a:extLst>
            </p:cNvPr>
            <p:cNvGrpSpPr/>
            <p:nvPr/>
          </p:nvGrpSpPr>
          <p:grpSpPr>
            <a:xfrm>
              <a:off x="5536415" y="5983929"/>
              <a:ext cx="1807023" cy="261610"/>
              <a:chOff x="5493453" y="5983929"/>
              <a:chExt cx="1807023" cy="261610"/>
            </a:xfrm>
          </p:grpSpPr>
          <p:sp>
            <p:nvSpPr>
              <p:cNvPr id="49" name="Oval 48">
                <a:extLst>
                  <a:ext uri="{FF2B5EF4-FFF2-40B4-BE49-F238E27FC236}">
                    <a16:creationId xmlns:a16="http://schemas.microsoft.com/office/drawing/2014/main" id="{F8A10A30-DC3A-3A84-3840-18CD703B7E54}"/>
                  </a:ext>
                </a:extLst>
              </p:cNvPr>
              <p:cNvSpPr/>
              <p:nvPr/>
            </p:nvSpPr>
            <p:spPr>
              <a:xfrm>
                <a:off x="5493453" y="5988734"/>
                <a:ext cx="252000" cy="25200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52" name="TextBox 51">
                <a:extLst>
                  <a:ext uri="{FF2B5EF4-FFF2-40B4-BE49-F238E27FC236}">
                    <a16:creationId xmlns:a16="http://schemas.microsoft.com/office/drawing/2014/main" id="{1DCF87E2-1E5A-0038-CB61-8EFCDC193DC4}"/>
                  </a:ext>
                </a:extLst>
              </p:cNvPr>
              <p:cNvSpPr txBox="1"/>
              <p:nvPr/>
            </p:nvSpPr>
            <p:spPr>
              <a:xfrm>
                <a:off x="5715699" y="5983929"/>
                <a:ext cx="1584777" cy="261610"/>
              </a:xfrm>
              <a:prstGeom prst="rect">
                <a:avLst/>
              </a:prstGeom>
              <a:noFill/>
            </p:spPr>
            <p:txBody>
              <a:bodyPr wrap="square" rtlCol="0">
                <a:spAutoFit/>
              </a:bodyPr>
              <a:lstStyle/>
              <a:p>
                <a:r>
                  <a:rPr lang="en-US" sz="1100" b="1" noProof="0"/>
                  <a:t>Unsmoothed indices</a:t>
                </a:r>
              </a:p>
            </p:txBody>
          </p:sp>
        </p:grpSp>
        <p:grpSp>
          <p:nvGrpSpPr>
            <p:cNvPr id="6" name="Group 5">
              <a:extLst>
                <a:ext uri="{FF2B5EF4-FFF2-40B4-BE49-F238E27FC236}">
                  <a16:creationId xmlns:a16="http://schemas.microsoft.com/office/drawing/2014/main" id="{0640FA69-C30B-92B1-659E-455A74A4D84D}"/>
                </a:ext>
              </a:extLst>
            </p:cNvPr>
            <p:cNvGrpSpPr/>
            <p:nvPr/>
          </p:nvGrpSpPr>
          <p:grpSpPr>
            <a:xfrm>
              <a:off x="7863300" y="5983929"/>
              <a:ext cx="2189426" cy="261610"/>
              <a:chOff x="7825200" y="5983929"/>
              <a:chExt cx="2189426" cy="261610"/>
            </a:xfrm>
          </p:grpSpPr>
          <p:sp>
            <p:nvSpPr>
              <p:cNvPr id="50" name="Isosceles Triangle 49">
                <a:extLst>
                  <a:ext uri="{FF2B5EF4-FFF2-40B4-BE49-F238E27FC236}">
                    <a16:creationId xmlns:a16="http://schemas.microsoft.com/office/drawing/2014/main" id="{9340E619-5D2F-E841-32EE-07A28D3589EC}"/>
                  </a:ext>
                </a:extLst>
              </p:cNvPr>
              <p:cNvSpPr/>
              <p:nvPr/>
            </p:nvSpPr>
            <p:spPr>
              <a:xfrm>
                <a:off x="7825200" y="5988734"/>
                <a:ext cx="252000" cy="252000"/>
              </a:xfrm>
              <a:prstGeom prst="triangl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53" name="TextBox 52">
                <a:extLst>
                  <a:ext uri="{FF2B5EF4-FFF2-40B4-BE49-F238E27FC236}">
                    <a16:creationId xmlns:a16="http://schemas.microsoft.com/office/drawing/2014/main" id="{086EBCBA-2A28-98BA-4FA6-BAD9A11611D5}"/>
                  </a:ext>
                </a:extLst>
              </p:cNvPr>
              <p:cNvSpPr txBox="1"/>
              <p:nvPr/>
            </p:nvSpPr>
            <p:spPr>
              <a:xfrm>
                <a:off x="8037723" y="5983929"/>
                <a:ext cx="1976903" cy="261610"/>
              </a:xfrm>
              <a:prstGeom prst="rect">
                <a:avLst/>
              </a:prstGeom>
              <a:noFill/>
            </p:spPr>
            <p:txBody>
              <a:bodyPr wrap="square" rtlCol="0">
                <a:spAutoFit/>
              </a:bodyPr>
              <a:lstStyle/>
              <a:p>
                <a:r>
                  <a:rPr lang="en-US" sz="1100" b="1" noProof="0"/>
                  <a:t>Public market benchmarks</a:t>
                </a:r>
              </a:p>
            </p:txBody>
          </p:sp>
        </p:grpSp>
      </p:grpSp>
      <p:cxnSp>
        <p:nvCxnSpPr>
          <p:cNvPr id="3" name="Straight Arrow Connector 2">
            <a:extLst>
              <a:ext uri="{FF2B5EF4-FFF2-40B4-BE49-F238E27FC236}">
                <a16:creationId xmlns:a16="http://schemas.microsoft.com/office/drawing/2014/main" id="{99A2DA24-6EF5-BF95-8465-26BE5726953F}"/>
              </a:ext>
            </a:extLst>
          </p:cNvPr>
          <p:cNvCxnSpPr>
            <a:cxnSpLocks/>
          </p:cNvCxnSpPr>
          <p:nvPr/>
        </p:nvCxnSpPr>
        <p:spPr>
          <a:xfrm>
            <a:off x="7834564" y="1557377"/>
            <a:ext cx="883053" cy="1643743"/>
          </a:xfrm>
          <a:prstGeom prst="straightConnector1">
            <a:avLst/>
          </a:prstGeom>
          <a:ln w="28575">
            <a:gradFill>
              <a:gsLst>
                <a:gs pos="0">
                  <a:schemeClr val="accent1"/>
                </a:gs>
                <a:gs pos="25000">
                  <a:schemeClr val="accent1"/>
                </a:gs>
                <a:gs pos="74000">
                  <a:srgbClr val="D10077"/>
                </a:gs>
                <a:gs pos="50000">
                  <a:schemeClr val="accent2">
                    <a:alpha val="25000"/>
                  </a:schemeClr>
                </a:gs>
                <a:gs pos="100000">
                  <a:schemeClr val="accent2"/>
                </a:gs>
              </a:gsLst>
              <a:lin ang="5400000" scaled="1"/>
            </a:gradFill>
            <a:tailEnd type="triangle"/>
          </a:ln>
        </p:spPr>
        <p:style>
          <a:lnRef idx="1">
            <a:schemeClr val="accent1"/>
          </a:lnRef>
          <a:fillRef idx="0">
            <a:schemeClr val="accent1"/>
          </a:fillRef>
          <a:effectRef idx="0">
            <a:schemeClr val="accent1"/>
          </a:effectRef>
          <a:fontRef idx="minor">
            <a:schemeClr val="tx1"/>
          </a:fontRef>
        </p:style>
      </p:cxnSp>
      <p:sp>
        <p:nvSpPr>
          <p:cNvPr id="9" name="Footer Placeholder 1">
            <a:extLst>
              <a:ext uri="{FF2B5EF4-FFF2-40B4-BE49-F238E27FC236}">
                <a16:creationId xmlns:a16="http://schemas.microsoft.com/office/drawing/2014/main" id="{DAAF10B1-3E5D-4E4C-9E12-BB8F94381F6A}"/>
              </a:ext>
            </a:extLst>
          </p:cNvPr>
          <p:cNvSpPr>
            <a:spLocks noGrp="1"/>
          </p:cNvSpPr>
          <p:nvPr/>
        </p:nvSpPr>
        <p:spPr>
          <a:xfrm>
            <a:off x="7272000" y="6390000"/>
            <a:ext cx="4114800" cy="180000"/>
          </a:xfrm>
          <a:prstGeom prst="rect">
            <a:avLst/>
          </a:prstGeom>
        </p:spPr>
        <p:txBody>
          <a:bodyPr vert="horz" lIns="0" tIns="0" rIns="0" bIns="0" rtlCol="0" anchor="b" anchorCtr="0">
            <a:noAutofit/>
          </a:bodyPr>
          <a:lstStyle>
            <a:defPPr>
              <a:defRPr lang="en-US"/>
            </a:defPPr>
            <a:lvl1pPr marL="0" algn="ctr" defTabSz="914400" rtl="0" eaLnBrk="1" latinLnBrk="0" hangingPunct="1">
              <a:defRPr sz="80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a:t>For use at </a:t>
            </a:r>
            <a:r>
              <a:rPr lang="en-US" err="1"/>
              <a:t>FundForum</a:t>
            </a:r>
            <a:r>
              <a:rPr lang="en-US"/>
              <a:t> 2026 only</a:t>
            </a:r>
            <a:endParaRPr lang="en-US">
              <a:cs typeface="Arial"/>
            </a:endParaRPr>
          </a:p>
        </p:txBody>
      </p:sp>
      <p:sp>
        <p:nvSpPr>
          <p:cNvPr id="10" name="TextBox 9">
            <a:extLst>
              <a:ext uri="{FF2B5EF4-FFF2-40B4-BE49-F238E27FC236}">
                <a16:creationId xmlns:a16="http://schemas.microsoft.com/office/drawing/2014/main" id="{6A93833D-A98D-BE8D-AED7-9F95A7C947F9}"/>
              </a:ext>
            </a:extLst>
          </p:cNvPr>
          <p:cNvSpPr txBox="1"/>
          <p:nvPr/>
        </p:nvSpPr>
        <p:spPr>
          <a:xfrm>
            <a:off x="3019664" y="6627183"/>
            <a:ext cx="6097162" cy="184666"/>
          </a:xfrm>
          <a:prstGeom prst="rect">
            <a:avLst/>
          </a:prstGeom>
          <a:noFill/>
        </p:spPr>
        <p:txBody>
          <a:bodyPr wrap="square">
            <a:spAutoFit/>
          </a:bodyPr>
          <a:lstStyle/>
          <a:p>
            <a:pPr algn="ctr"/>
            <a:r>
              <a:rPr lang="en-GB" sz="600" b="0" i="0" u="none" strike="noStrike">
                <a:solidFill>
                  <a:schemeClr val="bg1">
                    <a:lumMod val="65000"/>
                  </a:schemeClr>
                </a:solidFill>
                <a:effectLst/>
                <a:latin typeface="Arial" panose="020B0604020202020204" pitchFamily="34" charset="0"/>
                <a:cs typeface="Arial" panose="020B0604020202020204" pitchFamily="34" charset="0"/>
              </a:rPr>
              <a:t>FOR INSTITUTIONAL, WHOLESALE, QUALIFIED AND PROFESSIONAL INVESTOR/CLIENT USE ONLY. NOT FOR FURTHER DISTRIBUTION.</a:t>
            </a:r>
            <a:endParaRPr lang="en-US" sz="600">
              <a:solidFill>
                <a:schemeClr val="bg1">
                  <a:lumMod val="65000"/>
                </a:scheme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85242813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83C437-8BB4-B34C-1E44-1A1C6F0E5BFB}"/>
            </a:ext>
          </a:extLst>
        </p:cNvPr>
        <p:cNvGrpSpPr/>
        <p:nvPr/>
      </p:nvGrpSpPr>
      <p:grpSpPr>
        <a:xfrm>
          <a:off x="0" y="0"/>
          <a:ext cx="0" cy="0"/>
          <a:chOff x="0" y="0"/>
          <a:chExt cx="0" cy="0"/>
        </a:xfrm>
      </p:grpSpPr>
      <p:sp>
        <p:nvSpPr>
          <p:cNvPr id="8" name="Rectangle 7">
            <a:extLst>
              <a:ext uri="{FF2B5EF4-FFF2-40B4-BE49-F238E27FC236}">
                <a16:creationId xmlns:a16="http://schemas.microsoft.com/office/drawing/2014/main" id="{D061F2EA-73C8-CAB4-D65E-F78E931A5F90}"/>
              </a:ext>
            </a:extLst>
          </p:cNvPr>
          <p:cNvSpPr/>
          <p:nvPr/>
        </p:nvSpPr>
        <p:spPr>
          <a:xfrm>
            <a:off x="5116813" y="1673916"/>
            <a:ext cx="383670" cy="4144150"/>
          </a:xfrm>
          <a:prstGeom prst="rect">
            <a:avLst/>
          </a:pr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Rectangle 3">
            <a:extLst>
              <a:ext uri="{FF2B5EF4-FFF2-40B4-BE49-F238E27FC236}">
                <a16:creationId xmlns:a16="http://schemas.microsoft.com/office/drawing/2014/main" id="{8C01DD44-EDCA-9FCB-03A1-5FBC9818BFFB}"/>
              </a:ext>
            </a:extLst>
          </p:cNvPr>
          <p:cNvSpPr/>
          <p:nvPr/>
        </p:nvSpPr>
        <p:spPr>
          <a:xfrm>
            <a:off x="2324109" y="1667566"/>
            <a:ext cx="674474" cy="4144150"/>
          </a:xfrm>
          <a:prstGeom prst="rect">
            <a:avLst/>
          </a:pr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Title 4">
            <a:extLst>
              <a:ext uri="{FF2B5EF4-FFF2-40B4-BE49-F238E27FC236}">
                <a16:creationId xmlns:a16="http://schemas.microsoft.com/office/drawing/2014/main" id="{451A2841-96F2-C45F-AEEB-0A99FE0C3B95}"/>
              </a:ext>
            </a:extLst>
          </p:cNvPr>
          <p:cNvSpPr>
            <a:spLocks noGrp="1"/>
          </p:cNvSpPr>
          <p:nvPr>
            <p:ph type="title"/>
          </p:nvPr>
        </p:nvSpPr>
        <p:spPr>
          <a:xfrm>
            <a:off x="540000" y="396000"/>
            <a:ext cx="11431606" cy="436017"/>
          </a:xfrm>
        </p:spPr>
        <p:txBody>
          <a:bodyPr/>
          <a:lstStyle/>
          <a:p>
            <a:pPr marL="0" marR="0" lvl="0" indent="0" algn="l" defTabSz="914400" rtl="0" eaLnBrk="1" fontAlgn="auto" latinLnBrk="0" hangingPunct="1">
              <a:lnSpc>
                <a:spcPts val="3400"/>
              </a:lnSpc>
              <a:spcBef>
                <a:spcPct val="0"/>
              </a:spcBef>
              <a:spcAft>
                <a:spcPts val="0"/>
              </a:spcAft>
              <a:buClrTx/>
              <a:buSzTx/>
              <a:buFontTx/>
              <a:buNone/>
              <a:tabLst/>
              <a:defRPr/>
            </a:pPr>
            <a:r>
              <a:rPr lang="en-US" sz="3000" kern="1200" baseline="0" noProof="0">
                <a:solidFill>
                  <a:schemeClr val="accent1"/>
                </a:solidFill>
                <a:effectLst/>
                <a:latin typeface="+mj-lt"/>
                <a:ea typeface="+mj-ea"/>
                <a:cs typeface="+mj-cs"/>
              </a:rPr>
              <a:t>Historical market dislocations often followed by strong vintages</a:t>
            </a:r>
            <a:endParaRPr lang="en-US" noProof="0">
              <a:effectLst/>
            </a:endParaRPr>
          </a:p>
        </p:txBody>
      </p:sp>
      <p:sp>
        <p:nvSpPr>
          <p:cNvPr id="2" name="Footer Placeholder 1">
            <a:extLst>
              <a:ext uri="{FF2B5EF4-FFF2-40B4-BE49-F238E27FC236}">
                <a16:creationId xmlns:a16="http://schemas.microsoft.com/office/drawing/2014/main" id="{E3B78BBB-2705-7015-B408-31F85B8E7C8F}"/>
              </a:ext>
            </a:extLst>
          </p:cNvPr>
          <p:cNvSpPr>
            <a:spLocks noGrp="1"/>
          </p:cNvSpPr>
          <p:nvPr>
            <p:ph type="ftr" sz="quarter" idx="16"/>
          </p:nvPr>
        </p:nvSpPr>
        <p:spPr/>
        <p:txBody>
          <a:bodyPr/>
          <a:lstStyle/>
          <a:p>
            <a:pPr algn="r"/>
            <a:r>
              <a:rPr lang="en-US" noProof="0"/>
              <a:t>Strictly private and confidential</a:t>
            </a:r>
          </a:p>
        </p:txBody>
      </p:sp>
      <p:sp>
        <p:nvSpPr>
          <p:cNvPr id="3" name="Slide Number Placeholder 2">
            <a:extLst>
              <a:ext uri="{FF2B5EF4-FFF2-40B4-BE49-F238E27FC236}">
                <a16:creationId xmlns:a16="http://schemas.microsoft.com/office/drawing/2014/main" id="{B0F969D3-4161-C280-2AC4-7DE9EDDAE3EF}"/>
              </a:ext>
            </a:extLst>
          </p:cNvPr>
          <p:cNvSpPr>
            <a:spLocks noGrp="1"/>
          </p:cNvSpPr>
          <p:nvPr>
            <p:ph type="sldNum" sz="quarter" idx="17"/>
          </p:nvPr>
        </p:nvSpPr>
        <p:spPr/>
        <p:txBody>
          <a:bodyPr/>
          <a:lstStyle/>
          <a:p>
            <a:fld id="{2442393B-2822-4E9E-8FD8-36476C17028C}" type="slidenum">
              <a:rPr lang="en-US" noProof="0" smtClean="0"/>
              <a:t>6</a:t>
            </a:fld>
            <a:endParaRPr lang="en-US" noProof="0"/>
          </a:p>
        </p:txBody>
      </p:sp>
      <p:sp>
        <p:nvSpPr>
          <p:cNvPr id="11" name="TextBox 10">
            <a:extLst>
              <a:ext uri="{FF2B5EF4-FFF2-40B4-BE49-F238E27FC236}">
                <a16:creationId xmlns:a16="http://schemas.microsoft.com/office/drawing/2014/main" id="{2925D110-AE0E-DBCB-BDB5-2E203BED6D3F}"/>
              </a:ext>
            </a:extLst>
          </p:cNvPr>
          <p:cNvSpPr txBox="1"/>
          <p:nvPr/>
        </p:nvSpPr>
        <p:spPr>
          <a:xfrm>
            <a:off x="446875" y="6181820"/>
            <a:ext cx="5649125" cy="307777"/>
          </a:xfrm>
          <a:prstGeom prst="rect">
            <a:avLst/>
          </a:prstGeom>
          <a:noFill/>
        </p:spPr>
        <p:txBody>
          <a:bodyPr wrap="square" lIns="91440" tIns="45720" rIns="91440" bIns="45720" rtlCol="0" anchor="t">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lang="en-US" sz="700" b="1" noProof="0">
                <a:solidFill>
                  <a:srgbClr val="000000"/>
                </a:solidFill>
                <a:cs typeface="Arial"/>
              </a:rPr>
              <a:t>Note: </a:t>
            </a:r>
            <a:r>
              <a:rPr lang="en-US" sz="700" noProof="0">
                <a:solidFill>
                  <a:srgbClr val="000000"/>
                </a:solidFill>
                <a:cs typeface="Arial"/>
              </a:rPr>
              <a:t>Shiller CAPE ratio assesses overall value of equities within the market, cyclically adjusted on 10-year rolling basis. Shaded </a:t>
            </a:r>
            <a:r>
              <a:rPr lang="en-US" sz="700">
                <a:solidFill>
                  <a:srgbClr val="000000"/>
                </a:solidFill>
                <a:cs typeface="Arial"/>
              </a:rPr>
              <a:t>areas indicate vintages that experienced outperformance during periods of market dislocation</a:t>
            </a:r>
            <a:endParaRPr lang="en-US" sz="700" noProof="0">
              <a:solidFill>
                <a:srgbClr val="000000"/>
              </a:solidFill>
              <a:cs typeface="Arial"/>
            </a:endParaRPr>
          </a:p>
        </p:txBody>
      </p:sp>
      <p:sp>
        <p:nvSpPr>
          <p:cNvPr id="24" name="TextBox 23">
            <a:extLst>
              <a:ext uri="{FF2B5EF4-FFF2-40B4-BE49-F238E27FC236}">
                <a16:creationId xmlns:a16="http://schemas.microsoft.com/office/drawing/2014/main" id="{E3167100-A81E-398B-CBE8-6FAC73DFF7AE}"/>
              </a:ext>
            </a:extLst>
          </p:cNvPr>
          <p:cNvSpPr txBox="1"/>
          <p:nvPr/>
        </p:nvSpPr>
        <p:spPr>
          <a:xfrm>
            <a:off x="468000" y="792000"/>
            <a:ext cx="11635507" cy="369332"/>
          </a:xfrm>
          <a:prstGeom prst="rect">
            <a:avLst/>
          </a:prstGeom>
          <a:noFill/>
        </p:spPr>
        <p:txBody>
          <a:bodyPr wrap="square" lIns="91440" tIns="45720" rIns="91440" bIns="45720" rtlCol="0" anchor="t">
            <a:spAutoFit/>
          </a:bodyPr>
          <a:lstStyle/>
          <a:p>
            <a:r>
              <a:rPr lang="en-US" noProof="0">
                <a:cs typeface="Arial"/>
              </a:rPr>
              <a:t>Vintages </a:t>
            </a:r>
            <a:r>
              <a:rPr lang="en-US">
                <a:cs typeface="Arial"/>
              </a:rPr>
              <a:t>launched </a:t>
            </a:r>
            <a:r>
              <a:rPr lang="en-US" noProof="0">
                <a:cs typeface="Arial"/>
              </a:rPr>
              <a:t>during turbulence saw strong performance, highlighting impact of timing in allocations</a:t>
            </a:r>
          </a:p>
        </p:txBody>
      </p:sp>
      <p:sp>
        <p:nvSpPr>
          <p:cNvPr id="12" name="TextBox 11">
            <a:extLst>
              <a:ext uri="{FF2B5EF4-FFF2-40B4-BE49-F238E27FC236}">
                <a16:creationId xmlns:a16="http://schemas.microsoft.com/office/drawing/2014/main" id="{AD96674F-4637-8577-C57A-2A2499BAB921}"/>
              </a:ext>
            </a:extLst>
          </p:cNvPr>
          <p:cNvSpPr txBox="1"/>
          <p:nvPr/>
        </p:nvSpPr>
        <p:spPr>
          <a:xfrm>
            <a:off x="7604482" y="6242400"/>
            <a:ext cx="4131851" cy="230832"/>
          </a:xfrm>
          <a:prstGeom prst="rect">
            <a:avLst/>
          </a:prstGeom>
          <a:noFill/>
        </p:spPr>
        <p:txBody>
          <a:bodyPr wrap="square" lIns="91440" tIns="45720" rIns="91440" bIns="45720" rtlCol="0" anchor="t">
            <a:spAutoFit/>
          </a:bodyPr>
          <a:lstStyle/>
          <a:p>
            <a:pPr algn="r"/>
            <a:r>
              <a:rPr lang="en-US" sz="900" i="1" noProof="0"/>
              <a:t>Source: Preqin, Robert Shiller. Data as of May 2026 </a:t>
            </a:r>
          </a:p>
        </p:txBody>
      </p:sp>
      <p:graphicFrame>
        <p:nvGraphicFramePr>
          <p:cNvPr id="6" name="Chart 5">
            <a:extLst>
              <a:ext uri="{FF2B5EF4-FFF2-40B4-BE49-F238E27FC236}">
                <a16:creationId xmlns:a16="http://schemas.microsoft.com/office/drawing/2014/main" id="{D42E0F5B-D9B9-B450-3A61-C4F20604A0D9}"/>
              </a:ext>
            </a:extLst>
          </p:cNvPr>
          <p:cNvGraphicFramePr>
            <a:graphicFrameLocks/>
          </p:cNvGraphicFramePr>
          <p:nvPr/>
        </p:nvGraphicFramePr>
        <p:xfrm>
          <a:off x="529726" y="1530962"/>
          <a:ext cx="11124112" cy="4751387"/>
        </p:xfrm>
        <a:graphic>
          <a:graphicData uri="http://schemas.openxmlformats.org/drawingml/2006/chart">
            <c:chart xmlns:c="http://schemas.openxmlformats.org/drawingml/2006/chart" xmlns:r="http://schemas.openxmlformats.org/officeDocument/2006/relationships" r:id="rId3"/>
          </a:graphicData>
        </a:graphic>
      </p:graphicFrame>
      <p:cxnSp>
        <p:nvCxnSpPr>
          <p:cNvPr id="15" name="Straight Connector 14">
            <a:extLst>
              <a:ext uri="{FF2B5EF4-FFF2-40B4-BE49-F238E27FC236}">
                <a16:creationId xmlns:a16="http://schemas.microsoft.com/office/drawing/2014/main" id="{3A6697E7-6643-C8D1-E46D-7F83DC00035C}"/>
              </a:ext>
            </a:extLst>
          </p:cNvPr>
          <p:cNvCxnSpPr/>
          <p:nvPr/>
        </p:nvCxnSpPr>
        <p:spPr>
          <a:xfrm flipV="1">
            <a:off x="1253447" y="1379702"/>
            <a:ext cx="0" cy="396000"/>
          </a:xfrm>
          <a:prstGeom prst="line">
            <a:avLst/>
          </a:prstGeom>
          <a:ln w="28575">
            <a:prstDash val="sysDash"/>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44CCD274-D35E-A453-B8A7-69DBA69C4B52}"/>
              </a:ext>
            </a:extLst>
          </p:cNvPr>
          <p:cNvCxnSpPr/>
          <p:nvPr/>
        </p:nvCxnSpPr>
        <p:spPr>
          <a:xfrm flipV="1">
            <a:off x="5880100" y="1379702"/>
            <a:ext cx="0" cy="396000"/>
          </a:xfrm>
          <a:prstGeom prst="line">
            <a:avLst/>
          </a:prstGeom>
          <a:ln w="28575">
            <a:prstDash val="sysDash"/>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C841C23C-F93F-B98C-23C3-7C9554EB8981}"/>
              </a:ext>
            </a:extLst>
          </p:cNvPr>
          <p:cNvCxnSpPr>
            <a:cxnSpLocks/>
          </p:cNvCxnSpPr>
          <p:nvPr/>
        </p:nvCxnSpPr>
        <p:spPr>
          <a:xfrm>
            <a:off x="1253447" y="1379702"/>
            <a:ext cx="4626653" cy="0"/>
          </a:xfrm>
          <a:prstGeom prst="line">
            <a:avLst/>
          </a:prstGeom>
          <a:ln w="28575">
            <a:prstDash val="sysDash"/>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259A8A82-D882-917A-80B8-5273A1F7BF65}"/>
              </a:ext>
            </a:extLst>
          </p:cNvPr>
          <p:cNvCxnSpPr>
            <a:cxnSpLocks/>
          </p:cNvCxnSpPr>
          <p:nvPr/>
        </p:nvCxnSpPr>
        <p:spPr>
          <a:xfrm flipV="1">
            <a:off x="5936750" y="1379702"/>
            <a:ext cx="0" cy="396000"/>
          </a:xfrm>
          <a:prstGeom prst="line">
            <a:avLst/>
          </a:prstGeom>
          <a:ln w="28575">
            <a:prstDash val="sysDash"/>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58127D20-82AA-782B-B0FF-75E09CDBAA30}"/>
              </a:ext>
            </a:extLst>
          </p:cNvPr>
          <p:cNvCxnSpPr>
            <a:cxnSpLocks/>
          </p:cNvCxnSpPr>
          <p:nvPr/>
        </p:nvCxnSpPr>
        <p:spPr>
          <a:xfrm flipV="1">
            <a:off x="8291245" y="1369428"/>
            <a:ext cx="0" cy="396000"/>
          </a:xfrm>
          <a:prstGeom prst="line">
            <a:avLst/>
          </a:prstGeom>
          <a:ln w="28575">
            <a:prstDash val="sysDash"/>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6E0E6B98-673C-8386-C1F5-4EB0A1DD39E5}"/>
              </a:ext>
            </a:extLst>
          </p:cNvPr>
          <p:cNvCxnSpPr>
            <a:cxnSpLocks/>
          </p:cNvCxnSpPr>
          <p:nvPr/>
        </p:nvCxnSpPr>
        <p:spPr>
          <a:xfrm>
            <a:off x="5936750" y="1379702"/>
            <a:ext cx="2354495" cy="0"/>
          </a:xfrm>
          <a:prstGeom prst="line">
            <a:avLst/>
          </a:prstGeom>
          <a:ln w="28575">
            <a:prstDash val="sysDash"/>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0001A969-E849-C549-E562-53B12E406F45}"/>
              </a:ext>
            </a:extLst>
          </p:cNvPr>
          <p:cNvCxnSpPr>
            <a:cxnSpLocks/>
          </p:cNvCxnSpPr>
          <p:nvPr/>
        </p:nvCxnSpPr>
        <p:spPr>
          <a:xfrm flipV="1">
            <a:off x="8380287" y="1369428"/>
            <a:ext cx="0" cy="396000"/>
          </a:xfrm>
          <a:prstGeom prst="line">
            <a:avLst/>
          </a:prstGeom>
          <a:ln w="28575">
            <a:prstDash val="sysDash"/>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EEA3E221-33EF-2FF9-6E93-2F180842A8AC}"/>
              </a:ext>
            </a:extLst>
          </p:cNvPr>
          <p:cNvCxnSpPr>
            <a:cxnSpLocks/>
          </p:cNvCxnSpPr>
          <p:nvPr/>
        </p:nvCxnSpPr>
        <p:spPr>
          <a:xfrm flipV="1">
            <a:off x="11043007" y="1369428"/>
            <a:ext cx="0" cy="396000"/>
          </a:xfrm>
          <a:prstGeom prst="line">
            <a:avLst/>
          </a:prstGeom>
          <a:ln w="28575">
            <a:prstDash val="sysDash"/>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D86A68E9-5166-998B-5AEB-53AD8767C2DC}"/>
              </a:ext>
            </a:extLst>
          </p:cNvPr>
          <p:cNvCxnSpPr>
            <a:cxnSpLocks/>
          </p:cNvCxnSpPr>
          <p:nvPr/>
        </p:nvCxnSpPr>
        <p:spPr>
          <a:xfrm>
            <a:off x="8380287" y="1379702"/>
            <a:ext cx="2662720" cy="0"/>
          </a:xfrm>
          <a:prstGeom prst="line">
            <a:avLst/>
          </a:prstGeom>
          <a:ln w="28575">
            <a:prstDash val="sysDash"/>
          </a:ln>
        </p:spPr>
        <p:style>
          <a:lnRef idx="1">
            <a:schemeClr val="accent1"/>
          </a:lnRef>
          <a:fillRef idx="0">
            <a:schemeClr val="accent1"/>
          </a:fillRef>
          <a:effectRef idx="0">
            <a:schemeClr val="accent1"/>
          </a:effectRef>
          <a:fontRef idx="minor">
            <a:schemeClr val="tx1"/>
          </a:fontRef>
        </p:style>
      </p:cxnSp>
      <p:sp>
        <p:nvSpPr>
          <p:cNvPr id="31" name="TextBox 30">
            <a:extLst>
              <a:ext uri="{FF2B5EF4-FFF2-40B4-BE49-F238E27FC236}">
                <a16:creationId xmlns:a16="http://schemas.microsoft.com/office/drawing/2014/main" id="{2C0B6925-4740-235E-AD30-1D0FE9E9C58A}"/>
              </a:ext>
            </a:extLst>
          </p:cNvPr>
          <p:cNvSpPr txBox="1"/>
          <p:nvPr/>
        </p:nvSpPr>
        <p:spPr>
          <a:xfrm>
            <a:off x="1763965" y="1399332"/>
            <a:ext cx="3523281" cy="276999"/>
          </a:xfrm>
          <a:prstGeom prst="rect">
            <a:avLst/>
          </a:prstGeom>
          <a:noFill/>
        </p:spPr>
        <p:txBody>
          <a:bodyPr wrap="square" rtlCol="0">
            <a:spAutoFit/>
          </a:bodyPr>
          <a:lstStyle/>
          <a:p>
            <a:pPr algn="ctr"/>
            <a:r>
              <a:rPr lang="en-US" sz="1200" b="1" noProof="0"/>
              <a:t>Fully/mostly realized</a:t>
            </a:r>
          </a:p>
        </p:txBody>
      </p:sp>
      <p:sp>
        <p:nvSpPr>
          <p:cNvPr id="32" name="TextBox 31">
            <a:extLst>
              <a:ext uri="{FF2B5EF4-FFF2-40B4-BE49-F238E27FC236}">
                <a16:creationId xmlns:a16="http://schemas.microsoft.com/office/drawing/2014/main" id="{7E789CAA-41A2-68E0-ABB4-C60D604DF25F}"/>
              </a:ext>
            </a:extLst>
          </p:cNvPr>
          <p:cNvSpPr txBox="1"/>
          <p:nvPr/>
        </p:nvSpPr>
        <p:spPr>
          <a:xfrm>
            <a:off x="5429422" y="1397264"/>
            <a:ext cx="3523281" cy="276999"/>
          </a:xfrm>
          <a:prstGeom prst="rect">
            <a:avLst/>
          </a:prstGeom>
          <a:noFill/>
        </p:spPr>
        <p:txBody>
          <a:bodyPr wrap="square" rtlCol="0">
            <a:spAutoFit/>
          </a:bodyPr>
          <a:lstStyle/>
          <a:p>
            <a:pPr algn="ctr"/>
            <a:r>
              <a:rPr lang="en-US" sz="1200" b="1" noProof="0"/>
              <a:t>Majority realized</a:t>
            </a:r>
          </a:p>
        </p:txBody>
      </p:sp>
      <p:sp>
        <p:nvSpPr>
          <p:cNvPr id="33" name="TextBox 32">
            <a:extLst>
              <a:ext uri="{FF2B5EF4-FFF2-40B4-BE49-F238E27FC236}">
                <a16:creationId xmlns:a16="http://schemas.microsoft.com/office/drawing/2014/main" id="{7C51F6E7-981D-FDD2-565E-B0F4FE46696A}"/>
              </a:ext>
            </a:extLst>
          </p:cNvPr>
          <p:cNvSpPr txBox="1"/>
          <p:nvPr/>
        </p:nvSpPr>
        <p:spPr>
          <a:xfrm>
            <a:off x="8054981" y="1390567"/>
            <a:ext cx="3523281" cy="276999"/>
          </a:xfrm>
          <a:prstGeom prst="rect">
            <a:avLst/>
          </a:prstGeom>
          <a:noFill/>
        </p:spPr>
        <p:txBody>
          <a:bodyPr wrap="square" rtlCol="0">
            <a:spAutoFit/>
          </a:bodyPr>
          <a:lstStyle/>
          <a:p>
            <a:pPr algn="ctr"/>
            <a:r>
              <a:rPr lang="en-US" sz="1200" b="1" noProof="0"/>
              <a:t>Majority unrealized</a:t>
            </a:r>
          </a:p>
        </p:txBody>
      </p:sp>
      <p:sp>
        <p:nvSpPr>
          <p:cNvPr id="9" name="TextBox 8">
            <a:extLst>
              <a:ext uri="{FF2B5EF4-FFF2-40B4-BE49-F238E27FC236}">
                <a16:creationId xmlns:a16="http://schemas.microsoft.com/office/drawing/2014/main" id="{56E08CFE-39CE-216C-8AE7-838055D850F1}"/>
              </a:ext>
            </a:extLst>
          </p:cNvPr>
          <p:cNvSpPr txBox="1"/>
          <p:nvPr/>
        </p:nvSpPr>
        <p:spPr>
          <a:xfrm>
            <a:off x="3019664" y="6627183"/>
            <a:ext cx="6097162" cy="184666"/>
          </a:xfrm>
          <a:prstGeom prst="rect">
            <a:avLst/>
          </a:prstGeom>
          <a:noFill/>
        </p:spPr>
        <p:txBody>
          <a:bodyPr wrap="square">
            <a:spAutoFit/>
          </a:bodyPr>
          <a:lstStyle/>
          <a:p>
            <a:pPr algn="ctr"/>
            <a:r>
              <a:rPr lang="en-GB" sz="600" b="0" i="0" u="none" strike="noStrike">
                <a:solidFill>
                  <a:schemeClr val="bg1">
                    <a:lumMod val="65000"/>
                  </a:schemeClr>
                </a:solidFill>
                <a:effectLst/>
                <a:latin typeface="Arial" panose="020B0604020202020204" pitchFamily="34" charset="0"/>
                <a:cs typeface="Arial" panose="020B0604020202020204" pitchFamily="34" charset="0"/>
              </a:rPr>
              <a:t>FOR INSTITUTIONAL, WHOLESALE, QUALIFIED AND PROFESSIONAL INVESTOR/CLIENT USE ONLY. NOT FOR FURTHER DISTRIBUTION.</a:t>
            </a:r>
            <a:endParaRPr lang="en-US" sz="600">
              <a:solidFill>
                <a:schemeClr val="bg1">
                  <a:lumMod val="65000"/>
                </a:scheme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74357077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54E214D5-0368-A08D-FFB1-EF0A20203721}"/>
              </a:ext>
            </a:extLst>
          </p:cNvPr>
          <p:cNvSpPr>
            <a:spLocks noGrp="1"/>
          </p:cNvSpPr>
          <p:nvPr>
            <p:ph type="sldNum" sz="quarter" idx="12"/>
          </p:nvPr>
        </p:nvSpPr>
        <p:spPr/>
        <p:txBody>
          <a:bodyPr/>
          <a:lstStyle/>
          <a:p>
            <a:fld id="{2442393B-2822-4E9E-8FD8-36476C17028C}" type="slidenum">
              <a:rPr lang="en-GB" smtClean="0"/>
              <a:t>7</a:t>
            </a:fld>
            <a:endParaRPr lang="en-GB"/>
          </a:p>
        </p:txBody>
      </p:sp>
      <p:sp>
        <p:nvSpPr>
          <p:cNvPr id="4" name="Title 8">
            <a:extLst>
              <a:ext uri="{FF2B5EF4-FFF2-40B4-BE49-F238E27FC236}">
                <a16:creationId xmlns:a16="http://schemas.microsoft.com/office/drawing/2014/main" id="{4E988B91-1C91-6E27-3C1A-F9BAF0E34A00}"/>
              </a:ext>
            </a:extLst>
          </p:cNvPr>
          <p:cNvSpPr txBox="1">
            <a:spLocks/>
          </p:cNvSpPr>
          <p:nvPr/>
        </p:nvSpPr>
        <p:spPr>
          <a:xfrm>
            <a:off x="512292" y="312873"/>
            <a:ext cx="11113838" cy="436017"/>
          </a:xfrm>
          <a:prstGeom prst="rect">
            <a:avLst/>
          </a:prstGeom>
        </p:spPr>
        <p:txBody>
          <a:bodyPr/>
          <a:lstStyle>
            <a:lvl1pPr algn="l" defTabSz="914400" rtl="0" eaLnBrk="1" latinLnBrk="0" hangingPunct="1">
              <a:lnSpc>
                <a:spcPts val="3400"/>
              </a:lnSpc>
              <a:spcBef>
                <a:spcPct val="0"/>
              </a:spcBef>
              <a:buNone/>
              <a:defRPr sz="3000" kern="1200" baseline="0">
                <a:solidFill>
                  <a:schemeClr val="accent1"/>
                </a:solidFill>
                <a:latin typeface="+mj-lt"/>
                <a:ea typeface="+mj-ea"/>
                <a:cs typeface="+mj-cs"/>
              </a:defRPr>
            </a:lvl1pPr>
          </a:lstStyle>
          <a:p>
            <a:r>
              <a:rPr lang="en-GB">
                <a:latin typeface="Arial"/>
                <a:ea typeface="+mn-ea"/>
                <a:cs typeface="Arial"/>
              </a:rPr>
              <a:t>Join the discussion with our expert panel</a:t>
            </a:r>
            <a:endParaRPr lang="en-GB">
              <a:latin typeface="Arial"/>
              <a:cs typeface="Arial"/>
            </a:endParaRPr>
          </a:p>
        </p:txBody>
      </p:sp>
      <p:sp>
        <p:nvSpPr>
          <p:cNvPr id="7" name="TextBox 6">
            <a:extLst>
              <a:ext uri="{FF2B5EF4-FFF2-40B4-BE49-F238E27FC236}">
                <a16:creationId xmlns:a16="http://schemas.microsoft.com/office/drawing/2014/main" id="{E1CE12D3-A773-BD1F-ADF9-61D972574F3B}"/>
              </a:ext>
            </a:extLst>
          </p:cNvPr>
          <p:cNvSpPr txBox="1"/>
          <p:nvPr/>
        </p:nvSpPr>
        <p:spPr>
          <a:xfrm>
            <a:off x="3019664" y="6627183"/>
            <a:ext cx="6097162" cy="184666"/>
          </a:xfrm>
          <a:prstGeom prst="rect">
            <a:avLst/>
          </a:prstGeom>
          <a:noFill/>
        </p:spPr>
        <p:txBody>
          <a:bodyPr wrap="square">
            <a:spAutoFit/>
          </a:bodyPr>
          <a:lstStyle/>
          <a:p>
            <a:pPr algn="ctr"/>
            <a:r>
              <a:rPr lang="en-GB" sz="600" b="0" i="0" u="none" strike="noStrike">
                <a:solidFill>
                  <a:schemeClr val="bg1">
                    <a:lumMod val="65000"/>
                  </a:schemeClr>
                </a:solidFill>
                <a:effectLst/>
                <a:latin typeface="Arial" panose="020B0604020202020204" pitchFamily="34" charset="0"/>
                <a:cs typeface="Arial" panose="020B0604020202020204" pitchFamily="34" charset="0"/>
              </a:rPr>
              <a:t>FOR INSTITUTIONAL, WHOLESALE, QUALIFIED AND PROFESSIONAL INVESTOR/CLIENT USE ONLY. NOT FOR FURTHER DISTRIBUTION.</a:t>
            </a:r>
            <a:endParaRPr lang="en-US" sz="600">
              <a:solidFill>
                <a:schemeClr val="bg1">
                  <a:lumMod val="65000"/>
                </a:schemeClr>
              </a:solidFill>
              <a:latin typeface="Arial" panose="020B0604020202020204" pitchFamily="34" charset="0"/>
              <a:cs typeface="Arial" panose="020B0604020202020204" pitchFamily="34" charset="0"/>
            </a:endParaRPr>
          </a:p>
        </p:txBody>
      </p:sp>
      <p:pic>
        <p:nvPicPr>
          <p:cNvPr id="3" name="Picture 2">
            <a:extLst>
              <a:ext uri="{FF2B5EF4-FFF2-40B4-BE49-F238E27FC236}">
                <a16:creationId xmlns:a16="http://schemas.microsoft.com/office/drawing/2014/main" id="{C9E3DB39-1098-7066-7921-360A9702C29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3438" y="0"/>
            <a:ext cx="10523537"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562679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2">
            <a:extLst>
              <a:ext uri="{FF2B5EF4-FFF2-40B4-BE49-F238E27FC236}">
                <a16:creationId xmlns:a16="http://schemas.microsoft.com/office/drawing/2014/main" id="{DAB53CBE-4525-CF8A-E7BD-3BDC9D9D9D80}"/>
              </a:ext>
            </a:extLst>
          </p:cNvPr>
          <p:cNvSpPr txBox="1">
            <a:spLocks/>
          </p:cNvSpPr>
          <p:nvPr/>
        </p:nvSpPr>
        <p:spPr>
          <a:xfrm>
            <a:off x="540000" y="512764"/>
            <a:ext cx="2882400" cy="861774"/>
          </a:xfrm>
          <a:prstGeom prst="rect">
            <a:avLst/>
          </a:prstGeom>
          <a:noFill/>
        </p:spPr>
        <p:txBody>
          <a:bodyPr vert="horz" wrap="square" lIns="0" tIns="0" rIns="0" bIns="0" rtlCol="0" anchor="t" anchorCtr="0">
            <a:spAutoFit/>
          </a:bodyPr>
          <a:lstStyle>
            <a:lvl1pPr algn="l" defTabSz="914400" rtl="0" eaLnBrk="1" latinLnBrk="0" hangingPunct="1">
              <a:lnSpc>
                <a:spcPts val="4000"/>
              </a:lnSpc>
              <a:spcBef>
                <a:spcPct val="0"/>
              </a:spcBef>
              <a:buNone/>
              <a:defRPr sz="3600" kern="1200" baseline="0">
                <a:solidFill>
                  <a:schemeClr val="bg1"/>
                </a:solidFill>
                <a:latin typeface="+mj-lt"/>
                <a:ea typeface="+mj-ea"/>
                <a:cs typeface="+mj-cs"/>
              </a:defRPr>
            </a:lvl1pPr>
          </a:lstStyle>
          <a:p>
            <a:pPr>
              <a:lnSpc>
                <a:spcPct val="100000"/>
              </a:lnSpc>
            </a:pPr>
            <a:r>
              <a:rPr lang="en-US" sz="2800" b="1">
                <a:latin typeface="Arial" panose="020B0604020202020204" pitchFamily="34" charset="0"/>
                <a:cs typeface="Arial" panose="020B0604020202020204" pitchFamily="34" charset="0"/>
              </a:rPr>
              <a:t>Complimentary resources</a:t>
            </a:r>
            <a:endParaRPr lang="en-US" sz="2800"/>
          </a:p>
        </p:txBody>
      </p:sp>
      <p:sp>
        <p:nvSpPr>
          <p:cNvPr id="7" name="Title 2">
            <a:extLst>
              <a:ext uri="{FF2B5EF4-FFF2-40B4-BE49-F238E27FC236}">
                <a16:creationId xmlns:a16="http://schemas.microsoft.com/office/drawing/2014/main" id="{E7BD1AC7-C2A3-184F-D5AF-78940122A5B5}"/>
              </a:ext>
            </a:extLst>
          </p:cNvPr>
          <p:cNvSpPr txBox="1">
            <a:spLocks/>
          </p:cNvSpPr>
          <p:nvPr/>
        </p:nvSpPr>
        <p:spPr>
          <a:xfrm>
            <a:off x="540000" y="5296544"/>
            <a:ext cx="2882400" cy="276999"/>
          </a:xfrm>
          <a:prstGeom prst="rect">
            <a:avLst/>
          </a:prstGeom>
        </p:spPr>
        <p:txBody>
          <a:bodyPr vert="horz" wrap="square" lIns="0" tIns="0" rIns="0" bIns="0" rtlCol="0" anchor="t" anchorCtr="0">
            <a:spAutoFit/>
          </a:bodyPr>
          <a:lstStyle>
            <a:lvl1pPr algn="l" defTabSz="914400" rtl="0" eaLnBrk="1" latinLnBrk="0" hangingPunct="1">
              <a:lnSpc>
                <a:spcPts val="3000"/>
              </a:lnSpc>
              <a:spcBef>
                <a:spcPct val="0"/>
              </a:spcBef>
              <a:buNone/>
              <a:defRPr sz="2400" kern="1200" baseline="0">
                <a:solidFill>
                  <a:schemeClr val="bg1"/>
                </a:solidFill>
                <a:latin typeface="+mj-lt"/>
                <a:ea typeface="+mj-ea"/>
                <a:cs typeface="+mj-cs"/>
              </a:defRPr>
            </a:lvl1pPr>
          </a:lstStyle>
          <a:p>
            <a:pPr>
              <a:lnSpc>
                <a:spcPct val="100000"/>
              </a:lnSpc>
            </a:pPr>
            <a:r>
              <a:rPr lang="en-US" sz="1800">
                <a:latin typeface="Arial" panose="020B0604020202020204" pitchFamily="34" charset="0"/>
                <a:cs typeface="Arial" panose="020B0604020202020204" pitchFamily="34" charset="0"/>
              </a:rPr>
              <a:t>Scan the QR code</a:t>
            </a:r>
            <a:endParaRPr lang="en-US" sz="1800"/>
          </a:p>
        </p:txBody>
      </p:sp>
      <p:sp>
        <p:nvSpPr>
          <p:cNvPr id="3" name="TextBox 2">
            <a:extLst>
              <a:ext uri="{FF2B5EF4-FFF2-40B4-BE49-F238E27FC236}">
                <a16:creationId xmlns:a16="http://schemas.microsoft.com/office/drawing/2014/main" id="{68BE27AE-1317-9FF3-DC81-27E67FF4BB15}"/>
              </a:ext>
            </a:extLst>
          </p:cNvPr>
          <p:cNvSpPr txBox="1"/>
          <p:nvPr/>
        </p:nvSpPr>
        <p:spPr>
          <a:xfrm>
            <a:off x="3019664" y="6627183"/>
            <a:ext cx="6097162" cy="184666"/>
          </a:xfrm>
          <a:prstGeom prst="rect">
            <a:avLst/>
          </a:prstGeom>
          <a:noFill/>
        </p:spPr>
        <p:txBody>
          <a:bodyPr wrap="square">
            <a:spAutoFit/>
          </a:bodyPr>
          <a:lstStyle/>
          <a:p>
            <a:pPr algn="ctr"/>
            <a:r>
              <a:rPr lang="en-GB" sz="600" b="0" i="0" u="none" strike="noStrike">
                <a:solidFill>
                  <a:schemeClr val="bg1"/>
                </a:solidFill>
                <a:effectLst/>
                <a:latin typeface="Arial" panose="020B0604020202020204" pitchFamily="34" charset="0"/>
                <a:cs typeface="Arial" panose="020B0604020202020204" pitchFamily="34" charset="0"/>
              </a:rPr>
              <a:t>FOR INSTITUTIONAL, WHOLESALE, QUALIFIED AND PROFESSIONAL INVESTOR/CLIENT USE ONLY. NOT FOR FURTHER DISTRIBUTION.</a:t>
            </a:r>
            <a:endParaRPr lang="en-US" sz="600">
              <a:solidFill>
                <a:schemeClr val="bg1"/>
              </a:solidFill>
              <a:latin typeface="Arial" panose="020B0604020202020204" pitchFamily="34" charset="0"/>
              <a:cs typeface="Arial" panose="020B0604020202020204" pitchFamily="34" charset="0"/>
            </a:endParaRPr>
          </a:p>
        </p:txBody>
      </p:sp>
      <p:pic>
        <p:nvPicPr>
          <p:cNvPr id="8" name="Picture 7">
            <a:extLst>
              <a:ext uri="{FF2B5EF4-FFF2-40B4-BE49-F238E27FC236}">
                <a16:creationId xmlns:a16="http://schemas.microsoft.com/office/drawing/2014/main" id="{80403EB4-6EE7-81DA-A713-853A7FF32BF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40000" y="2646516"/>
            <a:ext cx="2479664" cy="2479664"/>
          </a:xfrm>
          <a:prstGeom prst="rect">
            <a:avLst/>
          </a:prstGeom>
        </p:spPr>
      </p:pic>
    </p:spTree>
    <p:extLst>
      <p:ext uri="{BB962C8B-B14F-4D97-AF65-F5344CB8AC3E}">
        <p14:creationId xmlns:p14="http://schemas.microsoft.com/office/powerpoint/2010/main" val="421730467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B012A07D-53C7-FE7E-D7F3-E7EBDDE8D5DC}"/>
              </a:ext>
            </a:extLst>
          </p:cNvPr>
          <p:cNvSpPr>
            <a:spLocks noGrp="1"/>
          </p:cNvSpPr>
          <p:nvPr>
            <p:ph type="sldNum" sz="quarter" idx="4294967295"/>
          </p:nvPr>
        </p:nvSpPr>
        <p:spPr>
          <a:xfrm>
            <a:off x="11293838" y="6390000"/>
            <a:ext cx="360000" cy="180000"/>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0531ADF-2191-45C5-9D71-08764BF86A6F}" type="slidenum">
              <a:rPr kumimoji="0" lang="en-US" sz="800" b="0" i="0" u="none" strike="noStrike" kern="1200" cap="none" spc="0" normalizeH="0" baseline="0" noProof="0" smtClean="0">
                <a:ln>
                  <a:noFill/>
                </a:ln>
                <a:solidFill>
                  <a:prstClr val="white"/>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800" b="0" i="0" u="none" strike="noStrike" kern="1200" cap="none" spc="0" normalizeH="0" baseline="0" noProof="0">
              <a:ln>
                <a:noFill/>
              </a:ln>
              <a:solidFill>
                <a:prstClr val="white"/>
              </a:solidFill>
              <a:effectLst/>
              <a:uLnTx/>
              <a:uFillTx/>
              <a:latin typeface="Arial" panose="020B0604020202020204"/>
              <a:ea typeface="+mn-ea"/>
              <a:cs typeface="+mn-cs"/>
            </a:endParaRPr>
          </a:p>
        </p:txBody>
      </p:sp>
      <p:sp>
        <p:nvSpPr>
          <p:cNvPr id="5" name="TextBox 4">
            <a:extLst>
              <a:ext uri="{FF2B5EF4-FFF2-40B4-BE49-F238E27FC236}">
                <a16:creationId xmlns:a16="http://schemas.microsoft.com/office/drawing/2014/main" id="{0233DBFD-B7F1-3EFB-CD13-9FA957814D51}"/>
              </a:ext>
            </a:extLst>
          </p:cNvPr>
          <p:cNvSpPr txBox="1"/>
          <p:nvPr/>
        </p:nvSpPr>
        <p:spPr>
          <a:xfrm>
            <a:off x="596348" y="670577"/>
            <a:ext cx="11057490" cy="2739211"/>
          </a:xfrm>
          <a:prstGeom prst="rect">
            <a:avLst/>
          </a:prstGeom>
          <a:noFill/>
        </p:spPr>
        <p:txBody>
          <a:bodyPr wrap="square" lIns="91440" tIns="45720" rIns="91440" bIns="45720" anchor="t">
            <a:spAutoFit/>
          </a:bodyPr>
          <a:lstStyle/>
          <a:p>
            <a:pPr>
              <a:defRPr/>
            </a:pPr>
            <a:r>
              <a:rPr lang="en-GB" sz="1100">
                <a:solidFill>
                  <a:prstClr val="white"/>
                </a:solidFill>
                <a:latin typeface="Arial" panose="020B0604020202020204"/>
              </a:rPr>
              <a:t>This</a:t>
            </a:r>
            <a:r>
              <a:rPr lang="en-GB" sz="1100">
                <a:solidFill>
                  <a:prstClr val="white"/>
                </a:solidFill>
                <a:ea typeface="+mn-lt"/>
                <a:cs typeface="+mn-lt"/>
              </a:rPr>
              <a:t> material is provided for informational purposes only and is not intended to be relied upon as a forecast, research or investment advice, and is not a recommendation, offer or solicitation to buy or sell any securities or to adopt any investment strategy. The opinions expressed are subject to change at any time without notice. The information and opinions contained in this material are derived from proprietary and </a:t>
            </a:r>
            <a:r>
              <a:rPr lang="en-GB" sz="1100" err="1">
                <a:solidFill>
                  <a:prstClr val="white"/>
                </a:solidFill>
                <a:ea typeface="+mn-lt"/>
                <a:cs typeface="+mn-lt"/>
              </a:rPr>
              <a:t>nonproprietary</a:t>
            </a:r>
            <a:r>
              <a:rPr lang="en-GB" sz="1100">
                <a:solidFill>
                  <a:prstClr val="white"/>
                </a:solidFill>
                <a:ea typeface="+mn-lt"/>
                <a:cs typeface="+mn-lt"/>
              </a:rPr>
              <a:t> sources deemed by BlackRock to be reliable, are not necessarily all-inclusive and are not guaranteed as to accuracy. This material should not be construed as a representation or guarantee that use of Aladdin technology or </a:t>
            </a:r>
            <a:r>
              <a:rPr lang="en-GB" sz="1100" err="1">
                <a:solidFill>
                  <a:prstClr val="white"/>
                </a:solidFill>
                <a:ea typeface="+mn-lt"/>
                <a:cs typeface="+mn-lt"/>
              </a:rPr>
              <a:t>Preqin</a:t>
            </a:r>
            <a:r>
              <a:rPr lang="en-GB" sz="1100">
                <a:solidFill>
                  <a:prstClr val="white"/>
                </a:solidFill>
                <a:ea typeface="+mn-lt"/>
                <a:cs typeface="+mn-lt"/>
              </a:rPr>
              <a:t> information will satisfy your legal or regulatory, or tax or accounting, obligations. BlackRock, as provider of the technology, does not assume any responsibility or liability for your compliance with applicable regulations or laws, or tax or accounting obligations For additional information on any of the descriptions contained herein, please contact your Aladdin or </a:t>
            </a:r>
            <a:r>
              <a:rPr lang="en-GB" sz="1100" err="1">
                <a:solidFill>
                  <a:prstClr val="white"/>
                </a:solidFill>
                <a:ea typeface="+mn-lt"/>
                <a:cs typeface="+mn-lt"/>
              </a:rPr>
              <a:t>Preqin</a:t>
            </a:r>
            <a:r>
              <a:rPr lang="en-GB" sz="1100">
                <a:solidFill>
                  <a:prstClr val="white"/>
                </a:solidFill>
                <a:ea typeface="+mn-lt"/>
                <a:cs typeface="+mn-lt"/>
              </a:rPr>
              <a:t> Relationship Management representative. BlackRock may modify or discontinue any functionality or service component described herein at any time without prior advance notice to you. </a:t>
            </a:r>
            <a:endParaRPr lang="en-GB">
              <a:solidFill>
                <a:prstClr val="white"/>
              </a:solidFill>
              <a:latin typeface="Arial" panose="020B0604020202020204"/>
              <a:cs typeface="Arial" panose="020B0604020202020204"/>
            </a:endParaRPr>
          </a:p>
          <a:p>
            <a:pPr>
              <a:defRPr/>
            </a:pPr>
            <a:endParaRPr lang="en-GB"/>
          </a:p>
          <a:p>
            <a:pPr>
              <a:defRPr/>
            </a:pPr>
            <a:r>
              <a:rPr lang="en-GB" sz="1100">
                <a:solidFill>
                  <a:srgbClr val="FFFFFF"/>
                </a:solidFill>
                <a:latin typeface="Arial" panose="020B0604020202020204"/>
              </a:rPr>
              <a:t>None of the information in this material is made available for use as a benchmark as defined in the Regulation 2016/1011 of the European Parliament and of the Council, including such Regulation retained in UK law (the “Benchmarks Regulation”). None of BlackRock, </a:t>
            </a:r>
            <a:r>
              <a:rPr lang="en-GB" sz="1100" err="1">
                <a:solidFill>
                  <a:srgbClr val="FFFFFF"/>
                </a:solidFill>
                <a:latin typeface="Arial" panose="020B0604020202020204"/>
              </a:rPr>
              <a:t>Preqin</a:t>
            </a:r>
            <a:r>
              <a:rPr lang="en-GB" sz="1100">
                <a:solidFill>
                  <a:srgbClr val="FFFFFF"/>
                </a:solidFill>
                <a:latin typeface="Arial" panose="020B0604020202020204"/>
              </a:rPr>
              <a:t> or its affiliates are providing any such information as a benchmark administrator under the Benchmarks Regulation. Recipients of this material are not permitted to use content in any way that would constitute “use of a benchmark” under the Benchmarks Regulation</a:t>
            </a:r>
            <a:r>
              <a:rPr lang="en-GB" sz="1100">
                <a:solidFill>
                  <a:prstClr val="white"/>
                </a:solidFill>
                <a:latin typeface="Arial" panose="020B0604020202020204"/>
              </a:rPr>
              <a:t>. </a:t>
            </a:r>
            <a:endParaRPr lang="en-GB">
              <a:solidFill>
                <a:prstClr val="white"/>
              </a:solidFill>
              <a:cs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100">
              <a:solidFill>
                <a:prstClr val="white"/>
              </a:solidFill>
              <a:latin typeface="Arial" panose="020B0604020202020204"/>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100" b="0" i="0" u="none" strike="noStrike" kern="1200" cap="none" spc="0" normalizeH="0" baseline="0" noProof="0">
                <a:ln>
                  <a:noFill/>
                </a:ln>
                <a:solidFill>
                  <a:prstClr val="white"/>
                </a:solidFill>
                <a:effectLst/>
                <a:uLnTx/>
                <a:uFillTx/>
                <a:latin typeface="Arial" panose="020B0604020202020204"/>
                <a:ea typeface="+mn-ea"/>
                <a:cs typeface="+mn-cs"/>
              </a:rPr>
              <a:t>©2026 BlackRock, Inc. or its affiliates. All rights reserved. </a:t>
            </a:r>
            <a:r>
              <a:rPr kumimoji="0" lang="en-GB" sz="1100" b="1" i="0" u="none" strike="noStrike" kern="1200" cap="none" spc="0" normalizeH="0" baseline="0" noProof="0">
                <a:ln>
                  <a:noFill/>
                </a:ln>
                <a:solidFill>
                  <a:prstClr val="white"/>
                </a:solidFill>
                <a:effectLst/>
                <a:uLnTx/>
                <a:uFillTx/>
                <a:latin typeface="Arial" panose="020B0604020202020204"/>
                <a:ea typeface="+mn-ea"/>
                <a:cs typeface="+mn-cs"/>
              </a:rPr>
              <a:t>BLACKROCK</a:t>
            </a:r>
            <a:r>
              <a:rPr kumimoji="0" lang="en-GB" sz="1100" b="0" i="0" u="none" strike="noStrike" kern="1200" cap="none" spc="0" normalizeH="0" baseline="0" noProof="0">
                <a:ln>
                  <a:noFill/>
                </a:ln>
                <a:solidFill>
                  <a:prstClr val="white"/>
                </a:solidFill>
                <a:effectLst/>
                <a:uLnTx/>
                <a:uFillTx/>
                <a:latin typeface="Arial" panose="020B0604020202020204"/>
                <a:ea typeface="+mn-ea"/>
                <a:cs typeface="+mn-cs"/>
              </a:rPr>
              <a:t>, </a:t>
            </a:r>
            <a:r>
              <a:rPr kumimoji="0" lang="en-GB" sz="1100" b="1" i="0" u="none" strike="noStrike" kern="1200" cap="none" spc="0" normalizeH="0" baseline="0" noProof="0">
                <a:ln>
                  <a:noFill/>
                </a:ln>
                <a:solidFill>
                  <a:prstClr val="white"/>
                </a:solidFill>
                <a:effectLst/>
                <a:uLnTx/>
                <a:uFillTx/>
                <a:latin typeface="Arial" panose="020B0604020202020204"/>
                <a:ea typeface="+mn-ea"/>
                <a:cs typeface="+mn-cs"/>
              </a:rPr>
              <a:t>ALADDIN</a:t>
            </a:r>
            <a:r>
              <a:rPr kumimoji="0" lang="en-GB" sz="1100" b="0" i="0" u="none" strike="noStrike" kern="1200" cap="none" spc="0" normalizeH="0" baseline="0" noProof="0">
                <a:ln>
                  <a:noFill/>
                </a:ln>
                <a:solidFill>
                  <a:prstClr val="white"/>
                </a:solidFill>
                <a:effectLst/>
                <a:uLnTx/>
                <a:uFillTx/>
                <a:latin typeface="Arial" panose="020B0604020202020204"/>
                <a:ea typeface="+mn-ea"/>
                <a:cs typeface="+mn-cs"/>
              </a:rPr>
              <a:t>, </a:t>
            </a:r>
            <a:r>
              <a:rPr kumimoji="0" lang="en-GB" sz="1100" b="1" i="0" u="none" strike="noStrike" kern="1200" cap="none" spc="0" normalizeH="0" baseline="0" noProof="0" err="1">
                <a:ln>
                  <a:noFill/>
                </a:ln>
                <a:solidFill>
                  <a:prstClr val="white"/>
                </a:solidFill>
                <a:effectLst/>
                <a:uLnTx/>
                <a:uFillTx/>
                <a:latin typeface="Arial" panose="020B0604020202020204"/>
                <a:ea typeface="+mn-ea"/>
                <a:cs typeface="+mn-cs"/>
              </a:rPr>
              <a:t>eFRONT</a:t>
            </a:r>
            <a:r>
              <a:rPr kumimoji="0" lang="en-GB" sz="1100" b="1" i="0" u="none" strike="noStrike" kern="1200" cap="none" spc="0" normalizeH="0" baseline="0" noProof="0">
                <a:ln>
                  <a:noFill/>
                </a:ln>
                <a:solidFill>
                  <a:prstClr val="white"/>
                </a:solidFill>
                <a:effectLst/>
                <a:uLnTx/>
                <a:uFillTx/>
                <a:latin typeface="Arial" panose="020B0604020202020204"/>
                <a:ea typeface="+mn-ea"/>
                <a:cs typeface="+mn-cs"/>
              </a:rPr>
              <a:t> </a:t>
            </a:r>
            <a:r>
              <a:rPr kumimoji="0" lang="en-GB" sz="1100" b="0" i="0" u="none" strike="noStrike" kern="1200" cap="none" spc="0" normalizeH="0" baseline="0" noProof="0">
                <a:ln>
                  <a:noFill/>
                </a:ln>
                <a:solidFill>
                  <a:prstClr val="white"/>
                </a:solidFill>
                <a:effectLst/>
                <a:uLnTx/>
                <a:uFillTx/>
                <a:latin typeface="Arial" panose="020B0604020202020204"/>
                <a:ea typeface="+mn-ea"/>
                <a:cs typeface="+mn-cs"/>
              </a:rPr>
              <a:t>and </a:t>
            </a:r>
            <a:r>
              <a:rPr kumimoji="0" lang="en-GB" sz="1100" b="1" i="0" u="none" strike="noStrike" kern="1200" cap="none" spc="0" normalizeH="0" baseline="0" noProof="0">
                <a:ln>
                  <a:noFill/>
                </a:ln>
                <a:solidFill>
                  <a:prstClr val="white"/>
                </a:solidFill>
                <a:effectLst/>
                <a:uLnTx/>
                <a:uFillTx/>
                <a:latin typeface="Arial" panose="020B0604020202020204"/>
                <a:ea typeface="+mn-ea"/>
                <a:cs typeface="+mn-cs"/>
              </a:rPr>
              <a:t>PREQIN </a:t>
            </a:r>
            <a:r>
              <a:rPr kumimoji="0" lang="en-GB" sz="1100" b="0" i="0" u="none" strike="noStrike" kern="1200" cap="none" spc="0" normalizeH="0" baseline="0" noProof="0">
                <a:ln>
                  <a:noFill/>
                </a:ln>
                <a:solidFill>
                  <a:prstClr val="white"/>
                </a:solidFill>
                <a:effectLst/>
                <a:uLnTx/>
                <a:uFillTx/>
                <a:latin typeface="Arial" panose="020B0604020202020204"/>
                <a:ea typeface="+mn-ea"/>
                <a:cs typeface="+mn-cs"/>
              </a:rPr>
              <a:t>are trademarks of BlackRock, Inc. or its affiliates. All other marks are the property of their respective owners.</a:t>
            </a:r>
            <a:endParaRPr lang="en-GB" sz="1100" b="0" i="0" u="none" strike="noStrike" kern="1200" cap="none" spc="0" normalizeH="0" baseline="0" noProof="0">
              <a:ln>
                <a:noFill/>
              </a:ln>
              <a:solidFill>
                <a:prstClr val="white"/>
              </a:solidFill>
              <a:effectLst/>
              <a:uLnTx/>
              <a:uFillTx/>
              <a:latin typeface="Arial" panose="020B0604020202020204"/>
              <a:cs typeface="Arial"/>
            </a:endParaRPr>
          </a:p>
        </p:txBody>
      </p:sp>
      <p:sp>
        <p:nvSpPr>
          <p:cNvPr id="2" name="TextBox 1">
            <a:extLst>
              <a:ext uri="{FF2B5EF4-FFF2-40B4-BE49-F238E27FC236}">
                <a16:creationId xmlns:a16="http://schemas.microsoft.com/office/drawing/2014/main" id="{29D31392-AE44-6918-7FC3-A0299BB064A9}"/>
              </a:ext>
            </a:extLst>
          </p:cNvPr>
          <p:cNvSpPr txBox="1"/>
          <p:nvPr/>
        </p:nvSpPr>
        <p:spPr>
          <a:xfrm>
            <a:off x="3019664" y="6627183"/>
            <a:ext cx="6097162" cy="184666"/>
          </a:xfrm>
          <a:prstGeom prst="rect">
            <a:avLst/>
          </a:prstGeom>
          <a:noFill/>
        </p:spPr>
        <p:txBody>
          <a:bodyPr wrap="square">
            <a:spAutoFit/>
          </a:bodyPr>
          <a:lstStyle/>
          <a:p>
            <a:pPr algn="ctr"/>
            <a:r>
              <a:rPr lang="en-GB" sz="600" b="0" i="0" u="none" strike="noStrike">
                <a:solidFill>
                  <a:schemeClr val="bg1"/>
                </a:solidFill>
                <a:effectLst/>
                <a:latin typeface="Arial" panose="020B0604020202020204" pitchFamily="34" charset="0"/>
                <a:cs typeface="Arial" panose="020B0604020202020204" pitchFamily="34" charset="0"/>
              </a:rPr>
              <a:t>FOR INSTITUTIONAL, WHOLESALE, QUALIFIED AND PROFESSIONAL INVESTOR/CLIENT USE ONLY. NOT FOR FURTHER DISTRIBUTION.</a:t>
            </a:r>
            <a:endParaRPr lang="en-US" sz="60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988562792"/>
      </p:ext>
    </p:extLst>
  </p:cSld>
  <p:clrMapOvr>
    <a:masterClrMapping/>
  </p:clrMapOvr>
</p:sld>
</file>

<file path=ppt/theme/theme1.xml><?xml version="1.0" encoding="utf-8"?>
<a:theme xmlns:a="http://schemas.openxmlformats.org/drawingml/2006/main" name="Office Theme">
  <a:themeElements>
    <a:clrScheme name="Custom 4">
      <a:dk1>
        <a:sysClr val="windowText" lastClr="000000"/>
      </a:dk1>
      <a:lt1>
        <a:sysClr val="window" lastClr="FFFFFF"/>
      </a:lt1>
      <a:dk2>
        <a:srgbClr val="750048"/>
      </a:dk2>
      <a:lt2>
        <a:srgbClr val="C5B9AC"/>
      </a:lt2>
      <a:accent1>
        <a:srgbClr val="1B0757"/>
      </a:accent1>
      <a:accent2>
        <a:srgbClr val="D10077"/>
      </a:accent2>
      <a:accent3>
        <a:srgbClr val="0024B2"/>
      </a:accent3>
      <a:accent4>
        <a:srgbClr val="00A494"/>
      </a:accent4>
      <a:accent5>
        <a:srgbClr val="9B00D9"/>
      </a:accent5>
      <a:accent6>
        <a:srgbClr val="E57232"/>
      </a:accent6>
      <a:hlink>
        <a:srgbClr val="3377FF"/>
      </a:hlink>
      <a:folHlink>
        <a:srgbClr val="005757"/>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PRQ-BLK-PowerPoint-EN">
  <a:themeElements>
    <a:clrScheme name="Custom 4">
      <a:dk1>
        <a:sysClr val="windowText" lastClr="000000"/>
      </a:dk1>
      <a:lt1>
        <a:sysClr val="window" lastClr="FFFFFF"/>
      </a:lt1>
      <a:dk2>
        <a:srgbClr val="750048"/>
      </a:dk2>
      <a:lt2>
        <a:srgbClr val="C5B9AC"/>
      </a:lt2>
      <a:accent1>
        <a:srgbClr val="1B0757"/>
      </a:accent1>
      <a:accent2>
        <a:srgbClr val="D10077"/>
      </a:accent2>
      <a:accent3>
        <a:srgbClr val="0024B2"/>
      </a:accent3>
      <a:accent4>
        <a:srgbClr val="00A494"/>
      </a:accent4>
      <a:accent5>
        <a:srgbClr val="9B00D9"/>
      </a:accent5>
      <a:accent6>
        <a:srgbClr val="E57232"/>
      </a:accent6>
      <a:hlink>
        <a:srgbClr val="3377FF"/>
      </a:hlink>
      <a:folHlink>
        <a:srgbClr val="005757"/>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Custom 1">
    <a:dk1>
      <a:sysClr val="windowText" lastClr="000000"/>
    </a:dk1>
    <a:lt1>
      <a:sysClr val="window" lastClr="FFFFFF"/>
    </a:lt1>
    <a:dk2>
      <a:srgbClr val="E2DCD6"/>
    </a:dk2>
    <a:lt2>
      <a:srgbClr val="F1EDEA"/>
    </a:lt2>
    <a:accent1>
      <a:srgbClr val="1B0757"/>
    </a:accent1>
    <a:accent2>
      <a:srgbClr val="D10077"/>
    </a:accent2>
    <a:accent3>
      <a:srgbClr val="0024B2"/>
    </a:accent3>
    <a:accent4>
      <a:srgbClr val="00A494"/>
    </a:accent4>
    <a:accent5>
      <a:srgbClr val="9B00D9"/>
    </a:accent5>
    <a:accent6>
      <a:srgbClr val="E57232"/>
    </a:accent6>
    <a:hlink>
      <a:srgbClr val="0563C1"/>
    </a:hlink>
    <a:folHlink>
      <a:srgbClr val="954F72"/>
    </a:folHlink>
  </a:clrScheme>
  <a:fontScheme name="Preqi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7CC6883D36C0274586A0A674849EE8B6" ma:contentTypeVersion="5" ma:contentTypeDescription="Create a new document." ma:contentTypeScope="" ma:versionID="416a82ecb31db482a862534262d2facf">
  <xsd:schema xmlns:xsd="http://www.w3.org/2001/XMLSchema" xmlns:xs="http://www.w3.org/2001/XMLSchema" xmlns:p="http://schemas.microsoft.com/office/2006/metadata/properties" xmlns:ns1="http://schemas.microsoft.com/sharepoint/v3" xmlns:ns2="bd2684c8-05ea-4fda-986c-0b8ed6bbd181" xmlns:ns3="444fe53c-c169-4206-ac8c-49f178a758c6" xmlns:ns4="3a459573-5b5a-4d25-a812-58bf1772c2ed" xmlns:ns5="4629d2d0-faea-40b2-ba93-73a7c95188fe" targetNamespace="http://schemas.microsoft.com/office/2006/metadata/properties" ma:root="true" ma:fieldsID="9ee80299616ef8f92069a9d076b989a9" ns1:_="" ns2:_="" ns3:_="" ns4:_="" ns5:_="">
    <xsd:import namespace="http://schemas.microsoft.com/sharepoint/v3"/>
    <xsd:import namespace="bd2684c8-05ea-4fda-986c-0b8ed6bbd181"/>
    <xsd:import namespace="444fe53c-c169-4206-ac8c-49f178a758c6"/>
    <xsd:import namespace="3a459573-5b5a-4d25-a812-58bf1772c2ed"/>
    <xsd:import namespace="4629d2d0-faea-40b2-ba93-73a7c95188fe"/>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ObjectDetectorVersions" minOccurs="0"/>
                <xsd:element ref="ns2:MediaServiceGenerationTime" minOccurs="0"/>
                <xsd:element ref="ns2:MediaServiceEventHashCode" minOccurs="0"/>
                <xsd:element ref="ns2:MediaLengthInSeconds" minOccurs="0"/>
                <xsd:element ref="ns2:MediaServiceOCR" minOccurs="0"/>
                <xsd:element ref="ns2:MediaServiceLocation" minOccurs="0"/>
                <xsd:element ref="ns3:SharedWithUsers" minOccurs="0"/>
                <xsd:element ref="ns3:SharedWithDetails" minOccurs="0"/>
                <xsd:element ref="ns1:_ip_UnifiedCompliancePolicyProperties" minOccurs="0"/>
                <xsd:element ref="ns1:_ip_UnifiedCompliancePolicyUIAction" minOccurs="0"/>
                <xsd:element ref="ns2:MediaServiceSearchProperties" minOccurs="0"/>
                <xsd:element ref="ns2:MediaServiceBillingMetadata" minOccurs="0"/>
                <xsd:element ref="ns4:lcf76f155ced4ddcb4097134ff3c332f" minOccurs="0"/>
                <xsd:element ref="ns5:TaxCatchAll" minOccurs="0"/>
                <xsd:element ref="ns4:_Flow_Signoff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19" nillable="true" ma:displayName="Unified Compliance Policy Properties" ma:hidden="true" ma:internalName="_ip_UnifiedCompliancePolicyProperties">
      <xsd:simpleType>
        <xsd:restriction base="dms:Note"/>
      </xsd:simpleType>
    </xsd:element>
    <xsd:element name="_ip_UnifiedCompliancePolicyUIAction" ma:index="20"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bd2684c8-05ea-4fda-986c-0b8ed6bbd181"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dexed="true" ma:internalName="MediaServiceDateTaken" ma:readOnly="true">
      <xsd:simpleType>
        <xsd:restriction base="dms:Text"/>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Location" ma:index="16" nillable="true" ma:displayName="Location" ma:description="" ma:indexed="true" ma:internalName="MediaServiceLocation" ma:readOnly="true">
      <xsd:simpleType>
        <xsd:restriction base="dms:Text"/>
      </xsd:simpleType>
    </xsd:element>
    <xsd:element name="MediaServiceSearchProperties" ma:index="21" nillable="true" ma:displayName="MediaServiceSearchProperties" ma:hidden="true" ma:internalName="MediaServiceSearchProperties" ma:readOnly="true">
      <xsd:simpleType>
        <xsd:restriction base="dms:Note"/>
      </xsd:simpleType>
    </xsd:element>
    <xsd:element name="MediaServiceBillingMetadata" ma:index="22"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444fe53c-c169-4206-ac8c-49f178a758c6" elementFormDefault="qualified">
    <xsd:import namespace="http://schemas.microsoft.com/office/2006/documentManagement/types"/>
    <xsd:import namespace="http://schemas.microsoft.com/office/infopath/2007/PartnerControls"/>
    <xsd:element name="SharedWithUsers" ma:index="17"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8"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3a459573-5b5a-4d25-a812-58bf1772c2ed" elementFormDefault="qualified">
    <xsd:import namespace="http://schemas.microsoft.com/office/2006/documentManagement/types"/>
    <xsd:import namespace="http://schemas.microsoft.com/office/infopath/2007/PartnerControls"/>
    <xsd:element name="lcf76f155ced4ddcb4097134ff3c332f" ma:index="24" nillable="true" ma:taxonomy="true" ma:internalName="lcf76f155ced4ddcb4097134ff3c332f" ma:taxonomyFieldName="MediaServiceImageTags" ma:displayName="Image Tags" ma:readOnly="false" ma:fieldId="{5cf76f15-5ced-4ddc-b409-7134ff3c332f}" ma:taxonomyMulti="true" ma:sspId="4539d9ab-241e-4543-9093-6e19f5881ce4" ma:termSetId="09814cd3-568e-fe90-9814-8d621ff8fb84" ma:anchorId="fba54fb3-c3e1-fe81-a776-ca4b69148c4d" ma:open="true" ma:isKeyword="false">
      <xsd:complexType>
        <xsd:sequence>
          <xsd:element ref="pc:Terms" minOccurs="0" maxOccurs="1"/>
        </xsd:sequence>
      </xsd:complexType>
    </xsd:element>
    <xsd:element name="_Flow_SignoffStatus" ma:index="26" nillable="true" ma:displayName="Sign-off status" ma:internalName="_x0024_Resources_x003a_core_x002c_Signoff_Status">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4629d2d0-faea-40b2-ba93-73a7c95188fe" elementFormDefault="qualified">
    <xsd:import namespace="http://schemas.microsoft.com/office/2006/documentManagement/types"/>
    <xsd:import namespace="http://schemas.microsoft.com/office/infopath/2007/PartnerControls"/>
    <xsd:element name="TaxCatchAll" ma:index="25" nillable="true" ma:displayName="Taxonomy Catch All Column" ma:hidden="true" ma:list="{c7d38f8e-7777-4a58-9d9e-b23d7c1a47b3}" ma:internalName="TaxCatchAll" ma:showField="CatchAllData" ma:web="4629d2d0-faea-40b2-ba93-73a7c95188fe">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SharedWithUsers xmlns="444fe53c-c169-4206-ac8c-49f178a758c6">
      <UserInfo>
        <DisplayName/>
        <AccountId xsi:nil="true"/>
        <AccountType/>
      </UserInfo>
    </SharedWithUsers>
    <_ip_UnifiedCompliancePolicyUIAction xmlns="http://schemas.microsoft.com/sharepoint/v3" xsi:nil="true"/>
    <_ip_UnifiedCompliancePolicyProperties xmlns="http://schemas.microsoft.com/sharepoint/v3" xsi:nil="true"/>
    <lcf76f155ced4ddcb4097134ff3c332f xmlns="3a459573-5b5a-4d25-a812-58bf1772c2ed">
      <Terms xmlns="http://schemas.microsoft.com/office/infopath/2007/PartnerControls"/>
    </lcf76f155ced4ddcb4097134ff3c332f>
    <TaxCatchAll xmlns="4629d2d0-faea-40b2-ba93-73a7c95188fe" xsi:nil="true"/>
    <_Flow_SignoffStatus xmlns="3a459573-5b5a-4d25-a812-58bf1772c2ed" xsi:nil="true"/>
  </documentManagement>
</p:properties>
</file>

<file path=customXml/itemProps1.xml><?xml version="1.0" encoding="utf-8"?>
<ds:datastoreItem xmlns:ds="http://schemas.openxmlformats.org/officeDocument/2006/customXml" ds:itemID="{2B51ACFE-8DFB-408B-A90A-D7B4B7BD3D83}">
  <ds:schemaRefs>
    <ds:schemaRef ds:uri="http://schemas.microsoft.com/sharepoint/v3/contenttype/forms"/>
  </ds:schemaRefs>
</ds:datastoreItem>
</file>

<file path=customXml/itemProps2.xml><?xml version="1.0" encoding="utf-8"?>
<ds:datastoreItem xmlns:ds="http://schemas.openxmlformats.org/officeDocument/2006/customXml" ds:itemID="{FE5A58F2-C150-4F30-BC0E-E3F941CEBC87}">
  <ds:schemaRefs>
    <ds:schemaRef ds:uri="3a459573-5b5a-4d25-a812-58bf1772c2ed"/>
    <ds:schemaRef ds:uri="444fe53c-c169-4206-ac8c-49f178a758c6"/>
    <ds:schemaRef ds:uri="4629d2d0-faea-40b2-ba93-73a7c95188fe"/>
    <ds:schemaRef ds:uri="bd2684c8-05ea-4fda-986c-0b8ed6bbd181"/>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microsoft.com/sharepoint/v3"/>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AD1B2E5F-8919-4C64-A0D4-3FA1CE6F115A}">
  <ds:schemaRefs>
    <ds:schemaRef ds:uri="3a459573-5b5a-4d25-a812-58bf1772c2ed"/>
    <ds:schemaRef ds:uri="444fe53c-c169-4206-ac8c-49f178a758c6"/>
    <ds:schemaRef ds:uri="4629d2d0-faea-40b2-ba93-73a7c95188fe"/>
    <ds:schemaRef ds:uri="bd2684c8-05ea-4fda-986c-0b8ed6bbd181"/>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microsoft.com/sharepoint/v3"/>
    <ds:schemaRef ds:uri="http://schemas.openxmlformats.org/package/2006/metadata/core-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
  <TotalTime>1</TotalTime>
  <Words>1334</Words>
  <Application>Microsoft Office PowerPoint</Application>
  <PresentationFormat>Widescreen</PresentationFormat>
  <Paragraphs>179</Paragraphs>
  <Slides>9</Slides>
  <Notes>6</Notes>
  <HiddenSlides>0</HiddenSlides>
  <MMClips>0</MMClips>
  <ScaleCrop>false</ScaleCrop>
  <HeadingPairs>
    <vt:vector size="6" baseType="variant">
      <vt:variant>
        <vt:lpstr>Fonts Used</vt:lpstr>
      </vt:variant>
      <vt:variant>
        <vt:i4>4</vt:i4>
      </vt:variant>
      <vt:variant>
        <vt:lpstr>Theme</vt:lpstr>
      </vt:variant>
      <vt:variant>
        <vt:i4>2</vt:i4>
      </vt:variant>
      <vt:variant>
        <vt:lpstr>Slide Titles</vt:lpstr>
      </vt:variant>
      <vt:variant>
        <vt:i4>9</vt:i4>
      </vt:variant>
    </vt:vector>
  </HeadingPairs>
  <TitlesOfParts>
    <vt:vector size="15" baseType="lpstr">
      <vt:lpstr>Arial</vt:lpstr>
      <vt:lpstr>BLK Fort</vt:lpstr>
      <vt:lpstr>Calibri</vt:lpstr>
      <vt:lpstr>System Font Regular</vt:lpstr>
      <vt:lpstr>Office Theme</vt:lpstr>
      <vt:lpstr>PRQ-BLK-PowerPoint-EN</vt:lpstr>
      <vt:lpstr>The New Era of Private Markets Benchmarks</vt:lpstr>
      <vt:lpstr>Private Markets Update</vt:lpstr>
      <vt:lpstr>Private market returns lagging since interest rate hikes</vt:lpstr>
      <vt:lpstr>Fund distributions across private markets remain under pressure</vt:lpstr>
      <vt:lpstr>PowerPoint Presentation</vt:lpstr>
      <vt:lpstr>Historical market dislocations often followed by strong vintages</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Interactive Brokers - Preqin</dc:title>
  <dc:creator>Matt Humphries</dc:creator>
  <cp:lastModifiedBy>Nikolova, Ivelina</cp:lastModifiedBy>
  <cp:revision>1</cp:revision>
  <dcterms:created xsi:type="dcterms:W3CDTF">2022-07-06T12:39:00Z</dcterms:created>
  <dcterms:modified xsi:type="dcterms:W3CDTF">2026-07-22T14:44:27Z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0x0101007CC6883D36C0274586A0A674849EE8B6</vt:lpwstr>
  </property>
  <property fmtid="{D5CDD505-2E9C-101B-9397-08002B2CF9AE}" pid="3" name="MediaServiceImageTags">
    <vt:lpwstr/>
  </property>
  <property fmtid="{D5CDD505-2E9C-101B-9397-08002B2CF9AE}" pid="4" name="MSIP_Label_ebab98b9-cf09-4233-a531-45b20ccad0bd_Enabled">
    <vt:lpwstr>True</vt:lpwstr>
  </property>
  <property fmtid="{D5CDD505-2E9C-101B-9397-08002B2CF9AE}" pid="5" name="MSIP_Label_ebab98b9-cf09-4233-a531-45b20ccad0bd_SiteId">
    <vt:lpwstr>282a3295-5c42-4d93-9ec1-6631001cc5f7</vt:lpwstr>
  </property>
  <property fmtid="{D5CDD505-2E9C-101B-9397-08002B2CF9AE}" pid="6" name="MSIP_Label_ebab98b9-cf09-4233-a531-45b20ccad0bd_SetDate">
    <vt:lpwstr>2025-06-18T09:55:34Z</vt:lpwstr>
  </property>
  <property fmtid="{D5CDD505-2E9C-101B-9397-08002B2CF9AE}" pid="7" name="MSIP_Label_ebab98b9-cf09-4233-a531-45b20ccad0bd_Name">
    <vt:lpwstr>Restricted</vt:lpwstr>
  </property>
  <property fmtid="{D5CDD505-2E9C-101B-9397-08002B2CF9AE}" pid="8" name="MSIP_Label_ebab98b9-cf09-4233-a531-45b20ccad0bd_ActionId">
    <vt:lpwstr>5dae73ec-6dd1-4f57-958d-e1930928f20c</vt:lpwstr>
  </property>
  <property fmtid="{D5CDD505-2E9C-101B-9397-08002B2CF9AE}" pid="9" name="MSIP_Label_ebab98b9-cf09-4233-a531-45b20ccad0bd_Extended_MSFT_Method">
    <vt:lpwstr>Standard</vt:lpwstr>
  </property>
  <property fmtid="{D5CDD505-2E9C-101B-9397-08002B2CF9AE}" pid="10" name="Sensitivity">
    <vt:lpwstr>Restricted \ Internal Only Restricted</vt:lpwstr>
  </property>
  <property fmtid="{D5CDD505-2E9C-101B-9397-08002B2CF9AE}" pid="11" name="MSIP_Label_f9c8b52b-69f7-406a-8d7d-cb59ccdf39d9_Method">
    <vt:lpwstr>Privileged</vt:lpwstr>
  </property>
  <property fmtid="{D5CDD505-2E9C-101B-9397-08002B2CF9AE}" pid="12" name="MSIP_Label_f9c8b52b-69f7-406a-8d7d-cb59ccdf39d9_ActionId">
    <vt:lpwstr>4b5a3d91-8457-4926-b49c-4b819ac24be7</vt:lpwstr>
  </property>
  <property fmtid="{D5CDD505-2E9C-101B-9397-08002B2CF9AE}" pid="13" name="MSIP_Label_f9c8b52b-69f7-406a-8d7d-cb59ccdf39d9_Name">
    <vt:lpwstr>Public</vt:lpwstr>
  </property>
  <property fmtid="{D5CDD505-2E9C-101B-9397-08002B2CF9AE}" pid="14" name="MSIP_Label_f9c8b52b-69f7-406a-8d7d-cb59ccdf39d9_SiteId">
    <vt:lpwstr>282a3295-5c42-4d93-9ec1-6631001cc5f7</vt:lpwstr>
  </property>
  <property fmtid="{D5CDD505-2E9C-101B-9397-08002B2CF9AE}" pid="15" name="MSIP_Label_f9c8b52b-69f7-406a-8d7d-cb59ccdf39d9_SetDate">
    <vt:lpwstr>2026-06-15T08:42:51Z</vt:lpwstr>
  </property>
  <property fmtid="{D5CDD505-2E9C-101B-9397-08002B2CF9AE}" pid="16" name="MSIP_Label_f9c8b52b-69f7-406a-8d7d-cb59ccdf39d9_Enabled">
    <vt:lpwstr>true</vt:lpwstr>
  </property>
  <property fmtid="{D5CDD505-2E9C-101B-9397-08002B2CF9AE}" pid="17" name="MSIP_Label_f9c8b52b-69f7-406a-8d7d-cb59ccdf39d9_ContentBits">
    <vt:lpwstr>0</vt:lpwstr>
  </property>
  <property fmtid="{D5CDD505-2E9C-101B-9397-08002B2CF9AE}" pid="18" name="MSIP_Label_f9c8b52b-69f7-406a-8d7d-cb59ccdf39d9_Tag">
    <vt:lpwstr>10, 0, 1, 2</vt:lpwstr>
  </property>
</Properties>
</file>