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56" r:id="rId5"/>
    <p:sldId id="268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9CA900-C3D1-4767-8428-4828DFB1A559}" v="3" dt="2024-12-04T11:10:40.781"/>
    <p1510:client id="{E608F8E8-207F-9566-EDD4-CDB21791117B}" v="497" dt="2024-12-03T17:41:42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D79E-7724-4C11-AEED-5C198A6EF37B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E18B-4DF4-44FF-B3D2-AA0836554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6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ea typeface="+mn-lt"/>
                <a:cs typeface="+mn-lt"/>
              </a:rPr>
              <a:t>Clinical </a:t>
            </a:r>
            <a:r>
              <a:rPr lang="de-DE" b="1" dirty="0" err="1">
                <a:ea typeface="+mn-lt"/>
                <a:cs typeface="+mn-lt"/>
              </a:rPr>
              <a:t>Decision</a:t>
            </a:r>
            <a:r>
              <a:rPr lang="de-DE" b="1" dirty="0">
                <a:ea typeface="+mn-lt"/>
                <a:cs typeface="+mn-lt"/>
              </a:rPr>
              <a:t> Support Systeme (CDSS)</a:t>
            </a:r>
            <a:r>
              <a:rPr lang="de-DE" dirty="0">
                <a:ea typeface="+mn-lt"/>
                <a:cs typeface="+mn-lt"/>
              </a:rPr>
              <a:t>: KI gestützte Analyse von Patientendaten für passgenaue evidenzbasierte Empfehlungen entlang des Pflegeprozesses</a:t>
            </a:r>
            <a:endParaRPr lang="de-DE" b="1" dirty="0">
              <a:ea typeface="+mn-lt"/>
              <a:cs typeface="+mn-lt"/>
            </a:endParaRPr>
          </a:p>
          <a:p>
            <a:r>
              <a:rPr lang="de-DE" b="1" dirty="0">
                <a:ea typeface="+mn-lt"/>
                <a:cs typeface="+mn-lt"/>
              </a:rPr>
              <a:t>Vorhersagen</a:t>
            </a:r>
            <a:r>
              <a:rPr lang="de-DE" dirty="0">
                <a:ea typeface="+mn-lt"/>
                <a:cs typeface="+mn-lt"/>
              </a:rPr>
              <a:t>: durch KI ein frühzeitiges Erkennen von unerwünschten Ereignissen und ein Eingriff vor dessen Auftreten, z.B. Krise der Vitalparameter, Risikoparameter wie Sturz, Mangelernährung, Dekubitus</a:t>
            </a:r>
            <a:endParaRPr lang="de-DE" dirty="0"/>
          </a:p>
          <a:p>
            <a:r>
              <a:rPr lang="de-DE" b="1" dirty="0">
                <a:ea typeface="+mn-lt"/>
                <a:cs typeface="+mn-lt"/>
              </a:rPr>
              <a:t>Robotik: </a:t>
            </a:r>
            <a:r>
              <a:rPr lang="de-DE" dirty="0">
                <a:ea typeface="+mn-lt"/>
                <a:cs typeface="+mn-lt"/>
              </a:rPr>
              <a:t>Übernahme einfacher sich wiederholender Tätigkeiten oder Tätigkeiten mit besonderen Lasten</a:t>
            </a:r>
            <a:endParaRPr lang="de-DE" dirty="0"/>
          </a:p>
          <a:p>
            <a:r>
              <a:rPr lang="de-DE" b="1" dirty="0">
                <a:ea typeface="+mn-lt"/>
                <a:cs typeface="+mn-lt"/>
              </a:rPr>
              <a:t>Telepflege und virtuelle Pflegeassistenten: </a:t>
            </a:r>
            <a:r>
              <a:rPr lang="de-DE" dirty="0">
                <a:ea typeface="+mn-lt"/>
                <a:cs typeface="+mn-lt"/>
              </a:rPr>
              <a:t>Unterstützung für Patientinnen und Patienten, sowie pflegende Angehörige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3E18B-4DF4-44FF-B3D2-AA083655447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69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Erwartungen, aber auch Zuschreibungen; </a:t>
            </a:r>
            <a:r>
              <a:rPr lang="de-DE" dirty="0" err="1"/>
              <a:t>zb</a:t>
            </a:r>
            <a:r>
              <a:rPr lang="de-DE" dirty="0"/>
              <a:t> zeigen Studien aus der Robotik, dass eingesparte Zeit, direkt reinvestiert wird, auch ist Pflegequalität als Konstrukt nicht definiert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3E18B-4DF4-44FF-B3D2-AA083655447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8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3E18B-4DF4-44FF-B3D2-AA083655447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06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Hindernisse bei der Einführung von Anwendungen mit Künstlicher Intelligenz in der Pflege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3E18B-4DF4-44FF-B3D2-AA083655447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06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b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Überschrift (22pt) durch Klicken bearbeiten</a:t>
            </a:r>
          </a:p>
        </p:txBody>
      </p:sp>
      <p:sp>
        <p:nvSpPr>
          <p:cNvPr id="1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Künstliche Intelligenz in der Pflege - Katharina Steinhauer Universitätsmedizin Frankfurt</a:t>
            </a:r>
            <a:endParaRPr lang="de-DE" dirty="0"/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19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C0F44D55-766C-4A48-AF40-D77AC0DD60AE}" type="datetime1">
              <a:rPr lang="de-DE" smtClean="0"/>
              <a:t>04.12.2024</a:t>
            </a:fld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idx="1"/>
          </p:nvPr>
        </p:nvSpPr>
        <p:spPr>
          <a:xfrm>
            <a:off x="360362" y="883065"/>
            <a:ext cx="11469239" cy="561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606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b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Überschrift (22pt) durch Klicken bearbeiten</a:t>
            </a: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Künstliche Intelligenz in der Pflege - Katharina Steinhauer Universitätsmedizin Frankfurt</a:t>
            </a:r>
            <a:endParaRPr lang="de-DE" dirty="0"/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E73BDB58-7B74-4499-88AF-56EC593AD712}" type="datetime1">
              <a:rPr lang="de-DE" smtClean="0"/>
              <a:t>04.12.2024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24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Künstliche Intelligenz in der Pflege - Katharina Steinhauer Universitätsmedizin Frankfurt</a:t>
            </a:r>
            <a:endParaRPr lang="de-DE" dirty="0"/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FB1FA609-39F5-408C-81E9-9D29D3ABE4CC}" type="datetime1">
              <a:rPr lang="de-DE" smtClean="0"/>
              <a:t>04.12.2024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71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55D9627-EA3A-4129-A849-06C86E1E2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8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E5E2-C793-408D-AA67-92EB2C3DD1B9}" type="datetime1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Künstliche Intelligenz in der Pflege - Katharina Steinhauer Universitätsmedizin Frankfurt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59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A30FB21-AC20-0311-8E8B-3D6661AEBFE8}"/>
              </a:ext>
            </a:extLst>
          </p:cNvPr>
          <p:cNvGrpSpPr/>
          <p:nvPr/>
        </p:nvGrpSpPr>
        <p:grpSpPr>
          <a:xfrm>
            <a:off x="-22291" y="0"/>
            <a:ext cx="12214291" cy="6858001"/>
            <a:chOff x="-22291" y="0"/>
            <a:chExt cx="12214291" cy="6858001"/>
          </a:xfrm>
        </p:grpSpPr>
        <p:pic>
          <p:nvPicPr>
            <p:cNvPr id="12" name="Grafik 11" descr="Ein Bild, das Gebäude, Himmel, Gewerbegebäude, Architektur enthält.&#10;&#10;Automatisch generierte Beschreibung">
              <a:extLst>
                <a:ext uri="{FF2B5EF4-FFF2-40B4-BE49-F238E27FC236}">
                  <a16:creationId xmlns:a16="http://schemas.microsoft.com/office/drawing/2014/main" id="{0359BA5D-73AC-FBD3-97B6-6083907A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465" t="4627" b="11451"/>
            <a:stretch/>
          </p:blipFill>
          <p:spPr>
            <a:xfrm>
              <a:off x="-22291" y="0"/>
              <a:ext cx="12214291" cy="6858000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4CD5A7B-42B5-E3B4-A3F7-BCA171A16E47}"/>
                </a:ext>
              </a:extLst>
            </p:cNvPr>
            <p:cNvSpPr/>
            <p:nvPr/>
          </p:nvSpPr>
          <p:spPr bwMode="gray">
            <a:xfrm>
              <a:off x="-22288" y="0"/>
              <a:ext cx="12214288" cy="6858001"/>
            </a:xfrm>
            <a:prstGeom prst="rect">
              <a:avLst/>
            </a:pr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/>
            <a:lstStyle/>
            <a:p>
              <a:pPr algn="ctr">
                <a:spcBef>
                  <a:spcPts val="300"/>
                </a:spcBef>
                <a:spcAft>
                  <a:spcPts val="10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360" imgH="360" progId="TCLayout.ActiveDocument.1">
                  <p:embed/>
                </p:oleObj>
              </mc:Choice>
              <mc:Fallback>
                <p:oleObj name="think-cell Folie" r:id="rId10" imgW="360" imgH="36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60" imgH="360" progId="TCLayout.ActiveDocument.1">
                  <p:embed/>
                </p:oleObj>
              </mc:Choice>
              <mc:Fallback>
                <p:oleObj name="think-cell Folie" r:id="rId12" imgW="360" imgH="36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6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14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29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44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59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Font typeface="Wingdings 2" panose="05020102010507070707" pitchFamily="18" charset="2"/>
        <a:buChar char=""/>
        <a:defRPr lang="de-DE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234000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SzPct val="90000"/>
        <a:buFont typeface="Wingdings 3" pitchFamily="18" charset="2"/>
        <a:buChar char=""/>
        <a:tabLst/>
        <a:defRPr lang="de-DE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702000" indent="-233363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SzPct val="100000"/>
        <a:buFont typeface="Wingdings" pitchFamily="2" charset="2"/>
        <a:buChar char="§"/>
        <a:defRPr lang="de-DE" sz="1600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936000" indent="-180000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Font typeface="Arial" charset="0"/>
        <a:buChar char="–"/>
        <a:defRPr lang="de-DE" sz="1400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116000" indent="-144000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Font typeface="Arial" charset="0"/>
        <a:buChar char="•"/>
        <a:defRPr lang="de-DE" sz="1200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2159754" indent="-359959" algn="l" defTabSz="914296" rtl="0" eaLnBrk="1" latinLnBrk="0" hangingPunct="1">
        <a:lnSpc>
          <a:spcPct val="100000"/>
        </a:lnSpc>
        <a:spcBef>
          <a:spcPts val="300"/>
        </a:spcBef>
        <a:spcAft>
          <a:spcPts val="100"/>
        </a:spcAft>
        <a:buClr>
          <a:schemeClr val="tx2"/>
        </a:buClr>
        <a:buFont typeface="Arial" pitchFamily="34" charset="0"/>
        <a:buChar char="•"/>
        <a:defRPr lang="de-DE" sz="1200" b="0" kern="120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2">
          <p15:clr>
            <a:srgbClr val="547EBF"/>
          </p15:clr>
        </p15:guide>
        <p15:guide id="8" orient="horz" pos="162">
          <p15:clr>
            <a:srgbClr val="547EBF"/>
          </p15:clr>
        </p15:guide>
        <p15:guide id="9" orient="horz" pos="557">
          <p15:clr>
            <a:srgbClr val="547EBF"/>
          </p15:clr>
        </p15:guide>
        <p15:guide id="10" pos="227">
          <p15:clr>
            <a:srgbClr val="547EBF"/>
          </p15:clr>
        </p15:guide>
        <p15:guide id="11" pos="7452">
          <p15:clr>
            <a:srgbClr val="547EBF"/>
          </p15:clr>
        </p15:guide>
        <p15:guide id="17" orient="horz" pos="4094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Katharina.steinhauer@unimedizin-ffm.d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 in der Pflege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642228"/>
            <a:ext cx="9144000" cy="165576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de-DE"/>
              <a:t>Katharina Steinhauer</a:t>
            </a:r>
          </a:p>
          <a:p>
            <a:pPr algn="l"/>
            <a:r>
              <a:rPr lang="de-DE" dirty="0"/>
              <a:t>Pflegewissenschaftlerin</a:t>
            </a:r>
          </a:p>
          <a:p>
            <a:pPr algn="l"/>
            <a:r>
              <a:rPr lang="de-DE" dirty="0"/>
              <a:t>Universitätsmedizin Frankfurt</a:t>
            </a:r>
          </a:p>
          <a:p>
            <a:pPr algn="l"/>
            <a:r>
              <a:rPr lang="de-DE" dirty="0"/>
              <a:t>Stabsstelle Anwendungsbetreuung klinische IT-Systeme und Neue Technologien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35AA3D-AF09-47D2-EF8C-676F973F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Künstliche Intelligenz in der Pflege - Katharina Steinhauer Universitätsmedizin Frankfurt</a:t>
            </a: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29E96F8-D9F5-78CD-3C44-ACBC4D889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2" y="260414"/>
            <a:ext cx="11848338" cy="5595049"/>
          </a:xfrm>
        </p:spPr>
      </p:pic>
    </p:spTree>
    <p:extLst>
      <p:ext uri="{BB962C8B-B14F-4D97-AF65-F5344CB8AC3E}">
        <p14:creationId xmlns:p14="http://schemas.microsoft.com/office/powerpoint/2010/main" val="17328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7068465-52EF-270B-B904-44CACFF733F7}"/>
              </a:ext>
            </a:extLst>
          </p:cNvPr>
          <p:cNvSpPr txBox="1"/>
          <p:nvPr/>
        </p:nvSpPr>
        <p:spPr>
          <a:xfrm>
            <a:off x="223284" y="3009014"/>
            <a:ext cx="3551274" cy="1488558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</a:pPr>
            <a:r>
              <a:rPr lang="de-DE" sz="1800" dirty="0">
                <a:solidFill>
                  <a:schemeClr val="bg1"/>
                </a:solidFill>
              </a:rPr>
              <a:t>Mögliche Benefits von Künstlicher Intelligenz in der Pflege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6C4EFCD-ED6F-4E84-1C24-4A669987A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169417"/>
            <a:ext cx="8752424" cy="6389177"/>
          </a:xfrm>
        </p:spPr>
      </p:pic>
    </p:spTree>
    <p:extLst>
      <p:ext uri="{BB962C8B-B14F-4D97-AF65-F5344CB8AC3E}">
        <p14:creationId xmlns:p14="http://schemas.microsoft.com/office/powerpoint/2010/main" val="339995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D9426-C9D0-7D2D-FC30-0DB33131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Grundlagen der Pflegedokumentation</a:t>
            </a:r>
          </a:p>
        </p:txBody>
      </p:sp>
      <p:pic>
        <p:nvPicPr>
          <p:cNvPr id="4" name="Inhaltsplatzhalter 3" descr="Ein Bild, das Text, Screenshot, Schrift, Grafiken enthält.&#10;&#10;Beschreibung automatisch generiert.">
            <a:extLst>
              <a:ext uri="{FF2B5EF4-FFF2-40B4-BE49-F238E27FC236}">
                <a16:creationId xmlns:a16="http://schemas.microsoft.com/office/drawing/2014/main" id="{3466B732-4E70-F2CB-6E2B-673DDA26A78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42937" y="1351037"/>
            <a:ext cx="10906125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Text, Screenshot, Schrift, Zahl enthält.&#10;&#10;Beschreibung automatisch generiert.">
            <a:extLst>
              <a:ext uri="{FF2B5EF4-FFF2-40B4-BE49-F238E27FC236}">
                <a16:creationId xmlns:a16="http://schemas.microsoft.com/office/drawing/2014/main" id="{765BDE05-255A-C2E5-5D78-812AA8F03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96" y="1530023"/>
            <a:ext cx="12066208" cy="37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5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49F7E99-BCC8-85E7-0125-DA0090515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72" y="483259"/>
            <a:ext cx="12200872" cy="5891482"/>
          </a:xfrm>
        </p:spPr>
      </p:pic>
    </p:spTree>
    <p:extLst>
      <p:ext uri="{BB962C8B-B14F-4D97-AF65-F5344CB8AC3E}">
        <p14:creationId xmlns:p14="http://schemas.microsoft.com/office/powerpoint/2010/main" val="108652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DFBB261-26CE-2A3A-A9D9-FEF1DBA65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62" y="137160"/>
            <a:ext cx="9433063" cy="6305614"/>
          </a:xfrm>
        </p:spPr>
      </p:pic>
    </p:spTree>
    <p:extLst>
      <p:ext uri="{BB962C8B-B14F-4D97-AF65-F5344CB8AC3E}">
        <p14:creationId xmlns:p14="http://schemas.microsoft.com/office/powerpoint/2010/main" val="334875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9C4F20-E1D4-B6AE-FC38-0CAA8EB1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435"/>
            <a:ext cx="10515600" cy="5645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e-DE" sz="2000" dirty="0"/>
              <a:t>Vielen Dank für die Aufmerksamkeit!</a:t>
            </a:r>
          </a:p>
          <a:p>
            <a:pPr marL="0" indent="0">
              <a:buNone/>
            </a:pPr>
            <a:r>
              <a:rPr lang="de-DE" sz="2000" dirty="0"/>
              <a:t>Weitere Fragen, Anregungen, Grüße gerne über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hlinkClick r:id="rId2"/>
              </a:rPr>
              <a:t>Katharina.steinhauer@unimedizin-ffm.de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Oder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909A32-48A0-7266-DC4E-B912379B3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604" y="4002972"/>
            <a:ext cx="156680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8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sign1">
  <a:themeElements>
    <a:clrScheme name="UNITY_Farben_2016_10_18">
      <a:dk1>
        <a:srgbClr val="2D2D2D"/>
      </a:dk1>
      <a:lt1>
        <a:srgbClr val="FFFFFF"/>
      </a:lt1>
      <a:dk2>
        <a:srgbClr val="144477"/>
      </a:dk2>
      <a:lt2>
        <a:srgbClr val="DCE3E8"/>
      </a:lt2>
      <a:accent1>
        <a:srgbClr val="144477"/>
      </a:accent1>
      <a:accent2>
        <a:srgbClr val="4876A0"/>
      </a:accent2>
      <a:accent3>
        <a:srgbClr val="BDC6D1"/>
      </a:accent3>
      <a:accent4>
        <a:srgbClr val="FFC300"/>
      </a:accent4>
      <a:accent5>
        <a:srgbClr val="0A967A"/>
      </a:accent5>
      <a:accent6>
        <a:srgbClr val="B60028"/>
      </a:accent6>
      <a:hlink>
        <a:srgbClr val="4876A0"/>
      </a:hlink>
      <a:folHlink>
        <a:srgbClr val="4876A0"/>
      </a:folHlink>
    </a:clrScheme>
    <a:fontScheme name="Vorlage_V_4_0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Vorlage_V_4_0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9050" cap="flat" cmpd="sng" algn="ctr">
          <a:solidFill>
            <a:srgbClr val="003258"/>
          </a:solidFill>
          <a:prstDash val="solid"/>
        </a:ln>
        <a:ln w="19050" cap="flat" cmpd="sng" algn="ctr">
          <a:solidFill>
            <a:srgbClr val="003258"/>
          </a:solidFill>
          <a:prstDash val="solid"/>
        </a:ln>
        <a:ln w="19050" cap="flat" cmpd="sng" algn="ctr">
          <a:solidFill>
            <a:srgbClr val="003258"/>
          </a:solidFill>
          <a:prstDash val="solid"/>
        </a:ln>
      </a:lnStyleLst>
      <a:effectStyleLst>
        <a:effectStyle>
          <a:effectLst>
            <a:outerShdw blurRad="38100" dist="101600" dir="2400000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38100" dist="101600" dir="2400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hilly" dir="r"/>
          </a:scene3d>
          <a:sp3d prstMaterial="plastic">
            <a:bevelT w="165100"/>
          </a:sp3d>
        </a:effectStyle>
        <a:effectStyle>
          <a:effectLst>
            <a:outerShdw blurRad="38100" dist="101600" dir="2400000" rotWithShape="0">
              <a:srgbClr val="000000">
                <a:alpha val="30000"/>
              </a:srgbClr>
            </a:outerShdw>
          </a:effectLst>
          <a:scene3d>
            <a:camera prst="obliqueBottomRight" fov="6000000"/>
            <a:lightRig rig="flat" dir="t"/>
          </a:scene3d>
          <a:sp3d prstMaterial="plastic">
            <a:bevelT w="254000" h="1270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 bwMode="gray">
        <a:solidFill>
          <a:schemeClr val="bg1"/>
        </a:solidFill>
        <a:ln>
          <a:solidFill>
            <a:schemeClr val="tx2"/>
          </a:solidFill>
        </a:ln>
      </a:spPr>
      <a:bodyPr lIns="72000" tIns="0" rIns="72000" bIns="0" rtlCol="0" anchor="t"/>
      <a:lstStyle>
        <a:defPPr>
          <a:spcBef>
            <a:spcPts val="300"/>
          </a:spcBef>
          <a:spcAft>
            <a:spcPts val="100"/>
          </a:spcAft>
          <a:defRPr sz="1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0" rIns="72000" bIns="0" rtlCol="0">
        <a:noAutofit/>
      </a:bodyPr>
      <a:lstStyle>
        <a:defPPr marL="361950" indent="-361950">
          <a:spcBef>
            <a:spcPts val="300"/>
          </a:spcBef>
          <a:spcAft>
            <a:spcPts val="100"/>
          </a:spcAft>
          <a:buClr>
            <a:schemeClr val="tx2"/>
          </a:buClr>
          <a:buFont typeface="Wingdings" pitchFamily="2" charset="2"/>
          <a:buChar char="n"/>
          <a:defRPr sz="1800" dirty="0"/>
        </a:defPPr>
      </a:lstStyle>
    </a:txDef>
  </a:objectDefaults>
  <a:extraClrSchemeLst/>
  <a:custClrLst>
    <a:custClr name="UNITY Berry">
      <a:srgbClr val="891F5E"/>
    </a:custClr>
    <a:custClr name="UNITY Petrol">
      <a:srgbClr val="2D7694"/>
    </a:custClr>
    <a:custClr name="UNITY Midnight">
      <a:srgbClr val="2A275D"/>
    </a:custClr>
  </a:custClrLst>
  <a:extLst>
    <a:ext uri="{05A4C25C-085E-4340-85A3-A5531E510DB2}">
      <thm15:themeFamily xmlns:thm15="http://schemas.microsoft.com/office/thememl/2012/main" name="Design1" id="{80E0B664-52A1-4C2A-BBAC-363264D206CA}" vid="{3F9C6877-5A64-498D-A2D8-A91AE0C3263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dcc1741-a7d3-4557-9513-9d0d0497ff2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0405146F88FD45A3D4B03D7A960D8E" ma:contentTypeVersion="13" ma:contentTypeDescription="Create a new document." ma:contentTypeScope="" ma:versionID="e61979c2abd512279b2db6d97c06477f">
  <xsd:schema xmlns:xsd="http://www.w3.org/2001/XMLSchema" xmlns:xs="http://www.w3.org/2001/XMLSchema" xmlns:p="http://schemas.microsoft.com/office/2006/metadata/properties" xmlns:ns3="2dcc1741-a7d3-4557-9513-9d0d0497ff23" xmlns:ns4="ae1b79d1-2f0e-4ec2-8f7e-19a9feb8c182" targetNamespace="http://schemas.microsoft.com/office/2006/metadata/properties" ma:root="true" ma:fieldsID="c5a756248bc1a3c288183e5dd24f34f7" ns3:_="" ns4:_="">
    <xsd:import namespace="2dcc1741-a7d3-4557-9513-9d0d0497ff23"/>
    <xsd:import namespace="ae1b79d1-2f0e-4ec2-8f7e-19a9feb8c1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c1741-a7d3-4557-9513-9d0d0497f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b79d1-2f0e-4ec2-8f7e-19a9feb8c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3DD81B-46B6-48F3-9751-7DD511977486}">
  <ds:schemaRefs>
    <ds:schemaRef ds:uri="ae1b79d1-2f0e-4ec2-8f7e-19a9feb8c182"/>
    <ds:schemaRef ds:uri="http://purl.org/dc/dcmitype/"/>
    <ds:schemaRef ds:uri="2dcc1741-a7d3-4557-9513-9d0d0497ff23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55254FF-CCD3-457A-BF57-D38309885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cc1741-a7d3-4557-9513-9d0d0497ff23"/>
    <ds:schemaRef ds:uri="ae1b79d1-2f0e-4ec2-8f7e-19a9feb8c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BCF274-193A-42B0-95CB-7C2CF71B4D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181</Words>
  <Application>Microsoft Office PowerPoint</Application>
  <PresentationFormat>Breitbild</PresentationFormat>
  <Paragraphs>23</Paragraphs>
  <Slides>8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Aptos</vt:lpstr>
      <vt:lpstr>Arial</vt:lpstr>
      <vt:lpstr>Wingdings</vt:lpstr>
      <vt:lpstr>Wingdings 2</vt:lpstr>
      <vt:lpstr>Wingdings 3</vt:lpstr>
      <vt:lpstr>Design1</vt:lpstr>
      <vt:lpstr>think-cell Folie</vt:lpstr>
      <vt:lpstr>KI in der Pflege </vt:lpstr>
      <vt:lpstr>PowerPoint-Präsentation</vt:lpstr>
      <vt:lpstr>PowerPoint-Präsentation</vt:lpstr>
      <vt:lpstr>Grundlagen der Pflegedokumentation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Katharina Steinhauer</dc:creator>
  <cp:lastModifiedBy>Katharina Steinhauer</cp:lastModifiedBy>
  <cp:revision>142</cp:revision>
  <dcterms:created xsi:type="dcterms:W3CDTF">2024-12-03T16:27:17Z</dcterms:created>
  <dcterms:modified xsi:type="dcterms:W3CDTF">2024-12-04T11:33:51Z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2024-12-04T08:18:55Z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e9da4ac1-f26f-485f-83ae-d88639088028</vt:lpwstr>
  </property>
  <property fmtid="{D5CDD505-2E9C-101B-9397-08002B2CF9AE}" pid="7" name="MSIP_Label_defa4170-0d19-0005-0004-bc88714345d2_ActionId">
    <vt:lpwstr>a5d902ac-3c83-461f-827a-b170c31a4358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0x010100270405146F88FD45A3D4B03D7A960D8E</vt:lpwstr>
  </property>
</Properties>
</file>