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5" r:id="rId2"/>
    <p:sldMasterId id="2147483768" r:id="rId3"/>
    <p:sldMasterId id="2147483739" r:id="rId4"/>
    <p:sldMasterId id="2147483793" r:id="rId5"/>
  </p:sldMasterIdLst>
  <p:notesMasterIdLst>
    <p:notesMasterId r:id="rId21"/>
  </p:notesMasterIdLst>
  <p:handoutMasterIdLst>
    <p:handoutMasterId r:id="rId22"/>
  </p:handoutMasterIdLst>
  <p:sldIdLst>
    <p:sldId id="5002" r:id="rId6"/>
    <p:sldId id="304" r:id="rId7"/>
    <p:sldId id="310" r:id="rId8"/>
    <p:sldId id="5168" r:id="rId9"/>
    <p:sldId id="306" r:id="rId10"/>
    <p:sldId id="311" r:id="rId11"/>
    <p:sldId id="308" r:id="rId12"/>
    <p:sldId id="5169" r:id="rId13"/>
    <p:sldId id="5170" r:id="rId14"/>
    <p:sldId id="5171" r:id="rId15"/>
    <p:sldId id="316" r:id="rId16"/>
    <p:sldId id="317" r:id="rId17"/>
    <p:sldId id="318" r:id="rId18"/>
    <p:sldId id="5172" r:id="rId19"/>
    <p:sldId id="309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D1BA56-EA40-644D-ECA7-A145A1570447}" name="Birgit Gwuzdz" initials="BG" userId="06f94e1f3be536a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  <p:cmAuthor id="3" name="Liliane Meijnen" initials="LM" lastIdx="19" clrIdx="2">
    <p:extLst>
      <p:ext uri="{19B8F6BF-5375-455C-9EA6-DF929625EA0E}">
        <p15:presenceInfo xmlns:p15="http://schemas.microsoft.com/office/powerpoint/2012/main" userId="Liliane Meij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 light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FEA419B-BCDB-4C27-8AB2-1E94C2BD932C}" styleName="Elsevier dark">
    <a:wholeTbl>
      <a:tcTxStyle>
        <a:fontRef idx="minor">
          <a:prstClr val="white"/>
        </a:fontRef>
        <a:schemeClr val="lt1"/>
      </a:tcTxStyle>
      <a:tcStyle>
        <a:tcBdr>
          <a:left>
            <a:ln w="0" cmpd="sng">
              <a:solidFill>
                <a:srgbClr val="2E2E2E"/>
              </a:solidFill>
            </a:ln>
          </a:left>
          <a:right>
            <a:ln w="0" cmpd="sng">
              <a:solidFill>
                <a:srgbClr val="2E2E2E"/>
              </a:solidFill>
            </a:ln>
          </a:right>
          <a:top>
            <a:ln w="0" cmpd="sng">
              <a:solidFill>
                <a:srgbClr val="2E2E2E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rgbClr val="2E2E2E"/>
          </a:solidFill>
        </a:fill>
      </a:tcStyle>
    </a:wholeTbl>
    <a:band1H>
      <a:tcStyle>
        <a:tcBdr/>
        <a:fill>
          <a:solidFill>
            <a:srgbClr val="2E2E2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3565A"/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>
          <a:top>
            <a:ln w="12700" cmpd="sng">
              <a:solidFill>
                <a:srgbClr val="2E2E2E"/>
              </a:solidFill>
            </a:ln>
          </a:top>
        </a:tcBdr>
        <a:fill>
          <a:solidFill>
            <a:srgbClr val="3C3C3C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rgbClr val="2E2E2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272"/>
  </p:normalViewPr>
  <p:slideViewPr>
    <p:cSldViewPr snapToGrid="0" showGuides="1">
      <p:cViewPr varScale="1">
        <p:scale>
          <a:sx n="131" d="100"/>
          <a:sy n="131" d="100"/>
        </p:scale>
        <p:origin x="120" y="354"/>
      </p:cViewPr>
      <p:guideLst>
        <p:guide pos="5760"/>
        <p:guide orient="horz" pos="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85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ACC53-DC5A-474D-BF40-5DEE5F8B6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6045F-ADB6-491B-962A-FF775ED846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EFF9-8149-4B5D-A6E5-2AE8F4B33535}" type="datetimeFigureOut">
              <a:rPr lang="en-GB" smtClean="0">
                <a:latin typeface="Arial" panose="020B0604020202020204" pitchFamily="34" charset="0"/>
              </a:rPr>
              <a:t>10/08/2022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ED0C-AA8B-40BA-B6F3-D505E74CA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853D-F1D8-47E4-9768-A371E3261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183A-C4E9-47DF-9822-C1FEB6FD02A0}" type="slidenum">
              <a:rPr lang="en-GB" smtClean="0">
                <a:latin typeface="Arial" panose="020B0604020202020204" pitchFamily="34" charset="0"/>
              </a:rPr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9DD4CF-C917-4D69-9374-6EFF2E9F78C3}" type="datetimeFigureOut">
              <a:rPr lang="en-GB" smtClean="0"/>
              <a:pPr/>
              <a:t>10/08/2022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443C7B-F938-4CE9-A268-32817172635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4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08638-2440-C545-94FC-9F7E4A4B47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4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9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2994"/>
            </a:avLst>
          </a:prstGeom>
          <a:solidFill>
            <a:schemeClr val="accent6"/>
          </a:solidFill>
          <a:effectLst>
            <a:outerShdw blurRad="139700" dist="12700" dir="2700000" sx="101000" sy="101000" algn="t" rotWithShape="0">
              <a:srgbClr val="353535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196000" rIns="0" bIns="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6A4B26-CBD6-4EC3-9BB2-03D1059EC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3147"/>
            </a:avLst>
          </a:prstGeom>
          <a:solidFill>
            <a:schemeClr val="accent6"/>
          </a:solidFill>
          <a:effectLst>
            <a:outerShdw blurRad="139700" dist="12700" dir="2700000" sx="101000" sy="101000" algn="ctr" rotWithShape="0">
              <a:prstClr val="black">
                <a:alpha val="41000"/>
              </a:prstClr>
            </a:outerShdw>
          </a:effectLst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8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088000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31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de-DE" noProof="0"/>
              <a:t>Tabelle durch Klicken auf Symbol hinzufügen</a:t>
            </a:r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2325818"/>
            <a:ext cx="2929467" cy="28176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GB" noProof="0" dirty="0"/>
              <a:t>Drag picture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7EB86-3F9E-4A42-81FA-F215DE6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195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GB" dirty="0"/>
              <a:t>Drag </a:t>
            </a:r>
            <a:r>
              <a:rPr lang="en-GB" noProof="0" dirty="0"/>
              <a:t>picture</a:t>
            </a:r>
            <a:r>
              <a:rPr lang="en-GB" dirty="0"/>
              <a:t>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E9124-E359-49E6-A14A-2497E35E5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Department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A798CCC-F599-47BC-84EE-8CAA3D220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38319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9" y="1125082"/>
            <a:ext cx="8238319" cy="3673610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5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125082"/>
            <a:ext cx="4012006" cy="3673610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8" y="1125082"/>
            <a:ext cx="4028595" cy="3673610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528903"/>
            <a:ext cx="8269613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351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01EA3-16A6-47D3-9D6E-A27DFE22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4C5E1-CD3D-48F6-A233-AED37C14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516A12-917B-4162-AA3C-C63B31F62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5DD8D-46EB-4B8C-815B-D1FA2967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426B63-B4F7-464C-AB46-5B7A907E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1BB191-DA09-4AA2-8139-AAC225DC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225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FDB99-8F13-497D-A3CE-37BDAB9E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DEC312-081E-4599-935B-2E78EEA0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831FBC-5DE6-4D1A-A717-F508BA0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FC9051-8B0E-4CFF-AAAE-45D3A4D7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A0BC1C-3881-465A-A0BB-6F536A45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27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0680-66FC-4B4F-BCBE-011CC58B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19E6CA-129A-4354-AA72-C103BD0E7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DF8D4A-6050-44DE-A950-B55D6841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31A64E-75F4-4815-BB4B-19A217C2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567AC-D78D-4D73-823D-70C4BA22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44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B50C-103D-4B2F-B601-39ED1195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1F30CE-3AFA-4E6C-911A-7544D45FA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7346B7-CF41-4AD2-8D81-C2E8CAD45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DAE44A-813B-4A67-A443-A5227427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636262-5CD4-4594-8A3E-5B946C07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7740C-81BF-4F1F-9ADC-B5106531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378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E8FA1-FA84-45B3-B66C-41B74537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A8E8AD-55EB-47F1-9FCA-61D7A965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0A45A3-C3FE-4D62-A838-75555AB5A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362BC0-1001-41B2-8C83-FFADF6AE8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5474A1-A6B0-443D-B53A-913221A47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B3C42F-9DF7-42FB-8467-E7CFAD08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167647-D35C-4A7B-BD6D-1D8F9334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36F9CA-DAF4-4D0F-AF35-C571B1A9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206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8EDD6-EA98-4C64-8A4D-E3BF7EC3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2D6FB0-A488-4CA4-A07F-9E18DFEA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C284EB-D9EE-47F4-9CBA-AE79F6FB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C3F0A5-74EB-463A-894D-20EC9FE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135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FE29A6-C320-4A8B-803D-2CD1996E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6E2A57-E73C-450B-8E33-B7818249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3BBC70-649D-412F-929C-8239C8AE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27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CDDBF-B4E7-4B1F-BE48-0551D465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1B22BA-B5B8-4D20-B5B9-81527F9D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9CBAB9-A0DF-4861-9BEE-1791217B5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F077C2-A17F-419D-9F48-51B88179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D1301E-9A01-4CA2-B31F-A67416D2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0F9BD4-D61A-446A-ACF1-6120D797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097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4D3A-53DC-4733-B6B7-ABB8F45D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103E62C-C270-4009-A1AB-0A5667E57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C458FD-C762-422D-BF6E-B67FA75E6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69AAD3-0B02-4AB9-BDB0-3E36DE19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EF0E60-977E-48F6-8E10-F4555AF8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FC7BB8-FA91-40E0-8282-344BE3C1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95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A6797-AE73-4461-8C5F-FE5A971C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CB3D91-FA8C-4011-8CF5-482CE1A6A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78094-6728-4F37-9826-87468A89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83B32-6357-4986-AE52-C586ED3E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9DAA3-DC4B-46DC-AC9F-A3AB44FF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42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9E71B1-F750-4435-986C-7F9EF2056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C302498-6BB4-4CFF-96AA-FCC603E67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D037EA-0DB0-4B51-9813-07D15359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006AA-8722-4157-AF9F-E5078BF5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C8A3E-40C9-42E8-A603-933370A4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DBEE19-041E-413A-9FCC-06217577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281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6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079500" algn="l"/>
              </a:tabLst>
              <a:defRPr/>
            </a:lvl1pPr>
          </a:lstStyle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2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FCEF2CD-9A3A-421B-94C9-614952CA2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  <a:br>
              <a:rPr lang="en-GB" dirty="0"/>
            </a:br>
            <a:r>
              <a:rPr lang="en-GB" dirty="0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5CBCDE-5E13-4C2D-BD2B-A7F04116F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181"/>
          <a:stretch/>
        </p:blipFill>
        <p:spPr>
          <a:xfrm>
            <a:off x="0" y="-1"/>
            <a:ext cx="9144000" cy="7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GB" dirty="0"/>
              <a:t>Click to edit Master text styles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9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</a:t>
            </a:r>
            <a:br>
              <a:rPr lang="en-GB" noProof="0" dirty="0"/>
            </a:br>
            <a:r>
              <a:rPr lang="en-GB" noProof="0" dirty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4402"/>
            </a:avLst>
          </a:prstGeo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232000" rIns="0" bIns="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7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4626"/>
            </a:avLst>
          </a:prstGeom>
          <a:solidFill>
            <a:schemeClr val="accent6"/>
          </a:solidFill>
          <a:effectLst/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and gray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23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6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GB" noProof="0" dirty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4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table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EE115E-9A03-449B-92F1-3CD40794A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057400"/>
            <a:ext cx="3086100" cy="30861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Drag picture into placeholder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6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Drag </a:t>
            </a:r>
            <a:r>
              <a:rPr lang="en-GB" noProof="0" dirty="0"/>
              <a:t>picture</a:t>
            </a:r>
            <a:r>
              <a:rPr lang="en-GB" dirty="0"/>
              <a:t> into placeholder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rgbClr val="53565A"/>
                </a:solidFill>
              </a:defRPr>
            </a:lvl1pPr>
          </a:lstStyle>
          <a:p>
            <a:r>
              <a:rPr lang="en-GB" dirty="0"/>
              <a:t>“Quote”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5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Department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1E151E-40BD-4BA6-BA47-B4CC88EEA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4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GB" dirty="0"/>
              <a:t>Month, year</a:t>
            </a:r>
            <a:br>
              <a:rPr lang="en-GB" dirty="0"/>
            </a:br>
            <a:r>
              <a:rPr lang="en-GB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GB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8A0C770-19FC-43E2-AEE2-B18B053BE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>Click icon to add chart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38993" cy="79766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GB" dirty="0"/>
              <a:t>Click to edit title</a:t>
            </a:r>
            <a:br>
              <a:rPr lang="en-GB" dirty="0"/>
            </a:br>
            <a:r>
              <a:rPr lang="en-GB" dirty="0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82190" y="4961769"/>
            <a:ext cx="7875133" cy="144000"/>
          </a:xfrm>
        </p:spPr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263" y="4853854"/>
            <a:ext cx="7534777" cy="2519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803" r:id="rId3"/>
    <p:sldLayoutId id="2147483660" r:id="rId4"/>
    <p:sldLayoutId id="2147483802" r:id="rId5"/>
    <p:sldLayoutId id="2147483804" r:id="rId6"/>
    <p:sldLayoutId id="2147483701" r:id="rId7"/>
    <p:sldLayoutId id="2147483734" r:id="rId8"/>
    <p:sldLayoutId id="2147483650" r:id="rId9"/>
    <p:sldLayoutId id="2147483735" r:id="rId10"/>
    <p:sldLayoutId id="2147483708" r:id="rId11"/>
    <p:sldLayoutId id="2147483662" r:id="rId12"/>
    <p:sldLayoutId id="2147483703" r:id="rId13"/>
    <p:sldLayoutId id="2147483696" r:id="rId14"/>
    <p:sldLayoutId id="2147483663" r:id="rId15"/>
    <p:sldLayoutId id="2147483698" r:id="rId16"/>
    <p:sldLayoutId id="2147483699" r:id="rId17"/>
    <p:sldLayoutId id="2147483737" r:id="rId18"/>
    <p:sldLayoutId id="2147483666" r:id="rId19"/>
    <p:sldLayoutId id="2147483736" r:id="rId20"/>
    <p:sldLayoutId id="2147483738" r:id="rId21"/>
    <p:sldLayoutId id="2147483767" r:id="rId22"/>
    <p:sldLayoutId id="2147483669" r:id="rId23"/>
    <p:sldLayoutId id="2147483665" r:id="rId24"/>
    <p:sldLayoutId id="2147483664" r:id="rId25"/>
    <p:sldLayoutId id="2147483709" r:id="rId26"/>
    <p:sldLayoutId id="2147483670" r:id="rId27"/>
    <p:sldLayoutId id="2147483817" r:id="rId28"/>
    <p:sldLayoutId id="2147483818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8CBC84-8539-4CAC-8192-97BB872D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37C02B-21A6-42A6-B07D-0B61D10A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B59851-BA6F-4B30-A004-D7AD4AE8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6D8A5-7C13-4EF5-AC62-5A94F259B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AA76CF-CEE4-4BCD-BFBA-691D035B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ECD78-869D-4E73-B8C1-BEF5AAD870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02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D5161C8-EE77-4377-B6B1-7E9C29CB9F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92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B5B76-D48B-486B-B148-17C02F22EB4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801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Erstellt durch Annett Klepsch © Elsevier GmbH, München 2022                                               ClinicalKey Student für die Pflege - www.clinicalkey.vom/student/nursing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B01DC-AA4B-4B09-A9C1-2490348EB4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aper-rash-in-infants-and-children-beyond-the-bas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doi.org/10.1007/s00112-019-0648-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D8347-4804-47F1-98FB-1E11456E58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Juli 2022</a:t>
            </a:r>
          </a:p>
          <a:p>
            <a:r>
              <a:rPr lang="nl-NL" dirty="0"/>
              <a:t>Erstellt von Birgit Gwuzdz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6164F-14D7-4C97-AFFF-0E08E0382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24" y="1939047"/>
            <a:ext cx="6679943" cy="1681409"/>
          </a:xfrm>
        </p:spPr>
        <p:txBody>
          <a:bodyPr>
            <a:normAutofit/>
          </a:bodyPr>
          <a:lstStyle/>
          <a:p>
            <a:r>
              <a:rPr lang="en-US" sz="2800" dirty="0" err="1"/>
              <a:t>Prophylaxe</a:t>
            </a:r>
            <a:r>
              <a:rPr lang="en-US" sz="2800" dirty="0"/>
              <a:t> „</a:t>
            </a:r>
            <a:r>
              <a:rPr lang="en-US" sz="2800" dirty="0" err="1"/>
              <a:t>Windeldermatitis</a:t>
            </a:r>
            <a:r>
              <a:rPr lang="en-US" sz="2800" dirty="0"/>
              <a:t>” – </a:t>
            </a:r>
            <a:r>
              <a:rPr lang="en-US" sz="2800" dirty="0" err="1"/>
              <a:t>Inkontinenzassoziierte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Dermatitis </a:t>
            </a:r>
            <a:r>
              <a:rPr lang="en-US" sz="2800" dirty="0" err="1"/>
              <a:t>bei</a:t>
            </a:r>
            <a:r>
              <a:rPr lang="en-US" sz="2800" dirty="0"/>
              <a:t> </a:t>
            </a:r>
            <a:r>
              <a:rPr lang="en-US" sz="2800" dirty="0" err="1"/>
              <a:t>Kindern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3E2E1-D8D0-428F-9CE1-98FD1019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0D61305-755C-C8D7-D971-EC36F425E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90" y="206579"/>
            <a:ext cx="1167287" cy="150842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7768C0A-5047-8032-3F46-55340F885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67" y="208401"/>
            <a:ext cx="1070055" cy="15252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2C404CD-D9AE-11AE-1C77-9759A380E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12" y="206579"/>
            <a:ext cx="907537" cy="15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770" y="136386"/>
            <a:ext cx="7146565" cy="638652"/>
          </a:xfrm>
        </p:spPr>
        <p:txBody>
          <a:bodyPr>
            <a:normAutofit fontScale="90000"/>
          </a:bodyPr>
          <a:lstStyle/>
          <a:p>
            <a:pPr>
              <a:tabLst>
                <a:tab pos="807244" algn="l"/>
              </a:tabLst>
            </a:pPr>
            <a:br>
              <a:rPr lang="de-DE" dirty="0"/>
            </a:br>
            <a:r>
              <a:rPr lang="de-DE" dirty="0"/>
              <a:t>6. Therapeutische und prophylaktische Maßnahmen</a:t>
            </a:r>
            <a:br>
              <a:rPr lang="de-DE" dirty="0"/>
            </a:br>
            <a:r>
              <a:rPr lang="de-DE" sz="1350" dirty="0"/>
              <a:t>6.2 B = </a:t>
            </a:r>
            <a:r>
              <a:rPr lang="de-DE" sz="1350" dirty="0" err="1"/>
              <a:t>Barriers</a:t>
            </a:r>
            <a:r>
              <a:rPr lang="de-DE" sz="1350" dirty="0"/>
              <a:t> (Barriere)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35768"/>
            <a:ext cx="7371204" cy="3270403"/>
          </a:xfrm>
        </p:spPr>
        <p:txBody>
          <a:bodyPr>
            <a:normAutofit/>
          </a:bodyPr>
          <a:lstStyle/>
          <a:p>
            <a:r>
              <a:rPr lang="de-DE" dirty="0"/>
              <a:t>Barriere bezieht sich hier auf die natürliche Hautbarriere.</a:t>
            </a:r>
          </a:p>
          <a:p>
            <a:pPr>
              <a:spcBef>
                <a:spcPts val="900"/>
              </a:spcBef>
            </a:pPr>
            <a:r>
              <a:rPr lang="de-DE" dirty="0"/>
              <a:t>Diese sollte prophylaktisch erhalten bleiben bzw. durch die richtigen Pasten/Cremes wieder aufgebaut werden.</a:t>
            </a:r>
          </a:p>
          <a:p>
            <a:pPr>
              <a:spcBef>
                <a:spcPts val="900"/>
              </a:spcBef>
            </a:pPr>
            <a:r>
              <a:rPr lang="de-DE" dirty="0"/>
              <a:t>Diese sollen die Haut</a:t>
            </a:r>
          </a:p>
          <a:p>
            <a:pPr marL="600075" lvl="1" indent="-257175">
              <a:buFont typeface="+mj-lt"/>
              <a:buAutoNum type="arabicPeriod"/>
            </a:pPr>
            <a:r>
              <a:rPr lang="de-DE" sz="1500" dirty="0"/>
              <a:t>schützen mit Inhaltsstoffen, </a:t>
            </a:r>
            <a:br>
              <a:rPr lang="de-DE" sz="1500" dirty="0"/>
            </a:br>
            <a:r>
              <a:rPr lang="de-DE" sz="1500" dirty="0"/>
              <a:t>z.B. weiße Vaseline, Wollwachs, Zinkoxid, ätherische Öle, beispielsweise Kamille </a:t>
            </a:r>
          </a:p>
          <a:p>
            <a:pPr marL="600075" lvl="1" indent="-257175">
              <a:spcBef>
                <a:spcPts val="450"/>
              </a:spcBef>
              <a:buFont typeface="+mj-lt"/>
              <a:buAutoNum type="arabicPeriod"/>
            </a:pPr>
            <a:r>
              <a:rPr lang="de-DE" sz="1500" dirty="0"/>
              <a:t>regenerieren mit Inhaltsstoffen, </a:t>
            </a:r>
            <a:br>
              <a:rPr lang="de-DE" sz="1500" dirty="0"/>
            </a:br>
            <a:r>
              <a:rPr lang="de-DE" sz="1500" dirty="0"/>
              <a:t>z.B. Zinkoxid, Bienenwachs, Olivenöl, </a:t>
            </a:r>
            <a:r>
              <a:rPr lang="de-DE" sz="1500" dirty="0" err="1"/>
              <a:t>Salicylsäure</a:t>
            </a:r>
            <a:r>
              <a:rPr lang="de-DE" sz="1500" dirty="0"/>
              <a:t>, ätherische Öle, beispielsweise Kamille</a:t>
            </a:r>
          </a:p>
          <a:p>
            <a:endParaRPr lang="de-DE" dirty="0"/>
          </a:p>
        </p:txBody>
      </p:sp>
      <p:pic>
        <p:nvPicPr>
          <p:cNvPr id="5" name="Picture 2" descr="K:\Projects\06_Pflege\Marketing\Projekt Pflege\09814_Dozentenportal\2017_Juni\Präsentationen\01_von Autoren\bearbeitet PT\Mau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784" y="569659"/>
            <a:ext cx="954634" cy="6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E4B5067-D52E-51DA-0A4B-978DA85ABB0B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225297" y="528904"/>
            <a:ext cx="6439343" cy="489017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/>
          <a:p>
            <a:pPr>
              <a:tabLst>
                <a:tab pos="807244" algn="l"/>
              </a:tabLst>
              <a:defRPr/>
            </a:pPr>
            <a:r>
              <a:rPr lang="de-DE" dirty="0"/>
              <a:t>6. Therapeutische und prophylaktische Maßnahmen</a:t>
            </a:r>
            <a:br>
              <a:rPr lang="de-DE" sz="1800" dirty="0">
                <a:solidFill>
                  <a:schemeClr val="accent1"/>
                </a:solidFill>
                <a:latin typeface="Arial Bold"/>
                <a:cs typeface="Arial Bold"/>
              </a:rPr>
            </a:br>
            <a:r>
              <a:rPr lang="de-DE" sz="1350" dirty="0">
                <a:solidFill>
                  <a:schemeClr val="accent1"/>
                </a:solidFill>
              </a:rPr>
              <a:t>6.3</a:t>
            </a:r>
            <a:r>
              <a:rPr lang="de-DE" sz="1350" dirty="0"/>
              <a:t> </a:t>
            </a:r>
            <a:r>
              <a:rPr lang="de-DE" sz="1350" dirty="0">
                <a:solidFill>
                  <a:schemeClr val="accent1"/>
                </a:solidFill>
              </a:rPr>
              <a:t>C = </a:t>
            </a:r>
            <a:r>
              <a:rPr lang="de-DE" sz="1350" dirty="0" err="1">
                <a:solidFill>
                  <a:schemeClr val="accent1"/>
                </a:solidFill>
              </a:rPr>
              <a:t>Cleansings</a:t>
            </a:r>
            <a:r>
              <a:rPr lang="de-DE" sz="1350" dirty="0">
                <a:solidFill>
                  <a:schemeClr val="accent1"/>
                </a:solidFill>
              </a:rPr>
              <a:t> (Reinigung)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1452" y="528903"/>
            <a:ext cx="930830" cy="1138532"/>
          </a:xfrm>
          <a:prstGeom prst="rect">
            <a:avLst/>
          </a:prstGeom>
          <a:noFill/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89E8E139-0AB5-138D-DB9F-BD8422C7C0E4}"/>
              </a:ext>
            </a:extLst>
          </p:cNvPr>
          <p:cNvSpPr txBox="1">
            <a:spLocks/>
          </p:cNvSpPr>
          <p:nvPr/>
        </p:nvSpPr>
        <p:spPr>
          <a:xfrm>
            <a:off x="457199" y="4829515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DFDF83-2460-1D5C-4C6F-7DFAFA54C94E}"/>
              </a:ext>
            </a:extLst>
          </p:cNvPr>
          <p:cNvSpPr txBox="1"/>
          <p:nvPr/>
        </p:nvSpPr>
        <p:spPr>
          <a:xfrm>
            <a:off x="976184" y="1421027"/>
            <a:ext cx="7710616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durch die Reinigung wird der Kontakt mit dem aggressiven Urin und Stuhl entfernt.</a:t>
            </a:r>
          </a:p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vorsichtige Reinigung! Eher tupfen statt reiben! </a:t>
            </a:r>
          </a:p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warmes, klare Wasser, evtl. etwas Öl, z.B. Mandelöl, oder Syndets (synthetisch hergestellte Waschsubstanzen) verwenden</a:t>
            </a:r>
          </a:p>
          <a:p>
            <a:pPr marL="257175" indent="-192024" defTabSz="342900">
              <a:spcBef>
                <a:spcPts val="1350"/>
              </a:spcBef>
              <a:buFont typeface="Arial"/>
              <a:buChar char="•"/>
              <a:defRPr/>
            </a:pPr>
            <a:r>
              <a:rPr lang="de-DE" sz="1400" dirty="0">
                <a:solidFill>
                  <a:srgbClr val="53565A"/>
                </a:solidFill>
                <a:latin typeface="Arial"/>
                <a:cs typeface="Arial"/>
              </a:rPr>
              <a:t>bei der Therapie: Wickelfrequenz minimieren auf 2–3 Stunden</a:t>
            </a:r>
          </a:p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de-DE" sz="1400" dirty="0">
              <a:solidFill>
                <a:srgbClr val="53565A"/>
              </a:solidFill>
              <a:latin typeface="Arial"/>
              <a:cs typeface="Arial"/>
            </a:endParaRPr>
          </a:p>
          <a:p>
            <a:pPr marL="342900" marR="0" lvl="0" indent="-256032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85950" algn="l"/>
                <a:tab pos="2695575" algn="l"/>
                <a:tab pos="3143250" algn="l"/>
              </a:tabLst>
              <a:defRPr/>
            </a:pPr>
            <a:r>
              <a:rPr lang="de-DE" sz="1400" dirty="0">
                <a:solidFill>
                  <a:srgbClr val="53565A"/>
                </a:solidFill>
                <a:latin typeface="Arial"/>
                <a:cs typeface="Arial"/>
                <a:sym typeface="Wingdings" pitchFamily="2" charset="2"/>
              </a:rPr>
              <a:t>			</a:t>
            </a:r>
            <a:r>
              <a:rPr lang="de-DE" sz="1400" b="1" dirty="0">
                <a:solidFill>
                  <a:srgbClr val="53565A"/>
                </a:solidFill>
                <a:latin typeface="Arial"/>
                <a:cs typeface="Arial"/>
                <a:sym typeface="Wingdings" pitchFamily="2" charset="2"/>
              </a:rPr>
              <a:t>handelsübliche</a:t>
            </a:r>
            <a:r>
              <a:rPr lang="de-DE" sz="1400" dirty="0">
                <a:solidFill>
                  <a:srgbClr val="53565A"/>
                </a:solidFill>
                <a:latin typeface="Arial"/>
                <a:cs typeface="Arial"/>
                <a:sym typeface="Wingdings" pitchFamily="2" charset="2"/>
              </a:rPr>
              <a:t> Feuchttücher sind bei einer akuten 				Windeldermatitis </a:t>
            </a:r>
            <a:r>
              <a:rPr lang="de-DE" sz="1400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streng</a:t>
            </a:r>
            <a:r>
              <a:rPr lang="de-DE" sz="1400" dirty="0">
                <a:solidFill>
                  <a:srgbClr val="53565A"/>
                </a:solidFill>
                <a:latin typeface="Arial"/>
                <a:cs typeface="Arial"/>
                <a:sym typeface="Wingdings" pitchFamily="2" charset="2"/>
              </a:rPr>
              <a:t> verboten! Inhaltsstoffe, z.B. 				Parfüm, können die Windeldermatitis verstärken!</a:t>
            </a:r>
            <a:endParaRPr lang="de-DE" sz="1400" dirty="0">
              <a:solidFill>
                <a:srgbClr val="53565A"/>
              </a:solidFill>
              <a:latin typeface="Arial"/>
              <a:cs typeface="Arial"/>
            </a:endParaRPr>
          </a:p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de-DE" dirty="0">
              <a:solidFill>
                <a:srgbClr val="53565A"/>
              </a:solidFill>
              <a:latin typeface="Arial"/>
              <a:cs typeface="Arial"/>
            </a:endParaRPr>
          </a:p>
          <a:p>
            <a:pPr marL="257175" marR="0" lvl="0" indent="-192024" algn="l" defTabSz="3429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8B7C0A-3201-662C-502F-2DF1F0D0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18" y="3292174"/>
            <a:ext cx="1091279" cy="1091279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C2CB333-4CE0-4159-AB4F-2884602E970D}"/>
              </a:ext>
            </a:extLst>
          </p:cNvPr>
          <p:cNvSpPr/>
          <p:nvPr/>
        </p:nvSpPr>
        <p:spPr>
          <a:xfrm>
            <a:off x="3163330" y="3639887"/>
            <a:ext cx="432487" cy="1729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3D33A3-8D31-272C-A1BA-2D2BFE8BC6D9}"/>
              </a:ext>
            </a:extLst>
          </p:cNvPr>
          <p:cNvSpPr txBox="1"/>
          <p:nvPr/>
        </p:nvSpPr>
        <p:spPr>
          <a:xfrm>
            <a:off x="1608074" y="3114538"/>
            <a:ext cx="923365" cy="14465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427940"/>
            <a:ext cx="6178739" cy="561411"/>
          </a:xfrm>
        </p:spPr>
        <p:txBody>
          <a:bodyPr/>
          <a:lstStyle/>
          <a:p>
            <a:pPr>
              <a:tabLst>
                <a:tab pos="807244" algn="l"/>
              </a:tabLst>
            </a:pPr>
            <a:r>
              <a:rPr lang="de-DE" dirty="0"/>
              <a:t>6. Therapeutische und prophylaktische Maßnahmen</a:t>
            </a:r>
            <a:br>
              <a:rPr lang="de-DE" dirty="0"/>
            </a:br>
            <a:r>
              <a:rPr lang="de-DE" sz="1350" dirty="0"/>
              <a:t>6.4 D = </a:t>
            </a:r>
            <a:r>
              <a:rPr lang="de-DE" sz="1350" dirty="0" err="1"/>
              <a:t>Diapers</a:t>
            </a:r>
            <a:r>
              <a:rPr lang="de-DE" sz="1350" dirty="0"/>
              <a:t> (Windeln)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352" y="1353097"/>
            <a:ext cx="8501449" cy="3518046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korrekte Auswahl der Windel/Inkontinenzversorgung</a:t>
            </a:r>
          </a:p>
          <a:p>
            <a:pPr>
              <a:spcBef>
                <a:spcPts val="900"/>
              </a:spcBef>
            </a:pPr>
            <a:r>
              <a:rPr lang="de-DE" dirty="0"/>
              <a:t>persönliche und hygienische Aspekte spielen hier eine Rolle:</a:t>
            </a:r>
          </a:p>
          <a:p>
            <a:pPr marL="600075" lvl="1" indent="-257175">
              <a:buFont typeface="+mj-lt"/>
              <a:buAutoNum type="arabicPeriod"/>
            </a:pPr>
            <a:r>
              <a:rPr lang="de-DE" sz="1800" dirty="0"/>
              <a:t>Stoffwindeln</a:t>
            </a:r>
          </a:p>
          <a:p>
            <a:pPr marL="900113" lvl="2" indent="-257175"/>
            <a:r>
              <a:rPr lang="de-DE" sz="1500" dirty="0"/>
              <a:t>umweltbewusster durch die Reduzierung von Müll</a:t>
            </a:r>
          </a:p>
          <a:p>
            <a:pPr marL="900113" lvl="2" indent="-257175"/>
            <a:r>
              <a:rPr lang="de-DE" sz="1500" dirty="0"/>
              <a:t>bessere Luftzirkulation an der Haut</a:t>
            </a:r>
          </a:p>
          <a:p>
            <a:pPr marL="900113" lvl="2" indent="-257175"/>
            <a:r>
              <a:rPr lang="de-DE" sz="1500" dirty="0"/>
              <a:t>Stoffwindeln „wachsen“ mit.</a:t>
            </a:r>
          </a:p>
          <a:p>
            <a:pPr marL="900113" lvl="2" indent="-257175"/>
            <a:r>
              <a:rPr lang="de-DE" sz="1500" dirty="0"/>
              <a:t>Empirische Berichte geben an, dass die Kinder schneller „sauber“ werden.</a:t>
            </a:r>
          </a:p>
          <a:p>
            <a:pPr marL="600075" lvl="1" indent="-257175">
              <a:spcBef>
                <a:spcPts val="900"/>
              </a:spcBef>
              <a:buFont typeface="+mj-lt"/>
              <a:buAutoNum type="arabicPeriod"/>
            </a:pPr>
            <a:r>
              <a:rPr lang="de-DE" sz="1800" dirty="0"/>
              <a:t>Einmalwindeln</a:t>
            </a:r>
          </a:p>
          <a:p>
            <a:pPr marL="900113" lvl="2" indent="-257175"/>
            <a:r>
              <a:rPr lang="de-DE" sz="1500" dirty="0"/>
              <a:t>die meisten Einmalwindeln bilden bei Kontakt mit Feuchtigkeit im Inneren einen </a:t>
            </a:r>
            <a:r>
              <a:rPr lang="de-DE" sz="1500" dirty="0" err="1"/>
              <a:t>Gelkern</a:t>
            </a:r>
            <a:r>
              <a:rPr lang="de-DE" sz="1500" dirty="0"/>
              <a:t>, der die Flüssigkeit von der Haut abhält.</a:t>
            </a:r>
          </a:p>
          <a:p>
            <a:pPr marL="900113" lvl="2" indent="-257175"/>
            <a:r>
              <a:rPr lang="de-DE" sz="1500" dirty="0"/>
              <a:t>diese Trockenheit erreichen Stoffwindeln nicht.</a:t>
            </a:r>
          </a:p>
          <a:p>
            <a:pPr marL="900113" lvl="2" indent="-257175"/>
            <a:r>
              <a:rPr lang="de-DE" sz="1500" dirty="0"/>
              <a:t>Duftstoffe und zu enge Windeln können die Haut zusätzlich reizen, evtl. auch allergische Reaktionen auslösen.</a:t>
            </a:r>
            <a:r>
              <a:rPr lang="de-DE" sz="1350" dirty="0"/>
              <a:t>		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1131" y="323699"/>
            <a:ext cx="616844" cy="925157"/>
          </a:xfrm>
          <a:prstGeom prst="rect">
            <a:avLst/>
          </a:prstGeom>
          <a:noFill/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7D3A6AB-5A79-64C8-5F82-3FE938409A8A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44809"/>
            <a:ext cx="7624120" cy="709676"/>
          </a:xfrm>
        </p:spPr>
        <p:txBody>
          <a:bodyPr/>
          <a:lstStyle/>
          <a:p>
            <a:pPr>
              <a:tabLst>
                <a:tab pos="807244" algn="l"/>
              </a:tabLst>
            </a:pPr>
            <a:r>
              <a:rPr lang="de-DE" dirty="0"/>
              <a:t>6. Therapeutische und prophylaktische Maßnahmen</a:t>
            </a:r>
            <a:br>
              <a:rPr lang="de-DE" dirty="0"/>
            </a:br>
            <a:r>
              <a:rPr lang="de-DE" sz="1350" dirty="0"/>
              <a:t>6.5 E = Education (Bildung/Aufklärung)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15844"/>
            <a:ext cx="8519653" cy="3271895"/>
          </a:xfrm>
        </p:spPr>
        <p:txBody>
          <a:bodyPr/>
          <a:lstStyle/>
          <a:p>
            <a:r>
              <a:rPr lang="de-DE" dirty="0"/>
              <a:t>Windeldermatitiden haben eine hohe </a:t>
            </a:r>
            <a:r>
              <a:rPr lang="de-DE" dirty="0" err="1"/>
              <a:t>Rezidivrate</a:t>
            </a:r>
            <a:r>
              <a:rPr lang="de-DE" dirty="0"/>
              <a:t>! Um dies einzudämmen, ist die Aufklärung und Information der Eltern wichtig!</a:t>
            </a:r>
          </a:p>
          <a:p>
            <a:pPr>
              <a:spcBef>
                <a:spcPts val="1350"/>
              </a:spcBef>
            </a:pPr>
            <a:r>
              <a:rPr lang="de-DE" dirty="0"/>
              <a:t>am besten sind hierzu Experten, Ärzte, Pflegepersonen, Hebammen geeignet, vorsichtig mit „Hausmitteln“ umgehen!</a:t>
            </a:r>
          </a:p>
          <a:p>
            <a:pPr>
              <a:spcBef>
                <a:spcPts val="1350"/>
              </a:spcBef>
            </a:pPr>
            <a:r>
              <a:rPr lang="de-DE" dirty="0"/>
              <a:t>Empfehlungen werden von den Eltern besser beachtet, wenn sie über die Entstehung, prophylaktische Maßnahmen und Behandlungen der Windeldermatitis umfassend informiert sind.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endParaRPr lang="de-DE" sz="525" dirty="0"/>
          </a:p>
          <a:p>
            <a:pPr algn="r">
              <a:buNone/>
            </a:pPr>
            <a:r>
              <a:rPr lang="de-DE" sz="525" dirty="0"/>
              <a:t>Alle nicht gesondert gekennzeichneten Abbildungen: </a:t>
            </a:r>
            <a:r>
              <a:rPr lang="en-US" sz="525" dirty="0"/>
              <a:t>Colourbox.com </a:t>
            </a:r>
            <a:r>
              <a:rPr lang="de-DE" sz="525" baseline="30000" dirty="0"/>
              <a:t>® </a:t>
            </a:r>
            <a:r>
              <a:rPr lang="de-DE" sz="525" dirty="0" err="1"/>
              <a:t>Elsevier</a:t>
            </a:r>
            <a:r>
              <a:rPr lang="de-DE" sz="525" dirty="0"/>
              <a:t> GmbH, München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9906" y="427677"/>
            <a:ext cx="847165" cy="705971"/>
          </a:xfrm>
          <a:prstGeom prst="rect">
            <a:avLst/>
          </a:prstGeom>
          <a:noFill/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C6A46791-604E-C282-9A3A-A2C2D249F98F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44809"/>
            <a:ext cx="7624120" cy="399470"/>
          </a:xfrm>
        </p:spPr>
        <p:txBody>
          <a:bodyPr/>
          <a:lstStyle/>
          <a:p>
            <a:pPr>
              <a:tabLst>
                <a:tab pos="807244" algn="l"/>
              </a:tabLst>
            </a:pPr>
            <a:r>
              <a:rPr lang="de-DE" dirty="0"/>
              <a:t>7. Wiederholungsfragen</a:t>
            </a:r>
            <a:br>
              <a:rPr lang="de-DE" dirty="0"/>
            </a:br>
            <a:endParaRPr lang="de-DE" sz="135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808075"/>
            <a:ext cx="8519653" cy="3848986"/>
          </a:xfrm>
        </p:spPr>
        <p:txBody>
          <a:bodyPr>
            <a:normAutofit fontScale="92500" lnSpcReduction="20000"/>
          </a:bodyPr>
          <a:lstStyle/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Wie heißt eine „Windeldermatitis“ in der Fachsprache? 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Definieren Sie die inkontinenzassoziierte Dermatitis? 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Was charakterisiert den Typ I? 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Was bedeutet der Typ II? 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Die </a:t>
            </a:r>
            <a:r>
              <a:rPr lang="de-DE" sz="1800" dirty="0" err="1"/>
              <a:t>Babyhaut</a:t>
            </a:r>
            <a:r>
              <a:rPr lang="de-DE" sz="1800" dirty="0"/>
              <a:t> unterscheidet sich mindestens in sechs Eigenschaften von der Erwachsenenhaut. Benennen Sie diese.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Geben Sie die Symptome einer inkontinenzassoziierten Dermatitis bei Kinder an. 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Beschreiben Sie, was sich hinter den Buchstaben des Akronyms ABCDE verbirgt. 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In welcher Frequenz sollte eine „Windel“ gewechselt werden?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Worauf ist bei der Auswahl einer Creme zu achten?</a:t>
            </a:r>
          </a:p>
          <a:p>
            <a:pPr marL="429768" lvl="0" indent="-342900">
              <a:buFont typeface="+mj-lt"/>
              <a:buAutoNum type="arabicPeriod"/>
            </a:pPr>
            <a:r>
              <a:rPr lang="de-DE" sz="1800" dirty="0"/>
              <a:t>Welche Empfehlung können Sie einer Mutter bezüglich der Verwendung von Feuchttüchern geben? </a:t>
            </a:r>
          </a:p>
          <a:p>
            <a:pPr>
              <a:buNone/>
            </a:pPr>
            <a:r>
              <a:rPr lang="de-DE" dirty="0"/>
              <a:t> </a:t>
            </a:r>
          </a:p>
          <a:p>
            <a:pPr>
              <a:buNone/>
            </a:pPr>
            <a:endParaRPr lang="de-DE" sz="525" dirty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C6A46791-604E-C282-9A3A-A2C2D249F98F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  <p:extLst>
      <p:ext uri="{BB962C8B-B14F-4D97-AF65-F5344CB8AC3E}">
        <p14:creationId xmlns:p14="http://schemas.microsoft.com/office/powerpoint/2010/main" val="422789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Literaturverzeichnis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7587" y="1022555"/>
            <a:ext cx="6937051" cy="2880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050" strike="sngStrike" dirty="0">
              <a:highlight>
                <a:srgbClr val="FFFF00"/>
              </a:highlight>
            </a:endParaRPr>
          </a:p>
          <a:p>
            <a:r>
              <a:rPr lang="de-DE" sz="1050" dirty="0" err="1"/>
              <a:t>Fley</a:t>
            </a:r>
            <a:r>
              <a:rPr lang="de-DE" sz="1050" dirty="0"/>
              <a:t>, G. &amp; Schneider, F. (2019). Pflege bei Hauterkrankungen IN: G. Fly &amp; F. Schneider (Hrsg.) Pflege heute Pädiatrische Pflege. München: Elsevier Verlag, S. 402 - 422</a:t>
            </a:r>
          </a:p>
          <a:p>
            <a:r>
              <a:rPr lang="de-DE" sz="1050" dirty="0"/>
              <a:t>Fritsch, P. &amp; Schwarz, T. (2018). Altersspezifische Krankheiten der Haut. In: p. Fritsch &amp; Th Schwarz (Hrsg.).  Dermatologie Venerologie. Berlin, Heidelberg: Springer-Verlag. S. 962-983 https://doi.org/10.1007/978-3-662-53647-6_19 </a:t>
            </a:r>
          </a:p>
          <a:p>
            <a:r>
              <a:rPr lang="de-DE" sz="1050" dirty="0"/>
              <a:t>Höger, P. (2020). Windeldermatitis und Co. IN: hautnah </a:t>
            </a:r>
            <a:r>
              <a:rPr lang="de-DE" sz="1050" dirty="0" err="1"/>
              <a:t>dermatologie</a:t>
            </a:r>
            <a:r>
              <a:rPr lang="de-DE" sz="1050" dirty="0"/>
              <a:t> 36, 54–55 (2020). https://doi.org/10.1007/s15012-020-4004-6 </a:t>
            </a:r>
          </a:p>
          <a:p>
            <a:r>
              <a:rPr lang="de-DE" sz="1050" dirty="0" err="1"/>
              <a:t>Horii</a:t>
            </a:r>
            <a:r>
              <a:rPr lang="de-DE" sz="1050" dirty="0"/>
              <a:t>, K. A. (2022). Patient </a:t>
            </a:r>
            <a:r>
              <a:rPr lang="de-DE" sz="1050" dirty="0" err="1"/>
              <a:t>education</a:t>
            </a:r>
            <a:r>
              <a:rPr lang="de-DE" sz="1050" dirty="0"/>
              <a:t>: </a:t>
            </a:r>
            <a:r>
              <a:rPr lang="de-DE" sz="1050" dirty="0" err="1"/>
              <a:t>Diaper</a:t>
            </a:r>
            <a:r>
              <a:rPr lang="de-DE" sz="1050" dirty="0"/>
              <a:t> </a:t>
            </a:r>
            <a:r>
              <a:rPr lang="de-DE" sz="1050" dirty="0" err="1"/>
              <a:t>rash</a:t>
            </a:r>
            <a:r>
              <a:rPr lang="de-DE" sz="1050" dirty="0"/>
              <a:t> in </a:t>
            </a:r>
            <a:r>
              <a:rPr lang="de-DE" sz="1050" dirty="0" err="1"/>
              <a:t>infants</a:t>
            </a:r>
            <a:r>
              <a:rPr lang="de-DE" sz="1050" dirty="0"/>
              <a:t> and Children (</a:t>
            </a:r>
            <a:r>
              <a:rPr lang="de-DE" sz="1050" dirty="0" err="1"/>
              <a:t>Beyond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Basics). Abgerufen am 20.06.2022 von </a:t>
            </a:r>
            <a:r>
              <a:rPr lang="de-DE" sz="1050" dirty="0">
                <a:hlinkClick r:id="rId3"/>
              </a:rPr>
              <a:t>https://www.uptodate.com/contents/diaper-rash-in-infants-and-children-beyond-the-basics</a:t>
            </a:r>
            <a:r>
              <a:rPr lang="de-DE" sz="1050" dirty="0"/>
              <a:t> </a:t>
            </a:r>
          </a:p>
          <a:p>
            <a:r>
              <a:rPr lang="de-DE" sz="1050" dirty="0"/>
              <a:t>Reick, S., Müller, G. &amp; Hering, T. (2021). Pflegerische Interventionen bei Kindern mit Windeldermatitis (inkontinenzassoziierter Dermatitis) – ein systematisches Review. In: </a:t>
            </a:r>
            <a:r>
              <a:rPr lang="de-DE" sz="1050" dirty="0" err="1"/>
              <a:t>Monatsschr</a:t>
            </a:r>
            <a:r>
              <a:rPr lang="de-DE" sz="1050" dirty="0"/>
              <a:t> </a:t>
            </a:r>
            <a:r>
              <a:rPr lang="de-DE" sz="1050" dirty="0" err="1"/>
              <a:t>Kinderheilkd</a:t>
            </a:r>
            <a:r>
              <a:rPr lang="de-DE" sz="1050" dirty="0"/>
              <a:t> 2021, 169:844-853 </a:t>
            </a:r>
            <a:r>
              <a:rPr lang="de-DE" sz="1050" dirty="0">
                <a:solidFill>
                  <a:srgbClr val="0000FF"/>
                </a:solidFill>
                <a:latin typeface="+mn-lt"/>
                <a:hlinkClick r:id="rId4"/>
              </a:rPr>
              <a:t>https://doi.org/10.1007/s00112-019-0648-x</a:t>
            </a:r>
            <a:endParaRPr lang="de-DE" sz="1050" dirty="0">
              <a:solidFill>
                <a:srgbClr val="0000FF"/>
              </a:solidFill>
              <a:latin typeface="+mn-lt"/>
            </a:endParaRPr>
          </a:p>
          <a:p>
            <a:endParaRPr lang="de-DE" sz="105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11241D-DE31-5FF2-BCC2-76637DBB6D5C}"/>
              </a:ext>
            </a:extLst>
          </p:cNvPr>
          <p:cNvSpPr txBox="1">
            <a:spLocks/>
          </p:cNvSpPr>
          <p:nvPr/>
        </p:nvSpPr>
        <p:spPr>
          <a:xfrm>
            <a:off x="457200" y="4614597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C08A40-43D5-B2DF-EEC3-9D14A5A6C892}"/>
              </a:ext>
            </a:extLst>
          </p:cNvPr>
          <p:cNvSpPr txBox="1"/>
          <p:nvPr/>
        </p:nvSpPr>
        <p:spPr>
          <a:xfrm>
            <a:off x="961910" y="3816844"/>
            <a:ext cx="659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Alle Fotos in dieser Präsentation sind von Colourbox.com©</a:t>
            </a:r>
            <a:r>
              <a:rPr lang="de-DE" sz="900" baseline="30000" dirty="0"/>
              <a:t> </a:t>
            </a:r>
            <a:r>
              <a:rPr lang="de-DE" sz="900" dirty="0"/>
              <a:t>Elsevier GmbH, München; sofern kein anderer Nachweis angegeben ist 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25081"/>
            <a:ext cx="8238319" cy="3150357"/>
          </a:xfrm>
        </p:spPr>
        <p:txBody>
          <a:bodyPr>
            <a:normAutofit fontScale="77500" lnSpcReduction="20000"/>
          </a:bodyPr>
          <a:lstStyle/>
          <a:p>
            <a:pPr marL="335756" indent="-271463">
              <a:buFont typeface="+mj-lt"/>
              <a:buAutoNum type="arabicPeriod"/>
            </a:pPr>
            <a:r>
              <a:rPr lang="de-DE" dirty="0"/>
              <a:t>Begriffserklärungen</a:t>
            </a:r>
          </a:p>
          <a:p>
            <a:pPr marL="322326" indent="-257175">
              <a:buFont typeface="+mj-lt"/>
              <a:buAutoNum type="arabicPeriod"/>
            </a:pPr>
            <a:r>
              <a:rPr lang="de-DE" dirty="0"/>
              <a:t>Definition</a:t>
            </a:r>
          </a:p>
          <a:p>
            <a:pPr marL="322326" indent="-257175">
              <a:buFont typeface="+mj-lt"/>
              <a:buAutoNum type="arabicPeriod"/>
            </a:pPr>
            <a:r>
              <a:rPr lang="de-DE" dirty="0"/>
              <a:t>Ursachen und Einflussfaktoren</a:t>
            </a:r>
          </a:p>
          <a:p>
            <a:pPr marL="322326" indent="-257175">
              <a:buFont typeface="+mj-lt"/>
              <a:buAutoNum type="arabicPeriod"/>
            </a:pPr>
            <a:r>
              <a:rPr lang="de-DE" dirty="0"/>
              <a:t>Risikofaktoren</a:t>
            </a:r>
          </a:p>
          <a:p>
            <a:pPr marL="322326" indent="-257175">
              <a:buFont typeface="+mj-lt"/>
              <a:buAutoNum type="arabicPeriod"/>
            </a:pPr>
            <a:r>
              <a:rPr lang="de-DE" dirty="0"/>
              <a:t>Symptome</a:t>
            </a:r>
            <a:endParaRPr lang="de-DE" dirty="0">
              <a:solidFill>
                <a:schemeClr val="tx1"/>
              </a:solidFill>
            </a:endParaRPr>
          </a:p>
          <a:p>
            <a:pPr marL="322326" indent="-257175">
              <a:buFont typeface="+mj-lt"/>
              <a:buAutoNum type="arabicPeriod"/>
            </a:pPr>
            <a:r>
              <a:rPr lang="de-DE" dirty="0"/>
              <a:t>Therapeutische und prophylaktische Maßnahmen</a:t>
            </a:r>
          </a:p>
          <a:p>
            <a:pPr marL="738188" lvl="1" indent="-373856">
              <a:buNone/>
              <a:tabLst>
                <a:tab pos="1002506" algn="l"/>
              </a:tabLst>
            </a:pPr>
            <a:r>
              <a:rPr lang="de-DE" dirty="0"/>
              <a:t>6.1	A = Air (Luft)</a:t>
            </a:r>
          </a:p>
          <a:p>
            <a:pPr marL="738188" lvl="1" indent="-373856">
              <a:buNone/>
            </a:pPr>
            <a:r>
              <a:rPr lang="de-DE" dirty="0"/>
              <a:t>6.2	B = </a:t>
            </a:r>
            <a:r>
              <a:rPr lang="de-DE" dirty="0" err="1"/>
              <a:t>Barriers</a:t>
            </a:r>
            <a:r>
              <a:rPr lang="de-DE" dirty="0"/>
              <a:t> (Barriere)</a:t>
            </a:r>
          </a:p>
          <a:p>
            <a:pPr marL="738188" lvl="1" indent="-373856">
              <a:buNone/>
            </a:pPr>
            <a:r>
              <a:rPr lang="de-DE" dirty="0"/>
              <a:t>6.3	C = </a:t>
            </a:r>
            <a:r>
              <a:rPr lang="de-DE" dirty="0" err="1"/>
              <a:t>Cleansings</a:t>
            </a:r>
            <a:r>
              <a:rPr lang="de-DE" dirty="0"/>
              <a:t> (Reinigung)</a:t>
            </a:r>
          </a:p>
          <a:p>
            <a:pPr marL="738188" lvl="1" indent="-373856">
              <a:buNone/>
            </a:pPr>
            <a:r>
              <a:rPr lang="de-DE" dirty="0"/>
              <a:t>6.4	D = </a:t>
            </a:r>
            <a:r>
              <a:rPr lang="de-DE" dirty="0" err="1"/>
              <a:t>Diapers</a:t>
            </a:r>
            <a:r>
              <a:rPr lang="de-DE" dirty="0"/>
              <a:t> (Windeln)</a:t>
            </a:r>
          </a:p>
          <a:p>
            <a:pPr marL="738188" lvl="1" indent="-373856">
              <a:buNone/>
            </a:pPr>
            <a:r>
              <a:rPr lang="de-DE" dirty="0"/>
              <a:t>6.5	E = Education (Bildung/Aufklärung)</a:t>
            </a:r>
          </a:p>
          <a:p>
            <a:pPr marL="336947" indent="-272654">
              <a:buFont typeface="+mj-lt"/>
              <a:buAutoNum type="arabicPeriod"/>
            </a:pPr>
            <a:r>
              <a:rPr lang="de-DE" dirty="0"/>
              <a:t>Literaturverzeichnis</a:t>
            </a:r>
          </a:p>
          <a:p>
            <a:pPr marL="322326" indent="-257175">
              <a:buFont typeface="+mj-lt"/>
              <a:buAutoNum type="arabicPeriod"/>
            </a:pPr>
            <a:endParaRPr lang="de-DE" sz="1050" dirty="0"/>
          </a:p>
          <a:p>
            <a:pPr marL="65151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8F3ED3-428C-148E-CCF3-4AD70CE2ACAD}"/>
              </a:ext>
            </a:extLst>
          </p:cNvPr>
          <p:cNvSpPr txBox="1">
            <a:spLocks/>
          </p:cNvSpPr>
          <p:nvPr/>
        </p:nvSpPr>
        <p:spPr>
          <a:xfrm>
            <a:off x="457200" y="4614597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  <p:extLst>
      <p:ext uri="{BB962C8B-B14F-4D97-AF65-F5344CB8AC3E}">
        <p14:creationId xmlns:p14="http://schemas.microsoft.com/office/powerpoint/2010/main" val="301317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Begriffserklärungen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25082"/>
            <a:ext cx="8238319" cy="3397757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err="1">
                <a:sym typeface="Wingdings" pitchFamily="2" charset="2"/>
              </a:rPr>
              <a:t>Hyperhydratisierung</a:t>
            </a:r>
            <a:r>
              <a:rPr lang="de-DE" b="1" dirty="0">
                <a:sym typeface="Wingdings" pitchFamily="2" charset="2"/>
              </a:rPr>
              <a:t> des </a:t>
            </a:r>
            <a:r>
              <a:rPr lang="de-DE" b="1" dirty="0" err="1">
                <a:sym typeface="Wingdings" pitchFamily="2" charset="2"/>
              </a:rPr>
              <a:t>Stratum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corneum</a:t>
            </a:r>
            <a:r>
              <a:rPr lang="de-DE" b="1" dirty="0">
                <a:sym typeface="Wingdings" pitchFamily="2" charset="2"/>
              </a:rPr>
              <a:t>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 Die Hornhaut wird mit (zu viel) Feuchtigkeit versorgt.</a:t>
            </a:r>
          </a:p>
          <a:p>
            <a:pPr>
              <a:spcBef>
                <a:spcPts val="900"/>
              </a:spcBef>
            </a:pPr>
            <a:r>
              <a:rPr lang="de-DE" b="1" dirty="0">
                <a:sym typeface="Wingdings" pitchFamily="2" charset="2"/>
              </a:rPr>
              <a:t>konfluierend: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/>
              <a:t>lateinisch </a:t>
            </a:r>
            <a:r>
              <a:rPr lang="de-DE" dirty="0" err="1"/>
              <a:t>confluere</a:t>
            </a:r>
            <a:r>
              <a:rPr lang="de-DE" dirty="0"/>
              <a:t> – zusammenfließen</a:t>
            </a:r>
            <a:endParaRPr lang="de-DE" b="1" dirty="0">
              <a:sym typeface="Wingdings" pitchFamily="2" charset="2"/>
            </a:endParaRPr>
          </a:p>
          <a:p>
            <a:pPr>
              <a:spcBef>
                <a:spcPts val="900"/>
              </a:spcBef>
            </a:pPr>
            <a:r>
              <a:rPr lang="de-DE" b="1" dirty="0" err="1">
                <a:sym typeface="Wingdings" pitchFamily="2" charset="2"/>
              </a:rPr>
              <a:t>Papulopusteln</a:t>
            </a:r>
            <a:r>
              <a:rPr lang="de-DE" b="1" dirty="0">
                <a:sym typeface="Wingdings" pitchFamily="2" charset="2"/>
              </a:rPr>
              <a:t>:</a:t>
            </a:r>
            <a:r>
              <a:rPr lang="de-DE" dirty="0">
                <a:sym typeface="Wingdings" pitchFamily="2" charset="2"/>
              </a:rPr>
              <a:t> entzündlicher Hautausschlag, der gleichzeitig Knötchen  Papeln und Eiterbläschen  Pusteln zeigt</a:t>
            </a:r>
            <a:r>
              <a:rPr lang="de-DE" dirty="0"/>
              <a:t> </a:t>
            </a:r>
            <a:endParaRPr lang="de-DE" dirty="0">
              <a:sym typeface="Wingdings" pitchFamily="2" charset="2"/>
            </a:endParaRPr>
          </a:p>
          <a:p>
            <a:pPr>
              <a:spcBef>
                <a:spcPts val="900"/>
              </a:spcBef>
            </a:pPr>
            <a:r>
              <a:rPr lang="de-DE" b="1" dirty="0">
                <a:sym typeface="Wingdings" pitchFamily="2" charset="2"/>
              </a:rPr>
              <a:t>Erosionen:</a:t>
            </a:r>
            <a:r>
              <a:rPr lang="de-DE" dirty="0"/>
              <a:t> Haut- oder Schleimhautveränderung, die durch einen Verlust der Epidermis (Oberhaut) bei intakter Lederhaut gekennzeichnet ist. Da die Lederhaut/Eigenschicht unverletzt bleibt, ist der Boden einer Erosion nicht blutend, kann aber nässend sein. </a:t>
            </a:r>
            <a:endParaRPr lang="de-DE" dirty="0">
              <a:sym typeface="Wingdings" pitchFamily="2" charset="2"/>
            </a:endParaRPr>
          </a:p>
          <a:p>
            <a:pPr>
              <a:spcBef>
                <a:spcPts val="900"/>
              </a:spcBef>
            </a:pPr>
            <a:r>
              <a:rPr lang="de-DE" b="1" dirty="0">
                <a:sym typeface="Wingdings" pitchFamily="2" charset="2"/>
              </a:rPr>
              <a:t>Ulzerationen:</a:t>
            </a:r>
            <a:r>
              <a:rPr lang="de-DE" dirty="0">
                <a:sym typeface="Wingdings" pitchFamily="2" charset="2"/>
              </a:rPr>
              <a:t> Geschwürbildung</a:t>
            </a:r>
          </a:p>
          <a:p>
            <a:pPr>
              <a:spcBef>
                <a:spcPts val="900"/>
              </a:spcBef>
            </a:pPr>
            <a:r>
              <a:rPr lang="de-DE" b="1" dirty="0"/>
              <a:t>Mazeration:</a:t>
            </a:r>
            <a:r>
              <a:rPr lang="de-DE" dirty="0"/>
              <a:t> aufweichen des Gewebes durch längeren Kontakt mit Flüssigkeiten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7DCE1D-509A-B619-3461-E2D77914F1CC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40" y="983984"/>
            <a:ext cx="8238319" cy="3641820"/>
          </a:xfrm>
        </p:spPr>
        <p:txBody>
          <a:bodyPr wrap="square"/>
          <a:lstStyle/>
          <a:p>
            <a:pPr>
              <a:buNone/>
            </a:pPr>
            <a:r>
              <a:rPr lang="de-DE" dirty="0"/>
              <a:t>Unter einer Windeldermatitis versteht man: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/>
              <a:t>einen Hautausschlag im Genital- und Gesäßbereich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 Windelbereich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>
                <a:sym typeface="Wingdings" pitchFamily="2" charset="2"/>
              </a:rPr>
              <a:t>hauptsächlich sind Säuglinge und Kleinkinder betroffen, hohe Inzidenz (7</a:t>
            </a:r>
            <a:r>
              <a:rPr lang="de-DE" dirty="0"/>
              <a:t>–</a:t>
            </a:r>
            <a:r>
              <a:rPr lang="de-DE" dirty="0">
                <a:sym typeface="Wingdings" pitchFamily="2" charset="2"/>
              </a:rPr>
              <a:t>35 %) im 9. bis 12. Lebensmonat  Typ I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>
                <a:sym typeface="Wingdings" pitchFamily="2" charset="2"/>
              </a:rPr>
              <a:t>aber auch ältere, bettlägerige und inkontinente Personen, die eine Inkontinenzversorgung benötigen  Typ II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>
                <a:sym typeface="Wingdings" pitchFamily="2" charset="2"/>
              </a:rPr>
              <a:t>verstärkte Ausbereitung auf Rücken, Unterbauch und Oberschenkel möglich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>
                <a:sym typeface="Wingdings" pitchFamily="2" charset="2"/>
              </a:rPr>
              <a:t>zusätzlich können auch Pilze und Bakterien diesen Bereich infizieren  Sekundärinfektion, Superinfektion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D307C7-2CF5-E661-7198-6F6CC1247C4A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Ursachen und Einflussfaktoren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/>
              <a:t>okklusive (abgeschlossene) Verhältnisse in der Windel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/>
              <a:t>feucht-warmes Klima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 err="1">
                <a:sym typeface="Wingdings" pitchFamily="2" charset="2"/>
              </a:rPr>
              <a:t>Hyperhydratisierung</a:t>
            </a:r>
            <a:r>
              <a:rPr lang="de-DE" dirty="0">
                <a:sym typeface="Wingdings" pitchFamily="2" charset="2"/>
              </a:rPr>
              <a:t> des </a:t>
            </a:r>
            <a:r>
              <a:rPr lang="de-DE" dirty="0" err="1">
                <a:sym typeface="Wingdings" pitchFamily="2" charset="2"/>
              </a:rPr>
              <a:t>Stratum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corneum</a:t>
            </a:r>
            <a:endParaRPr lang="de-DE" dirty="0"/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/>
              <a:t>längerer Hautkontakt mit Stuhl und Urin </a:t>
            </a:r>
            <a:r>
              <a:rPr lang="de-DE" dirty="0">
                <a:sym typeface="Wingdings" pitchFamily="2" charset="2"/>
              </a:rPr>
              <a:t> Irritation der Haut</a:t>
            </a:r>
            <a:endParaRPr lang="de-DE" dirty="0"/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/>
              <a:t>mechanische Schädigung durch Reiben, Scheuern der Windel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/>
              <a:t>Erhöhung/</a:t>
            </a:r>
            <a:r>
              <a:rPr lang="de-DE" dirty="0" err="1"/>
              <a:t>Alkalisierung</a:t>
            </a:r>
            <a:r>
              <a:rPr lang="de-DE" dirty="0"/>
              <a:t> des Haut </a:t>
            </a:r>
            <a:r>
              <a:rPr lang="de-DE" dirty="0" err="1"/>
              <a:t>ph-Werts</a:t>
            </a:r>
            <a:r>
              <a:rPr lang="de-DE" dirty="0"/>
              <a:t>, z.B. durch Stuhlenzyme (Trypsin, Lipasen, </a:t>
            </a:r>
            <a:r>
              <a:rPr lang="de-DE" dirty="0" err="1"/>
              <a:t>Ureasen</a:t>
            </a:r>
            <a:r>
              <a:rPr lang="de-DE" dirty="0"/>
              <a:t>) </a:t>
            </a:r>
            <a:r>
              <a:rPr lang="de-DE" dirty="0">
                <a:sym typeface="Wingdings" pitchFamily="2" charset="2"/>
              </a:rPr>
              <a:t> hauteigener antimikrobieller Schutz wird herabgesetzt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>
                <a:sym typeface="Wingdings" pitchFamily="2" charset="2"/>
              </a:rPr>
              <a:t>evtl. Reaktion auf Nahrungsumstellung, z.B. fruchtsäurehaltige Lebensmittel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de-DE" dirty="0" err="1">
                <a:sym typeface="Wingdings" pitchFamily="2" charset="2"/>
              </a:rPr>
              <a:t>Durchfallerkrankungen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15C27B-E3DF-5643-1A09-4E8DF2E85E5E}"/>
              </a:ext>
            </a:extLst>
          </p:cNvPr>
          <p:cNvSpPr txBox="1">
            <a:spLocks/>
          </p:cNvSpPr>
          <p:nvPr/>
        </p:nvSpPr>
        <p:spPr>
          <a:xfrm>
            <a:off x="448482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  <p:extLst>
      <p:ext uri="{BB962C8B-B14F-4D97-AF65-F5344CB8AC3E}">
        <p14:creationId xmlns:p14="http://schemas.microsoft.com/office/powerpoint/2010/main" val="78344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Risikofaktoren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4233" y="1028700"/>
            <a:ext cx="6821274" cy="358589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de-DE" sz="1425" dirty="0"/>
              <a:t>Die Haut eines Babys/Kindes unterscheidet sich von der Erwachsenenhaut in wesentlichen Punkten:</a:t>
            </a:r>
          </a:p>
          <a:p>
            <a:pPr marL="201216" indent="-201216">
              <a:spcBef>
                <a:spcPts val="900"/>
              </a:spcBef>
            </a:pPr>
            <a:r>
              <a:rPr lang="de-DE" sz="1425" dirty="0"/>
              <a:t>insgesamt ca. 20% dünner </a:t>
            </a:r>
          </a:p>
          <a:p>
            <a:pPr marL="501254" lvl="1" indent="-201216">
              <a:spcBef>
                <a:spcPts val="0"/>
              </a:spcBef>
              <a:buNone/>
            </a:pPr>
            <a:r>
              <a:rPr lang="de-DE" sz="1275" dirty="0">
                <a:sym typeface="Wingdings" pitchFamily="2" charset="2"/>
              </a:rPr>
              <a:t>	</a:t>
            </a:r>
            <a:r>
              <a:rPr lang="de-DE" sz="1425" dirty="0">
                <a:sym typeface="Wingdings" pitchFamily="2" charset="2"/>
              </a:rPr>
              <a:t> empfindlicher gegen mechanische und chemische Einflüsse</a:t>
            </a:r>
          </a:p>
          <a:p>
            <a:pPr marL="201216" indent="-201216">
              <a:spcBef>
                <a:spcPts val="900"/>
              </a:spcBef>
            </a:pPr>
            <a:r>
              <a:rPr lang="de-DE" sz="1425" dirty="0"/>
              <a:t>Hornschicht ist ca. 30% dünner, Hornschichtzellen weniger dicht gelagert </a:t>
            </a:r>
          </a:p>
          <a:p>
            <a:pPr marL="501254" lvl="1" indent="-201216">
              <a:spcBef>
                <a:spcPts val="0"/>
              </a:spcBef>
              <a:buNone/>
            </a:pPr>
            <a:r>
              <a:rPr lang="de-DE" sz="1275" dirty="0">
                <a:sym typeface="Wingdings" pitchFamily="2" charset="2"/>
              </a:rPr>
              <a:t>	</a:t>
            </a:r>
            <a:r>
              <a:rPr lang="de-DE" sz="1425" dirty="0">
                <a:sym typeface="Wingdings" pitchFamily="2" charset="2"/>
              </a:rPr>
              <a:t> </a:t>
            </a:r>
            <a:r>
              <a:rPr lang="de-DE" sz="1425" dirty="0" err="1">
                <a:sym typeface="Wingdings" pitchFamily="2" charset="2"/>
              </a:rPr>
              <a:t>Barrierefunktion</a:t>
            </a:r>
            <a:r>
              <a:rPr lang="de-DE" sz="1425" dirty="0">
                <a:sym typeface="Wingdings" pitchFamily="2" charset="2"/>
              </a:rPr>
              <a:t> herabgesetzt, Erreger können leichter eindringen.</a:t>
            </a:r>
          </a:p>
          <a:p>
            <a:pPr marL="201216" indent="-201216">
              <a:spcBef>
                <a:spcPts val="900"/>
              </a:spcBef>
            </a:pPr>
            <a:r>
              <a:rPr lang="de-DE" sz="1425" dirty="0"/>
              <a:t>die Kollagen- und </a:t>
            </a:r>
            <a:r>
              <a:rPr lang="de-DE" sz="1425" dirty="0" err="1"/>
              <a:t>Elastinfasern</a:t>
            </a:r>
            <a:r>
              <a:rPr lang="de-DE" sz="1425" dirty="0"/>
              <a:t> sind kürzer und dünner</a:t>
            </a:r>
          </a:p>
          <a:p>
            <a:pPr marL="501254" lvl="1" indent="-201216">
              <a:spcBef>
                <a:spcPts val="0"/>
              </a:spcBef>
              <a:buNone/>
            </a:pPr>
            <a:r>
              <a:rPr lang="de-DE" sz="1425" dirty="0">
                <a:sym typeface="Wingdings" pitchFamily="2" charset="2"/>
              </a:rPr>
              <a:t>	 die Haut ist weniger elastisch.</a:t>
            </a:r>
          </a:p>
          <a:p>
            <a:pPr marL="201216" indent="-201216">
              <a:spcBef>
                <a:spcPts val="900"/>
              </a:spcBef>
            </a:pPr>
            <a:r>
              <a:rPr lang="de-DE" sz="1425" dirty="0">
                <a:sym typeface="Wingdings" pitchFamily="2" charset="2"/>
              </a:rPr>
              <a:t>die Funktion der Schweiß- und Talgdrüsen ist herabgesetzt </a:t>
            </a:r>
          </a:p>
          <a:p>
            <a:pPr marL="501254" lvl="1" indent="-201216">
              <a:spcBef>
                <a:spcPts val="0"/>
              </a:spcBef>
              <a:buNone/>
            </a:pPr>
            <a:r>
              <a:rPr lang="de-DE" sz="1275" dirty="0">
                <a:sym typeface="Wingdings" pitchFamily="2" charset="2"/>
              </a:rPr>
              <a:t>	</a:t>
            </a:r>
            <a:r>
              <a:rPr lang="de-DE" sz="1425" dirty="0">
                <a:sym typeface="Wingdings" pitchFamily="2" charset="2"/>
              </a:rPr>
              <a:t> der Säureschutzmantel ist weniger stabil.</a:t>
            </a:r>
          </a:p>
          <a:p>
            <a:pPr marL="201216" indent="-201216">
              <a:spcBef>
                <a:spcPts val="900"/>
              </a:spcBef>
            </a:pPr>
            <a:r>
              <a:rPr lang="de-DE" sz="1425" dirty="0" err="1">
                <a:sym typeface="Wingdings" pitchFamily="2" charset="2"/>
              </a:rPr>
              <a:t>ph</a:t>
            </a:r>
            <a:r>
              <a:rPr lang="de-DE" sz="1425" dirty="0">
                <a:sym typeface="Wingdings" pitchFamily="2" charset="2"/>
              </a:rPr>
              <a:t>-Wert und der </a:t>
            </a:r>
            <a:r>
              <a:rPr lang="de-DE" sz="1425" dirty="0" err="1">
                <a:sym typeface="Wingdings" pitchFamily="2" charset="2"/>
              </a:rPr>
              <a:t>Lipidfilm</a:t>
            </a:r>
            <a:r>
              <a:rPr lang="de-DE" sz="1425" dirty="0">
                <a:sym typeface="Wingdings" pitchFamily="2" charset="2"/>
              </a:rPr>
              <a:t> schwanken</a:t>
            </a:r>
          </a:p>
          <a:p>
            <a:pPr marL="501254" lvl="1" indent="-201216">
              <a:spcBef>
                <a:spcPts val="0"/>
              </a:spcBef>
              <a:buNone/>
            </a:pPr>
            <a:r>
              <a:rPr lang="de-DE" sz="1275" dirty="0">
                <a:sym typeface="Wingdings" pitchFamily="2" charset="2"/>
              </a:rPr>
              <a:t>	</a:t>
            </a:r>
            <a:r>
              <a:rPr lang="de-DE" sz="1425" dirty="0">
                <a:sym typeface="Wingdings" pitchFamily="2" charset="2"/>
              </a:rPr>
              <a:t> Flüssigkeit wird gut aufgenommen, geht schnell wieder verloren.</a:t>
            </a:r>
          </a:p>
          <a:p>
            <a:pPr marL="201216" indent="-201216">
              <a:spcBef>
                <a:spcPts val="900"/>
              </a:spcBef>
            </a:pPr>
            <a:r>
              <a:rPr lang="de-DE" sz="1425" dirty="0">
                <a:sym typeface="Wingdings" pitchFamily="2" charset="2"/>
              </a:rPr>
              <a:t>fehlendes Unterhautfettgewebe</a:t>
            </a:r>
          </a:p>
          <a:p>
            <a:pPr marL="501254" lvl="1" indent="-201216">
              <a:spcBef>
                <a:spcPts val="0"/>
              </a:spcBef>
              <a:buNone/>
            </a:pPr>
            <a:r>
              <a:rPr lang="de-DE" sz="1125" dirty="0">
                <a:sym typeface="Wingdings" pitchFamily="2" charset="2"/>
              </a:rPr>
              <a:t>	</a:t>
            </a:r>
            <a:r>
              <a:rPr lang="de-DE" sz="1425" dirty="0">
                <a:sym typeface="Wingdings" pitchFamily="2" charset="2"/>
              </a:rPr>
              <a:t> Gefahr einer beschleunigten Auskühlung</a:t>
            </a:r>
            <a:endParaRPr lang="de-DE" sz="1425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85E5C4-615A-7841-1000-490E1A6535D9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485898" y="1028700"/>
            <a:ext cx="6202211" cy="37699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</a:pPr>
            <a:r>
              <a:rPr lang="de-DE" dirty="0"/>
              <a:t>unscharf gerötete Haut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b="1" dirty="0">
                <a:sym typeface="Wingdings" pitchFamily="2" charset="2"/>
              </a:rPr>
              <a:t>flächiges, konfluierendes Erythem</a:t>
            </a:r>
          </a:p>
          <a:p>
            <a:pPr>
              <a:spcBef>
                <a:spcPts val="900"/>
              </a:spcBef>
            </a:pPr>
            <a:r>
              <a:rPr lang="de-DE" dirty="0">
                <a:sym typeface="Wingdings" pitchFamily="2" charset="2"/>
              </a:rPr>
              <a:t>Schwere Formen zeigen </a:t>
            </a:r>
            <a:r>
              <a:rPr lang="de-DE" dirty="0" err="1">
                <a:sym typeface="Wingdings" pitchFamily="2" charset="2"/>
              </a:rPr>
              <a:t>Papulopusteln</a:t>
            </a:r>
            <a:r>
              <a:rPr lang="de-DE" dirty="0">
                <a:sym typeface="Wingdings" pitchFamily="2" charset="2"/>
              </a:rPr>
              <a:t>, Erosionen und Ulzerationen.</a:t>
            </a:r>
          </a:p>
          <a:p>
            <a:pPr>
              <a:spcBef>
                <a:spcPts val="900"/>
              </a:spcBef>
            </a:pPr>
            <a:r>
              <a:rPr lang="de-DE" dirty="0"/>
              <a:t>Hautfalten häufig weniger betroffen, eher die Hautareale, die mit der Windel in Kontakt sind </a:t>
            </a:r>
            <a:r>
              <a:rPr lang="de-DE" dirty="0">
                <a:sym typeface="Wingdings" pitchFamily="2" charset="2"/>
              </a:rPr>
              <a:t> konvexe Oberflächen</a:t>
            </a:r>
          </a:p>
          <a:p>
            <a:pPr>
              <a:spcBef>
                <a:spcPts val="900"/>
              </a:spcBef>
            </a:pPr>
            <a:r>
              <a:rPr lang="de-DE" dirty="0">
                <a:sym typeface="Wingdings" pitchFamily="2" charset="2"/>
              </a:rPr>
              <a:t>starker Juckreiz und Schmerzen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besonders beim Wickeln</a:t>
            </a:r>
          </a:p>
          <a:p>
            <a:pPr>
              <a:spcBef>
                <a:spcPts val="900"/>
              </a:spcBef>
            </a:pPr>
            <a:r>
              <a:rPr lang="de-DE" dirty="0"/>
              <a:t>Zeichen einer Mazeration </a:t>
            </a:r>
            <a:br>
              <a:rPr lang="de-DE" dirty="0"/>
            </a:br>
            <a:r>
              <a:rPr lang="de-DE" dirty="0"/>
              <a:t>erkennbar</a:t>
            </a:r>
          </a:p>
          <a:p>
            <a:pPr>
              <a:spcBef>
                <a:spcPts val="900"/>
              </a:spcBef>
            </a:pPr>
            <a:r>
              <a:rPr lang="de-DE" dirty="0"/>
              <a:t>teilweise nässende Hautstellen</a:t>
            </a:r>
            <a:br>
              <a:rPr lang="de-DE" dirty="0"/>
            </a:br>
            <a:r>
              <a:rPr lang="de-DE" dirty="0"/>
              <a:t>sichtbar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Symptome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49087" y="4509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4" name="Textfeld 3"/>
          <p:cNvSpPr txBox="1"/>
          <p:nvPr/>
        </p:nvSpPr>
        <p:spPr>
          <a:xfrm>
            <a:off x="5062447" y="4461381"/>
            <a:ext cx="280714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dirty="0"/>
              <a:t>Windeldermatitis              </a:t>
            </a:r>
            <a:r>
              <a:rPr lang="de-DE" sz="525" dirty="0"/>
              <a:t>A. </a:t>
            </a:r>
            <a:r>
              <a:rPr lang="de-DE" sz="525" dirty="0" err="1"/>
              <a:t>Lentner</a:t>
            </a:r>
            <a:r>
              <a:rPr lang="de-DE" sz="525" dirty="0"/>
              <a:t>, Aachen </a:t>
            </a:r>
            <a:r>
              <a:rPr lang="de-DE" sz="600" baseline="30000" dirty="0"/>
              <a:t>® </a:t>
            </a:r>
            <a:r>
              <a:rPr lang="de-DE" sz="525" dirty="0" err="1"/>
              <a:t>Elsevier</a:t>
            </a:r>
            <a:r>
              <a:rPr lang="de-DE" sz="525" dirty="0"/>
              <a:t> GmbH, München</a:t>
            </a:r>
            <a:endParaRPr lang="en-US" sz="525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A7F7822-C413-4EEF-A188-36F655F8B98E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B95BF7E8-BFE3-8D1D-27A8-AD8D7D0C5F0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573120" y="2882804"/>
            <a:ext cx="2210253" cy="153410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Therapeutische und prophylaktische Maßnahmen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7252" y="934065"/>
            <a:ext cx="7216877" cy="3470787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de-DE" dirty="0"/>
              <a:t>Die therapeutischen Maßnahmen werden unter dem Akronym „ABCDE“ (Höger, 2020, S. 54) gegliedert– diese können auch Wegweiser für prophylaktische Vorgehensmaßnahmen geben.</a:t>
            </a:r>
          </a:p>
          <a:p>
            <a:pPr marL="0" indent="0">
              <a:spcBef>
                <a:spcPts val="3600"/>
              </a:spcBef>
              <a:buNone/>
            </a:pPr>
            <a:br>
              <a:rPr lang="de-DE" dirty="0"/>
            </a:br>
            <a:r>
              <a:rPr lang="de-DE" dirty="0"/>
              <a:t>					</a:t>
            </a:r>
            <a:br>
              <a:rPr lang="de-DE" dirty="0"/>
            </a:br>
            <a:r>
              <a:rPr lang="de-DE" dirty="0"/>
              <a:t>						</a:t>
            </a:r>
            <a:endParaRPr lang="de-DE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de-DE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de-DE" sz="2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1018" y="1922092"/>
            <a:ext cx="844300" cy="69405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356852" y="1963012"/>
            <a:ext cx="734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0073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1200" dirty="0">
                <a:solidFill>
                  <a:srgbClr val="0073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endParaRPr lang="de-DE" sz="2700" dirty="0">
              <a:solidFill>
                <a:srgbClr val="0073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Firewall"/>
          <p:cNvSpPr>
            <a:spLocks noEditPoints="1" noChangeArrowheads="1"/>
          </p:cNvSpPr>
          <p:nvPr/>
        </p:nvSpPr>
        <p:spPr bwMode="auto">
          <a:xfrm>
            <a:off x="4361374" y="1936117"/>
            <a:ext cx="900533" cy="53109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/>
          </a:p>
        </p:txBody>
      </p:sp>
      <p:sp>
        <p:nvSpPr>
          <p:cNvPr id="10" name="Textfeld 9"/>
          <p:cNvSpPr txBox="1"/>
          <p:nvPr/>
        </p:nvSpPr>
        <p:spPr>
          <a:xfrm>
            <a:off x="5833198" y="1963012"/>
            <a:ext cx="1107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DE" sz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leansings</a:t>
            </a:r>
            <a:endParaRPr lang="de-DE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1118" y="3032798"/>
            <a:ext cx="616844" cy="925157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2527779" y="3268958"/>
            <a:ext cx="8787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iapers</a:t>
            </a:r>
            <a:endParaRPr lang="de-DE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9622" y="3120307"/>
            <a:ext cx="847165" cy="705971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5617118" y="3282271"/>
            <a:ext cx="10839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</a:t>
            </a:r>
            <a:endParaRPr lang="de-DE" sz="2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06546" y="1963012"/>
            <a:ext cx="1000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13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arriers</a:t>
            </a:r>
            <a:endParaRPr lang="de-DE" sz="135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6677" y="1782243"/>
            <a:ext cx="924624" cy="1130942"/>
          </a:xfrm>
          <a:prstGeom prst="rect">
            <a:avLst/>
          </a:prstGeom>
          <a:noFill/>
        </p:spPr>
      </p:pic>
      <p:pic>
        <p:nvPicPr>
          <p:cNvPr id="1026" name="Picture 2" descr="K:\Projects\06_Pflege\Marketing\Projekt Pflege\09814_Dozentenportal\2017_Juni\Präsentationen\01_von Autoren\bearbeitet PT\Maue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375" y="1922092"/>
            <a:ext cx="945803" cy="6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36E2780-AAE9-4018-815E-53CC60557D92}"/>
              </a:ext>
            </a:extLst>
          </p:cNvPr>
          <p:cNvSpPr txBox="1">
            <a:spLocks/>
          </p:cNvSpPr>
          <p:nvPr/>
        </p:nvSpPr>
        <p:spPr>
          <a:xfrm>
            <a:off x="411264" y="4735974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D63902-5DC8-C27E-11F6-2552E841A830}"/>
              </a:ext>
            </a:extLst>
          </p:cNvPr>
          <p:cNvSpPr txBox="1"/>
          <p:nvPr/>
        </p:nvSpPr>
        <p:spPr>
          <a:xfrm>
            <a:off x="4572000" y="4391749"/>
            <a:ext cx="329759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5" dirty="0"/>
              <a:t>Fotos von colourbox.com</a:t>
            </a:r>
            <a:r>
              <a:rPr lang="de-DE" sz="600" baseline="30000" dirty="0"/>
              <a:t>® </a:t>
            </a:r>
            <a:r>
              <a:rPr lang="de-DE" sz="525" dirty="0"/>
              <a:t>Elsevier GmbH, München</a:t>
            </a:r>
            <a:endParaRPr lang="en-US" sz="525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186DAEB-1643-59FE-FF0F-008F927A5B87}"/>
              </a:ext>
            </a:extLst>
          </p:cNvPr>
          <p:cNvSpPr txBox="1"/>
          <p:nvPr/>
        </p:nvSpPr>
        <p:spPr>
          <a:xfrm>
            <a:off x="4572000" y="4404852"/>
            <a:ext cx="329759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5" dirty="0"/>
              <a:t>Fotos von colourbox.com</a:t>
            </a:r>
            <a:r>
              <a:rPr lang="de-DE" sz="600" baseline="30000" dirty="0"/>
              <a:t>® </a:t>
            </a:r>
            <a:r>
              <a:rPr lang="de-DE" sz="525" dirty="0"/>
              <a:t>Elsevier GmbH, München</a:t>
            </a:r>
            <a:endParaRPr lang="en-US" sz="5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10" grpId="0"/>
      <p:bldP spid="1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31377" y="458590"/>
            <a:ext cx="7059840" cy="553432"/>
          </a:xfrm>
        </p:spPr>
        <p:txBody>
          <a:bodyPr>
            <a:normAutofit fontScale="90000"/>
          </a:bodyPr>
          <a:lstStyle/>
          <a:p>
            <a:pPr>
              <a:tabLst>
                <a:tab pos="807244" algn="l"/>
              </a:tabLst>
            </a:pPr>
            <a:r>
              <a:rPr lang="de-DE" dirty="0"/>
              <a:t>6. Therapeutische und prophylaktische Maßnahmen	</a:t>
            </a:r>
            <a:br>
              <a:rPr lang="de-DE" dirty="0"/>
            </a:br>
            <a:r>
              <a:rPr lang="de-DE" sz="1350" dirty="0"/>
              <a:t>6.1 A = Air (Luft)</a:t>
            </a:r>
            <a:br>
              <a:rPr lang="de-DE" sz="1350" dirty="0"/>
            </a:br>
            <a:endParaRPr lang="de-DE" sz="135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27587" y="1222961"/>
            <a:ext cx="6937051" cy="3391636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Beseitigung der Okklusion </a:t>
            </a:r>
            <a:r>
              <a:rPr lang="de-DE" dirty="0">
                <a:sym typeface="Wingdings" pitchFamily="2" charset="2"/>
              </a:rPr>
              <a:t>ständig feuchter Kontakt in einer luftdichten Windel bildet eine Feuchtkammer, die die Haut aufweicht und wund werden lässt.</a:t>
            </a:r>
          </a:p>
          <a:p>
            <a:pPr lvl="1"/>
            <a:r>
              <a:rPr lang="de-DE" sz="1500" dirty="0">
                <a:sym typeface="Wingdings" pitchFamily="2" charset="2"/>
              </a:rPr>
              <a:t>möglichst viel Luft an das Gesäß lassen! </a:t>
            </a:r>
          </a:p>
          <a:p>
            <a:pPr lvl="1"/>
            <a:r>
              <a:rPr lang="de-DE" sz="1500" dirty="0">
                <a:sym typeface="Wingdings" pitchFamily="2" charset="2"/>
              </a:rPr>
              <a:t>offen wickeln</a:t>
            </a:r>
          </a:p>
          <a:p>
            <a:pPr lvl="1"/>
            <a:r>
              <a:rPr lang="de-DE" sz="1500" dirty="0">
                <a:sym typeface="Wingdings" pitchFamily="2" charset="2"/>
              </a:rPr>
              <a:t>Baby zeitweise ohne Windel belassen </a:t>
            </a:r>
            <a:br>
              <a:rPr lang="de-DE" sz="1500" dirty="0">
                <a:sym typeface="Wingdings" pitchFamily="2" charset="2"/>
              </a:rPr>
            </a:br>
            <a:r>
              <a:rPr lang="de-DE" sz="1500" dirty="0">
                <a:sym typeface="Wingdings" pitchFamily="2" charset="2"/>
              </a:rPr>
              <a:t>(dann vor dem Auskühlen schützen!)</a:t>
            </a:r>
          </a:p>
          <a:p>
            <a:pPr>
              <a:spcBef>
                <a:spcPts val="900"/>
              </a:spcBef>
            </a:pPr>
            <a:r>
              <a:rPr lang="de-DE" dirty="0">
                <a:sym typeface="Wingdings" pitchFamily="2" charset="2"/>
              </a:rPr>
              <a:t>mehrmals am Tag die Windeln wechseln</a:t>
            </a:r>
          </a:p>
          <a:p>
            <a:pPr lvl="1"/>
            <a:r>
              <a:rPr lang="de-DE" sz="1500" dirty="0">
                <a:sym typeface="Wingdings" pitchFamily="2" charset="2"/>
              </a:rPr>
              <a:t>alle 3</a:t>
            </a:r>
            <a:r>
              <a:rPr lang="de-DE" sz="1500" dirty="0"/>
              <a:t>–</a:t>
            </a:r>
            <a:r>
              <a:rPr lang="de-DE" sz="1500" dirty="0">
                <a:sym typeface="Wingdings" pitchFamily="2" charset="2"/>
              </a:rPr>
              <a:t>4 Stunden</a:t>
            </a:r>
          </a:p>
          <a:p>
            <a:pPr lvl="1"/>
            <a:r>
              <a:rPr lang="de-DE" sz="1500" dirty="0">
                <a:sym typeface="Wingdings" pitchFamily="2" charset="2"/>
              </a:rPr>
              <a:t>bei Bemerken einer „vollen“ Windel sofort wechseln</a:t>
            </a:r>
          </a:p>
          <a:p>
            <a:pPr>
              <a:spcBef>
                <a:spcPts val="900"/>
              </a:spcBef>
            </a:pPr>
            <a:r>
              <a:rPr lang="de-DE" dirty="0">
                <a:sym typeface="Wingdings" pitchFamily="2" charset="2"/>
              </a:rPr>
              <a:t>Die Windel nicht zu fest anlegen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 so kann sich weniger Wärme stauen.</a:t>
            </a:r>
          </a:p>
          <a:p>
            <a:endParaRPr lang="de-DE" dirty="0"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5921" y="388277"/>
            <a:ext cx="844300" cy="694058"/>
          </a:xfrm>
          <a:prstGeom prst="rect">
            <a:avLst/>
          </a:prstGeom>
          <a:noFill/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0ADA469-B1A7-94B7-C948-250FBA5FB764}"/>
              </a:ext>
            </a:extLst>
          </p:cNvPr>
          <p:cNvSpPr txBox="1">
            <a:spLocks/>
          </p:cNvSpPr>
          <p:nvPr/>
        </p:nvSpPr>
        <p:spPr>
          <a:xfrm>
            <a:off x="457199" y="4766902"/>
            <a:ext cx="7900219" cy="3139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" defTabSz="685800">
              <a:lnSpc>
                <a:spcPct val="80000"/>
              </a:lnSpc>
              <a:spcAft>
                <a:spcPts val="600"/>
              </a:spcAft>
              <a:buClr>
                <a:srgbClr val="FF6C00"/>
              </a:buClr>
              <a:tabLst>
                <a:tab pos="266700" algn="l"/>
              </a:tabLst>
            </a:pP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Erstellt durch Birgit </a:t>
            </a:r>
            <a:r>
              <a:rPr lang="de-DE" sz="9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Gwuzdz</a:t>
            </a:r>
            <a:r>
              <a:rPr lang="de-DE" sz="9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© Elsevier GmbH, München 2022                         ClinicalKey Student für die Pflege - www.clinicalkey.vom/student/nursing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J0heV53PlGtRYX1JzAFO0FAAAAAAADAAAAAwADAAAAAQADAAEA////////BAAAAAMAEAALm6GqAtnBEU68A6dwI+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CJ0heV53PlGtRYX1JzAFO0DRGF0YQAbAAAABExpbmtlZFNoYXBlRGF0YQAFAAAAAAACTmFtZQAZAAAATGlua2VkU2hhcGVzRGF0YVByb3BlcnR5ABBWZXJzaW9uAAAAAAAJTGFzdFdyaXRlAMzT+5l6AQAAAAEA/////50AnQAAAAVfaWQAEAAAAASboaoC2cERTrwDp3Aj6coQA0RhdGEAKgAAAAhQcmVzZW50YXRpb25TY2FubmVkRm9yTGlua2VkU2hhcGVzAAEAAk5hbWUAJAAAAExpbmtlZFNoYXBlUHJlc2VudGF0aW9uU2V0dGluZ3NEYXRhABBWZXJzaW9uAAAAAAAJTGFzdFdyaXRlAN/T+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COAUTHORING_SESSION_ID" val="b566149e-3710-4e24-8c13-ab592f63e281"/>
  <p:tag name="UNDO_REDO_REVISION" val="91"/>
  <p:tag name="MIO_PRESENTATION_LANGUAGE" val="2057"/>
</p:tagLst>
</file>

<file path=ppt/theme/theme1.xml><?xml version="1.0" encoding="utf-8"?>
<a:theme xmlns:a="http://schemas.openxmlformats.org/drawingml/2006/main" name="Elsevier light">
  <a:themeElements>
    <a:clrScheme name="Elsevier2_0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F7D232A5-E476-470D-8B9F-7DF57FFBA80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sevier light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F0BD70AD-5EFD-46BE-B9CF-4081C5AD7863}"/>
    </a:ext>
  </a:extLst>
</a:theme>
</file>

<file path=ppt/theme/theme4.xml><?xml version="1.0" encoding="utf-8"?>
<a:theme xmlns:a="http://schemas.openxmlformats.org/drawingml/2006/main" name="Elsevier dark">
  <a:themeElements>
    <a:clrScheme name="Elsevier_2.0_Dark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91A861E9-5B38-4BD0-B058-E89188F8319A}"/>
    </a:ext>
  </a:extLst>
</a:theme>
</file>

<file path=ppt/theme/theme5.xml><?xml version="1.0" encoding="utf-8"?>
<a:theme xmlns:a="http://schemas.openxmlformats.org/drawingml/2006/main" name="Elsevier dark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7.potx" id="{AF2D5527-4BFB-49CD-803D-AE8A4C564A4D}" vid="{A827AD72-1E3C-496B-A642-4C319537B57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ELS_PPT_20211117</Template>
  <TotalTime>0</TotalTime>
  <Words>1755</Words>
  <Application>Microsoft Office PowerPoint</Application>
  <PresentationFormat>Bildschirmpräsentation (16:9)</PresentationFormat>
  <Paragraphs>152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Arial Bold</vt:lpstr>
      <vt:lpstr>Calibri</vt:lpstr>
      <vt:lpstr>Calibri Light</vt:lpstr>
      <vt:lpstr>Courier New</vt:lpstr>
      <vt:lpstr>Elsevier light</vt:lpstr>
      <vt:lpstr>Benutzerdefiniertes Design</vt:lpstr>
      <vt:lpstr>Elsevier light - Charts and Data</vt:lpstr>
      <vt:lpstr>Elsevier dark</vt:lpstr>
      <vt:lpstr>Elsevier dark - Charts and Data</vt:lpstr>
      <vt:lpstr>Prophylaxe „Windeldermatitis” – Inkontinenzassoziierte  Dermatitis bei Kindern</vt:lpstr>
      <vt:lpstr>Gliederung</vt:lpstr>
      <vt:lpstr>1. Begriffserklärungen</vt:lpstr>
      <vt:lpstr>2. Definition</vt:lpstr>
      <vt:lpstr>3. Ursachen und Einflussfaktoren</vt:lpstr>
      <vt:lpstr>4. Risikofaktoren</vt:lpstr>
      <vt:lpstr>5. Symptome</vt:lpstr>
      <vt:lpstr>6. Therapeutische und prophylaktische Maßnahmen</vt:lpstr>
      <vt:lpstr>6. Therapeutische und prophylaktische Maßnahmen  6.1 A = Air (Luft) </vt:lpstr>
      <vt:lpstr> 6. Therapeutische und prophylaktische Maßnahmen 6.2 B = Barriers (Barriere)</vt:lpstr>
      <vt:lpstr>6. Therapeutische und prophylaktische Maßnahmen 6.3 C = Cleansings (Reinigung)</vt:lpstr>
      <vt:lpstr>6. Therapeutische und prophylaktische Maßnahmen 6.4 D = Diapers (Windeln)</vt:lpstr>
      <vt:lpstr>6. Therapeutische und prophylaktische Maßnahmen 6.5 E = Education (Bildung/Aufklärung)</vt:lpstr>
      <vt:lpstr>7. Wiederholungsfragen </vt:lpstr>
      <vt:lpstr>7. Literaturverzeichnis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Gaertner, Martina (ELS-MUN)</dc:creator>
  <cp:lastModifiedBy>Gaertner, Martina (ELS-MUN)</cp:lastModifiedBy>
  <cp:revision>15</cp:revision>
  <cp:lastPrinted>2018-07-23T12:36:44Z</cp:lastPrinted>
  <dcterms:created xsi:type="dcterms:W3CDTF">2021-11-29T14:25:03Z</dcterms:created>
  <dcterms:modified xsi:type="dcterms:W3CDTF">2022-08-10T14:02:49Z</dcterms:modified>
  <cp:version>1.0.0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dEntity">
    <vt:lpwstr>Templates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2021-11-29T14:25:05Z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2b3c2314-40a2-4a54-be4b-7b3259bd84c9</vt:lpwstr>
  </property>
  <property fmtid="{D5CDD505-2E9C-101B-9397-08002B2CF9AE}" pid="9" name="MSIP_Label_549ac42a-3eb4-4074-b885-aea26bd6241e_ContentBits">
    <vt:lpwstr>0</vt:lpwstr>
  </property>
</Properties>
</file>