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338" r:id="rId3"/>
    <p:sldId id="351" r:id="rId4"/>
    <p:sldId id="352" r:id="rId5"/>
    <p:sldId id="339" r:id="rId6"/>
    <p:sldId id="341" r:id="rId7"/>
    <p:sldId id="340" r:id="rId8"/>
    <p:sldId id="342" r:id="rId9"/>
    <p:sldId id="343" r:id="rId10"/>
    <p:sldId id="353" r:id="rId11"/>
    <p:sldId id="354" r:id="rId12"/>
    <p:sldId id="31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3" d="100"/>
          <a:sy n="63" d="100"/>
        </p:scale>
        <p:origin x="5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38CF3-4F17-48C8-9747-07F78D58013A}" type="doc">
      <dgm:prSet loTypeId="urn:microsoft.com/office/officeart/2005/8/layout/process1" loCatId="process" qsTypeId="urn:microsoft.com/office/officeart/2005/8/quickstyle/3d3" qsCatId="3D" csTypeId="urn:microsoft.com/office/officeart/2005/8/colors/colorful4" csCatId="colorful" phldr="1"/>
      <dgm:spPr/>
      <dgm:t>
        <a:bodyPr/>
        <a:lstStyle/>
        <a:p>
          <a:endParaRPr lang="en-GB"/>
        </a:p>
      </dgm:t>
    </dgm:pt>
    <dgm:pt modelId="{BACBC03C-3C28-48C4-8A1E-F7F2D652E2A7}">
      <dgm:prSet phldrT="[Text]" phldr="0"/>
      <dgm:spPr/>
      <dgm:t>
        <a:bodyPr/>
        <a:lstStyle/>
        <a:p>
          <a:r>
            <a:rPr lang="en-GB" dirty="0"/>
            <a:t>Policy</a:t>
          </a:r>
        </a:p>
      </dgm:t>
    </dgm:pt>
    <dgm:pt modelId="{5A28E2BC-8E2D-4498-B3A3-62A061B9723E}" type="parTrans" cxnId="{492A2738-4A23-4182-B12E-F78194830DF0}">
      <dgm:prSet/>
      <dgm:spPr/>
      <dgm:t>
        <a:bodyPr/>
        <a:lstStyle/>
        <a:p>
          <a:endParaRPr lang="en-GB"/>
        </a:p>
      </dgm:t>
    </dgm:pt>
    <dgm:pt modelId="{59A3D5BE-DC8A-4CF7-B25D-F1164565FAB9}" type="sibTrans" cxnId="{492A2738-4A23-4182-B12E-F78194830DF0}">
      <dgm:prSet/>
      <dgm:spPr/>
      <dgm:t>
        <a:bodyPr/>
        <a:lstStyle/>
        <a:p>
          <a:endParaRPr lang="en-GB"/>
        </a:p>
      </dgm:t>
    </dgm:pt>
    <dgm:pt modelId="{27D85DD9-E727-4426-B3D0-A6047672B780}">
      <dgm:prSet phldrT="[Text]" phldr="0"/>
      <dgm:spPr/>
      <dgm:t>
        <a:bodyPr/>
        <a:lstStyle/>
        <a:p>
          <a:r>
            <a:rPr lang="en-GB" dirty="0"/>
            <a:t>Procedure</a:t>
          </a:r>
        </a:p>
      </dgm:t>
    </dgm:pt>
    <dgm:pt modelId="{5256C423-F20D-485C-8CF6-342814BCDC80}" type="parTrans" cxnId="{8FA8BDB9-8681-4242-9985-CE81B45FD6FD}">
      <dgm:prSet/>
      <dgm:spPr/>
      <dgm:t>
        <a:bodyPr/>
        <a:lstStyle/>
        <a:p>
          <a:endParaRPr lang="en-GB"/>
        </a:p>
      </dgm:t>
    </dgm:pt>
    <dgm:pt modelId="{A7773BE8-F8D5-41F9-B696-C1E76D79BBAA}" type="sibTrans" cxnId="{8FA8BDB9-8681-4242-9985-CE81B45FD6FD}">
      <dgm:prSet/>
      <dgm:spPr/>
      <dgm:t>
        <a:bodyPr/>
        <a:lstStyle/>
        <a:p>
          <a:endParaRPr lang="en-GB"/>
        </a:p>
      </dgm:t>
    </dgm:pt>
    <dgm:pt modelId="{5A3B58E9-1938-40B4-AFCE-436DA1A957A6}">
      <dgm:prSet phldrT="[Text]" phldr="0"/>
      <dgm:spPr/>
      <dgm:t>
        <a:bodyPr/>
        <a:lstStyle/>
        <a:p>
          <a:r>
            <a:rPr lang="en-GB" dirty="0"/>
            <a:t>Control</a:t>
          </a:r>
        </a:p>
      </dgm:t>
    </dgm:pt>
    <dgm:pt modelId="{CE764A43-7112-42BE-947F-F2443F10FE9F}" type="parTrans" cxnId="{B7160330-C09E-4B73-A6CF-29786EC88067}">
      <dgm:prSet/>
      <dgm:spPr/>
      <dgm:t>
        <a:bodyPr/>
        <a:lstStyle/>
        <a:p>
          <a:endParaRPr lang="en-GB"/>
        </a:p>
      </dgm:t>
    </dgm:pt>
    <dgm:pt modelId="{0A1D7297-7906-4F7B-866D-60F878093306}" type="sibTrans" cxnId="{B7160330-C09E-4B73-A6CF-29786EC88067}">
      <dgm:prSet/>
      <dgm:spPr/>
      <dgm:t>
        <a:bodyPr/>
        <a:lstStyle/>
        <a:p>
          <a:endParaRPr lang="en-GB"/>
        </a:p>
      </dgm:t>
    </dgm:pt>
    <dgm:pt modelId="{F3E7D2CF-472C-4981-AB80-51A133B9817D}" type="pres">
      <dgm:prSet presAssocID="{81538CF3-4F17-48C8-9747-07F78D58013A}" presName="Name0" presStyleCnt="0">
        <dgm:presLayoutVars>
          <dgm:dir/>
          <dgm:resizeHandles val="exact"/>
        </dgm:presLayoutVars>
      </dgm:prSet>
      <dgm:spPr/>
    </dgm:pt>
    <dgm:pt modelId="{6EAC652B-6A48-41E1-AD8B-FA7D74D04A42}" type="pres">
      <dgm:prSet presAssocID="{BACBC03C-3C28-48C4-8A1E-F7F2D652E2A7}" presName="node" presStyleLbl="node1" presStyleIdx="0" presStyleCnt="3">
        <dgm:presLayoutVars>
          <dgm:bulletEnabled val="1"/>
        </dgm:presLayoutVars>
      </dgm:prSet>
      <dgm:spPr/>
    </dgm:pt>
    <dgm:pt modelId="{E1BFA058-50B7-4D82-BC20-281E4D3C5331}" type="pres">
      <dgm:prSet presAssocID="{59A3D5BE-DC8A-4CF7-B25D-F1164565FAB9}" presName="sibTrans" presStyleLbl="sibTrans2D1" presStyleIdx="0" presStyleCnt="2"/>
      <dgm:spPr/>
    </dgm:pt>
    <dgm:pt modelId="{401C97F5-E77D-460E-A733-A4AE4A78EE44}" type="pres">
      <dgm:prSet presAssocID="{59A3D5BE-DC8A-4CF7-B25D-F1164565FAB9}" presName="connectorText" presStyleLbl="sibTrans2D1" presStyleIdx="0" presStyleCnt="2"/>
      <dgm:spPr/>
    </dgm:pt>
    <dgm:pt modelId="{AD45D3E5-C600-48EB-832A-5C7F9B13703C}" type="pres">
      <dgm:prSet presAssocID="{27D85DD9-E727-4426-B3D0-A6047672B780}" presName="node" presStyleLbl="node1" presStyleIdx="1" presStyleCnt="3">
        <dgm:presLayoutVars>
          <dgm:bulletEnabled val="1"/>
        </dgm:presLayoutVars>
      </dgm:prSet>
      <dgm:spPr/>
    </dgm:pt>
    <dgm:pt modelId="{26660F62-989F-4307-9CBE-4CCCDC0D5715}" type="pres">
      <dgm:prSet presAssocID="{A7773BE8-F8D5-41F9-B696-C1E76D79BBAA}" presName="sibTrans" presStyleLbl="sibTrans2D1" presStyleIdx="1" presStyleCnt="2"/>
      <dgm:spPr/>
    </dgm:pt>
    <dgm:pt modelId="{31B0B1FD-E88D-435B-9024-7D1089C84B07}" type="pres">
      <dgm:prSet presAssocID="{A7773BE8-F8D5-41F9-B696-C1E76D79BBAA}" presName="connectorText" presStyleLbl="sibTrans2D1" presStyleIdx="1" presStyleCnt="2"/>
      <dgm:spPr/>
    </dgm:pt>
    <dgm:pt modelId="{03E689C7-6636-43DC-AED4-19E192110DE6}" type="pres">
      <dgm:prSet presAssocID="{5A3B58E9-1938-40B4-AFCE-436DA1A957A6}" presName="node" presStyleLbl="node1" presStyleIdx="2" presStyleCnt="3">
        <dgm:presLayoutVars>
          <dgm:bulletEnabled val="1"/>
        </dgm:presLayoutVars>
      </dgm:prSet>
      <dgm:spPr/>
    </dgm:pt>
  </dgm:ptLst>
  <dgm:cxnLst>
    <dgm:cxn modelId="{36832C00-AAE9-4249-BDE2-CBC2DC05D761}" type="presOf" srcId="{BACBC03C-3C28-48C4-8A1E-F7F2D652E2A7}" destId="{6EAC652B-6A48-41E1-AD8B-FA7D74D04A42}" srcOrd="0" destOrd="0" presId="urn:microsoft.com/office/officeart/2005/8/layout/process1"/>
    <dgm:cxn modelId="{2E1CC10A-0064-4F8E-B04D-ABEE79C7BE3F}" type="presOf" srcId="{5A3B58E9-1938-40B4-AFCE-436DA1A957A6}" destId="{03E689C7-6636-43DC-AED4-19E192110DE6}" srcOrd="0" destOrd="0" presId="urn:microsoft.com/office/officeart/2005/8/layout/process1"/>
    <dgm:cxn modelId="{7C6FD10B-8871-47B7-9799-F6CBE79F2B07}" type="presOf" srcId="{81538CF3-4F17-48C8-9747-07F78D58013A}" destId="{F3E7D2CF-472C-4981-AB80-51A133B9817D}" srcOrd="0" destOrd="0" presId="urn:microsoft.com/office/officeart/2005/8/layout/process1"/>
    <dgm:cxn modelId="{B7160330-C09E-4B73-A6CF-29786EC88067}" srcId="{81538CF3-4F17-48C8-9747-07F78D58013A}" destId="{5A3B58E9-1938-40B4-AFCE-436DA1A957A6}" srcOrd="2" destOrd="0" parTransId="{CE764A43-7112-42BE-947F-F2443F10FE9F}" sibTransId="{0A1D7297-7906-4F7B-866D-60F878093306}"/>
    <dgm:cxn modelId="{492A2738-4A23-4182-B12E-F78194830DF0}" srcId="{81538CF3-4F17-48C8-9747-07F78D58013A}" destId="{BACBC03C-3C28-48C4-8A1E-F7F2D652E2A7}" srcOrd="0" destOrd="0" parTransId="{5A28E2BC-8E2D-4498-B3A3-62A061B9723E}" sibTransId="{59A3D5BE-DC8A-4CF7-B25D-F1164565FAB9}"/>
    <dgm:cxn modelId="{616C893B-FE23-431E-900C-63B923154E6B}" type="presOf" srcId="{59A3D5BE-DC8A-4CF7-B25D-F1164565FAB9}" destId="{E1BFA058-50B7-4D82-BC20-281E4D3C5331}" srcOrd="0" destOrd="0" presId="urn:microsoft.com/office/officeart/2005/8/layout/process1"/>
    <dgm:cxn modelId="{62E90E88-08F6-4F11-A304-78460113C797}" type="presOf" srcId="{A7773BE8-F8D5-41F9-B696-C1E76D79BBAA}" destId="{31B0B1FD-E88D-435B-9024-7D1089C84B07}" srcOrd="1" destOrd="0" presId="urn:microsoft.com/office/officeart/2005/8/layout/process1"/>
    <dgm:cxn modelId="{8FA8BDB9-8681-4242-9985-CE81B45FD6FD}" srcId="{81538CF3-4F17-48C8-9747-07F78D58013A}" destId="{27D85DD9-E727-4426-B3D0-A6047672B780}" srcOrd="1" destOrd="0" parTransId="{5256C423-F20D-485C-8CF6-342814BCDC80}" sibTransId="{A7773BE8-F8D5-41F9-B696-C1E76D79BBAA}"/>
    <dgm:cxn modelId="{4FF84ED0-76C9-4CCF-ABD9-F77DD7206AC0}" type="presOf" srcId="{27D85DD9-E727-4426-B3D0-A6047672B780}" destId="{AD45D3E5-C600-48EB-832A-5C7F9B13703C}" srcOrd="0" destOrd="0" presId="urn:microsoft.com/office/officeart/2005/8/layout/process1"/>
    <dgm:cxn modelId="{78758CD3-31CA-4E56-BC84-CEE3540126E8}" type="presOf" srcId="{59A3D5BE-DC8A-4CF7-B25D-F1164565FAB9}" destId="{401C97F5-E77D-460E-A733-A4AE4A78EE44}" srcOrd="1" destOrd="0" presId="urn:microsoft.com/office/officeart/2005/8/layout/process1"/>
    <dgm:cxn modelId="{1C147DE3-49CC-4F9D-992D-B23079B2F45A}" type="presOf" srcId="{A7773BE8-F8D5-41F9-B696-C1E76D79BBAA}" destId="{26660F62-989F-4307-9CBE-4CCCDC0D5715}" srcOrd="0" destOrd="0" presId="urn:microsoft.com/office/officeart/2005/8/layout/process1"/>
    <dgm:cxn modelId="{091E4EE3-4B2B-4846-A56F-CB984627C1BD}" type="presParOf" srcId="{F3E7D2CF-472C-4981-AB80-51A133B9817D}" destId="{6EAC652B-6A48-41E1-AD8B-FA7D74D04A42}" srcOrd="0" destOrd="0" presId="urn:microsoft.com/office/officeart/2005/8/layout/process1"/>
    <dgm:cxn modelId="{03760619-E165-4523-9CDC-B962098BAD37}" type="presParOf" srcId="{F3E7D2CF-472C-4981-AB80-51A133B9817D}" destId="{E1BFA058-50B7-4D82-BC20-281E4D3C5331}" srcOrd="1" destOrd="0" presId="urn:microsoft.com/office/officeart/2005/8/layout/process1"/>
    <dgm:cxn modelId="{7E4A53ED-7710-4419-B1C4-450201CBD144}" type="presParOf" srcId="{E1BFA058-50B7-4D82-BC20-281E4D3C5331}" destId="{401C97F5-E77D-460E-A733-A4AE4A78EE44}" srcOrd="0" destOrd="0" presId="urn:microsoft.com/office/officeart/2005/8/layout/process1"/>
    <dgm:cxn modelId="{1C15279B-B18A-414D-ABD6-6FA50BD358F7}" type="presParOf" srcId="{F3E7D2CF-472C-4981-AB80-51A133B9817D}" destId="{AD45D3E5-C600-48EB-832A-5C7F9B13703C}" srcOrd="2" destOrd="0" presId="urn:microsoft.com/office/officeart/2005/8/layout/process1"/>
    <dgm:cxn modelId="{3EBBE203-D921-48FA-9DB1-7EB03336A82D}" type="presParOf" srcId="{F3E7D2CF-472C-4981-AB80-51A133B9817D}" destId="{26660F62-989F-4307-9CBE-4CCCDC0D5715}" srcOrd="3" destOrd="0" presId="urn:microsoft.com/office/officeart/2005/8/layout/process1"/>
    <dgm:cxn modelId="{26DC4E46-ACFE-41DE-95CF-7C489DBA419C}" type="presParOf" srcId="{26660F62-989F-4307-9CBE-4CCCDC0D5715}" destId="{31B0B1FD-E88D-435B-9024-7D1089C84B07}" srcOrd="0" destOrd="0" presId="urn:microsoft.com/office/officeart/2005/8/layout/process1"/>
    <dgm:cxn modelId="{69D6DC6F-582F-4803-AB6C-BAF48FD1BA47}" type="presParOf" srcId="{F3E7D2CF-472C-4981-AB80-51A133B9817D}" destId="{03E689C7-6636-43DC-AED4-19E192110DE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C652B-6A48-41E1-AD8B-FA7D74D04A42}">
      <dsp:nvSpPr>
        <dsp:cNvPr id="0" name=""/>
        <dsp:cNvSpPr/>
      </dsp:nvSpPr>
      <dsp:spPr>
        <a:xfrm>
          <a:off x="6931" y="1554129"/>
          <a:ext cx="2071799" cy="1243079"/>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Policy</a:t>
          </a:r>
        </a:p>
      </dsp:txBody>
      <dsp:txXfrm>
        <a:off x="43340" y="1590538"/>
        <a:ext cx="1998981" cy="1170261"/>
      </dsp:txXfrm>
    </dsp:sp>
    <dsp:sp modelId="{E1BFA058-50B7-4D82-BC20-281E4D3C5331}">
      <dsp:nvSpPr>
        <dsp:cNvPr id="0" name=""/>
        <dsp:cNvSpPr/>
      </dsp:nvSpPr>
      <dsp:spPr>
        <a:xfrm>
          <a:off x="2285910" y="1918765"/>
          <a:ext cx="439221" cy="513806"/>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2285910" y="2021526"/>
        <a:ext cx="307455" cy="308284"/>
      </dsp:txXfrm>
    </dsp:sp>
    <dsp:sp modelId="{AD45D3E5-C600-48EB-832A-5C7F9B13703C}">
      <dsp:nvSpPr>
        <dsp:cNvPr id="0" name=""/>
        <dsp:cNvSpPr/>
      </dsp:nvSpPr>
      <dsp:spPr>
        <a:xfrm>
          <a:off x="2907450" y="1554129"/>
          <a:ext cx="2071799" cy="1243079"/>
        </a:xfrm>
        <a:prstGeom prst="roundRect">
          <a:avLst>
            <a:gd name="adj" fmla="val 10000"/>
          </a:avLst>
        </a:prstGeom>
        <a:solidFill>
          <a:schemeClr val="accent4">
            <a:hueOff val="822717"/>
            <a:satOff val="3566"/>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Procedure</a:t>
          </a:r>
        </a:p>
      </dsp:txBody>
      <dsp:txXfrm>
        <a:off x="2943859" y="1590538"/>
        <a:ext cx="1998981" cy="1170261"/>
      </dsp:txXfrm>
    </dsp:sp>
    <dsp:sp modelId="{26660F62-989F-4307-9CBE-4CCCDC0D5715}">
      <dsp:nvSpPr>
        <dsp:cNvPr id="0" name=""/>
        <dsp:cNvSpPr/>
      </dsp:nvSpPr>
      <dsp:spPr>
        <a:xfrm>
          <a:off x="5186429" y="1918765"/>
          <a:ext cx="439221" cy="513806"/>
        </a:xfrm>
        <a:prstGeom prst="rightArrow">
          <a:avLst>
            <a:gd name="adj1" fmla="val 60000"/>
            <a:gd name="adj2" fmla="val 50000"/>
          </a:avLst>
        </a:prstGeom>
        <a:solidFill>
          <a:schemeClr val="accent4">
            <a:hueOff val="1645434"/>
            <a:satOff val="7132"/>
            <a:lumOff val="470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GB" sz="2200" kern="1200"/>
        </a:p>
      </dsp:txBody>
      <dsp:txXfrm>
        <a:off x="5186429" y="2021526"/>
        <a:ext cx="307455" cy="308284"/>
      </dsp:txXfrm>
    </dsp:sp>
    <dsp:sp modelId="{03E689C7-6636-43DC-AED4-19E192110DE6}">
      <dsp:nvSpPr>
        <dsp:cNvPr id="0" name=""/>
        <dsp:cNvSpPr/>
      </dsp:nvSpPr>
      <dsp:spPr>
        <a:xfrm>
          <a:off x="5807969" y="1554129"/>
          <a:ext cx="2071799" cy="1243079"/>
        </a:xfrm>
        <a:prstGeom prst="roundRect">
          <a:avLst>
            <a:gd name="adj" fmla="val 10000"/>
          </a:avLst>
        </a:prstGeom>
        <a:solidFill>
          <a:schemeClr val="accent4">
            <a:hueOff val="1645434"/>
            <a:satOff val="7132"/>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Control</a:t>
          </a:r>
        </a:p>
      </dsp:txBody>
      <dsp:txXfrm>
        <a:off x="5844378" y="1590538"/>
        <a:ext cx="1998981" cy="1170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a:prstGeom prst="rect">
            <a:avLst/>
          </a:prstGeom>
        </p:spPr>
        <p:txBody>
          <a:bodyPr anchor="b">
            <a:normAutofit/>
          </a:bodyPr>
          <a:lstStyle>
            <a:lvl1pPr algn="ctr">
              <a:defRPr sz="4400"/>
            </a:lvl1pPr>
          </a:lstStyle>
          <a:p>
            <a:r>
              <a:rPr lang="en-US" dirty="0"/>
              <a:t>Teal Master PP Template</a:t>
            </a:r>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Subtitle/Presenter </a:t>
            </a:r>
          </a:p>
        </p:txBody>
      </p:sp>
    </p:spTree>
    <p:extLst>
      <p:ext uri="{BB962C8B-B14F-4D97-AF65-F5344CB8AC3E}">
        <p14:creationId xmlns:p14="http://schemas.microsoft.com/office/powerpoint/2010/main" val="162787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325563"/>
          </a:xfrm>
          <a:prstGeom prst="rect">
            <a:avLst/>
          </a:prstGeom>
        </p:spPr>
        <p:txBody>
          <a:bodyPr/>
          <a:lstStyle>
            <a:lvl1pPr>
              <a:defRPr/>
            </a:lvl1pPr>
          </a:lstStyle>
          <a:p>
            <a:r>
              <a:rPr lang="en-US" dirty="0"/>
              <a:t>Title</a:t>
            </a:r>
          </a:p>
        </p:txBody>
      </p:sp>
      <p:sp>
        <p:nvSpPr>
          <p:cNvPr id="3" name="Content Placeholder 2"/>
          <p:cNvSpPr>
            <a:spLocks noGrp="1"/>
          </p:cNvSpPr>
          <p:nvPr>
            <p:ph idx="1" hasCustomPrompt="1"/>
          </p:nvPr>
        </p:nvSpPr>
        <p:spPr>
          <a:xfrm>
            <a:off x="628650" y="1825625"/>
            <a:ext cx="7886700" cy="4351338"/>
          </a:xfrm>
          <a:prstGeom prst="rect">
            <a:avLst/>
          </a:prstGeo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58993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55DD7-6207-40EF-BC39-9F398FCA802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384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6773-F001-45DF-A58C-2505E3D090B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812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1840-B4E0-4D0A-B56B-F2F4A5D97AB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44758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2872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1400"/>
            <a:ext cx="7772400" cy="2387600"/>
          </a:xfrm>
        </p:spPr>
        <p:txBody>
          <a:bodyPr>
            <a:normAutofit/>
          </a:bodyPr>
          <a:lstStyle/>
          <a:p>
            <a:r>
              <a:rPr lang="en-GB" dirty="0"/>
              <a:t>AML Supervision to move to FCA </a:t>
            </a:r>
            <a:br>
              <a:rPr lang="en-GB" dirty="0"/>
            </a:br>
            <a:r>
              <a:rPr lang="en-GB" dirty="0"/>
              <a:t>Ask me anything</a:t>
            </a:r>
          </a:p>
        </p:txBody>
      </p:sp>
      <p:sp>
        <p:nvSpPr>
          <p:cNvPr id="3" name="Subtitle 2"/>
          <p:cNvSpPr>
            <a:spLocks noGrp="1"/>
          </p:cNvSpPr>
          <p:nvPr>
            <p:ph type="subTitle" idx="1"/>
          </p:nvPr>
        </p:nvSpPr>
        <p:spPr/>
        <p:txBody>
          <a:bodyPr/>
          <a:lstStyle/>
          <a:p>
            <a:r>
              <a:rPr lang="en-GB" dirty="0"/>
              <a:t>Amy Bell</a:t>
            </a:r>
          </a:p>
          <a:p>
            <a:r>
              <a:rPr lang="en-GB" dirty="0"/>
              <a:t>Founder and 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shredded documents">
            <a:extLst>
              <a:ext uri="{FF2B5EF4-FFF2-40B4-BE49-F238E27FC236}">
                <a16:creationId xmlns:a16="http://schemas.microsoft.com/office/drawing/2014/main" id="{58B7735F-4AE9-3F2C-E562-3D8EB5CE35BC}"/>
              </a:ext>
            </a:extLst>
          </p:cNvPr>
          <p:cNvPicPr>
            <a:picLocks noChangeAspect="1"/>
          </p:cNvPicPr>
          <p:nvPr/>
        </p:nvPicPr>
        <p:blipFill>
          <a:blip r:embed="rId2">
            <a:extLst>
              <a:ext uri="{28A0092B-C50C-407E-A947-70E740481C1C}">
                <a14:useLocalDpi xmlns:a14="http://schemas.microsoft.com/office/drawing/2010/main" val="0"/>
              </a:ext>
            </a:extLst>
          </a:blip>
          <a:srcRect l="24331" r="5081" b="-1"/>
          <a:stretch>
            <a:fillRect/>
          </a:stretch>
        </p:blipFill>
        <p:spPr>
          <a:xfrm>
            <a:off x="1891767" y="10"/>
            <a:ext cx="7252231"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2889FD-2E48-CA68-A995-47E162E097DE}"/>
              </a:ext>
            </a:extLst>
          </p:cNvPr>
          <p:cNvSpPr>
            <a:spLocks noGrp="1"/>
          </p:cNvSpPr>
          <p:nvPr>
            <p:ph type="title"/>
          </p:nvPr>
        </p:nvSpPr>
        <p:spPr>
          <a:xfrm>
            <a:off x="628650" y="365125"/>
            <a:ext cx="2866641" cy="1899912"/>
          </a:xfrm>
        </p:spPr>
        <p:txBody>
          <a:bodyPr>
            <a:normAutofit/>
          </a:bodyPr>
          <a:lstStyle/>
          <a:p>
            <a:r>
              <a:rPr lang="en-GB" sz="3500" dirty="0"/>
              <a:t>Control Framework</a:t>
            </a:r>
          </a:p>
        </p:txBody>
      </p:sp>
      <p:graphicFrame>
        <p:nvGraphicFramePr>
          <p:cNvPr id="8" name="Content Placeholder 7">
            <a:extLst>
              <a:ext uri="{FF2B5EF4-FFF2-40B4-BE49-F238E27FC236}">
                <a16:creationId xmlns:a16="http://schemas.microsoft.com/office/drawing/2014/main" id="{A5C67252-E6E7-A207-C9C3-2360115976AE}"/>
              </a:ext>
            </a:extLst>
          </p:cNvPr>
          <p:cNvGraphicFramePr>
            <a:graphicFrameLocks noGrp="1"/>
          </p:cNvGraphicFramePr>
          <p:nvPr>
            <p:ph idx="1"/>
            <p:extLst>
              <p:ext uri="{D42A27DB-BD31-4B8C-83A1-F6EECF244321}">
                <p14:modId xmlns:p14="http://schemas.microsoft.com/office/powerpoint/2010/main" val="129478476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17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Infinite question marks in 3D rendering">
            <a:extLst>
              <a:ext uri="{FF2B5EF4-FFF2-40B4-BE49-F238E27FC236}">
                <a16:creationId xmlns:a16="http://schemas.microsoft.com/office/drawing/2014/main" id="{A6CD3A3C-2DBD-A966-F5C3-BA900846DABE}"/>
              </a:ext>
            </a:extLst>
          </p:cNvPr>
          <p:cNvPicPr>
            <a:picLocks noGrp="1" noChangeAspect="1"/>
          </p:cNvPicPr>
          <p:nvPr>
            <p:ph idx="1"/>
          </p:nvPr>
        </p:nvPicPr>
        <p:blipFill>
          <a:blip r:embed="rId2"/>
          <a:srcRect l="11000" r="-1" b="-1"/>
          <a:stretch>
            <a:fillRect/>
          </a:stretch>
        </p:blipFill>
        <p:spPr>
          <a:xfrm>
            <a:off x="-2285" y="10"/>
            <a:ext cx="9143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8A59F-A9C2-DAAF-D296-0AA371504FB1}"/>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4500">
                <a:solidFill>
                  <a:srgbClr val="FFFFFF"/>
                </a:solidFill>
                <a:latin typeface="+mj-lt"/>
              </a:rPr>
              <a:t>Questions?</a:t>
            </a:r>
          </a:p>
        </p:txBody>
      </p:sp>
    </p:spTree>
    <p:extLst>
      <p:ext uri="{BB962C8B-B14F-4D97-AF65-F5344CB8AC3E}">
        <p14:creationId xmlns:p14="http://schemas.microsoft.com/office/powerpoint/2010/main" val="73960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End!</a:t>
            </a:r>
          </a:p>
        </p:txBody>
      </p:sp>
      <p:sp>
        <p:nvSpPr>
          <p:cNvPr id="3" name="Content Placeholder 2"/>
          <p:cNvSpPr>
            <a:spLocks noGrp="1"/>
          </p:cNvSpPr>
          <p:nvPr>
            <p:ph idx="1"/>
          </p:nvPr>
        </p:nvSpPr>
        <p:spPr/>
        <p:txBody>
          <a:bodyPr>
            <a:normAutofit fontScale="92500" lnSpcReduction="20000"/>
          </a:bodyPr>
          <a:lstStyle/>
          <a:p>
            <a:r>
              <a:rPr lang="en-GB" dirty="0">
                <a:solidFill>
                  <a:schemeClr val="tx1">
                    <a:lumMod val="65000"/>
                    <a:lumOff val="35000"/>
                  </a:schemeClr>
                </a:solidFill>
              </a:rPr>
              <a:t>These course notes, slides and other materials that are provided for use on the course  have been prepared solely for the benefit of delegates. They are designed to be part of the presentation and not to stand on their own. The materials will provide an outline of the provisions of various matters including legislation and case law. They will not be exhaustive and in particular will contain many points of law that will have been reduced to broad statements for the purposes of brevity and to aid explanation and understanding. It is important that delegates refer to original sources or one of the standard works on the relevant subject area for further guidance. In particular, in no circumstances should be materials be used be used for giving advice to clients. </a:t>
            </a:r>
          </a:p>
          <a:p>
            <a:endParaRPr lang="en-GB" dirty="0">
              <a:solidFill>
                <a:schemeClr val="tx1">
                  <a:lumMod val="65000"/>
                  <a:lumOff val="35000"/>
                </a:schemeClr>
              </a:solidFill>
            </a:endParaRP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7199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2EF9-EEFB-743A-BB22-9DD7011B2432}"/>
              </a:ext>
            </a:extLst>
          </p:cNvPr>
          <p:cNvSpPr>
            <a:spLocks noGrp="1"/>
          </p:cNvSpPr>
          <p:nvPr>
            <p:ph type="title"/>
          </p:nvPr>
        </p:nvSpPr>
        <p:spPr/>
        <p:txBody>
          <a:bodyPr/>
          <a:lstStyle/>
          <a:p>
            <a:r>
              <a:rPr lang="en-GB" dirty="0"/>
              <a:t>AML Supervision changes </a:t>
            </a:r>
          </a:p>
        </p:txBody>
      </p:sp>
      <p:sp>
        <p:nvSpPr>
          <p:cNvPr id="3" name="Content Placeholder 2">
            <a:extLst>
              <a:ext uri="{FF2B5EF4-FFF2-40B4-BE49-F238E27FC236}">
                <a16:creationId xmlns:a16="http://schemas.microsoft.com/office/drawing/2014/main" id="{DBD250B8-1A90-FA4D-15B2-085191052BCF}"/>
              </a:ext>
            </a:extLst>
          </p:cNvPr>
          <p:cNvSpPr>
            <a:spLocks noGrp="1"/>
          </p:cNvSpPr>
          <p:nvPr>
            <p:ph idx="1"/>
          </p:nvPr>
        </p:nvSpPr>
        <p:spPr/>
        <p:txBody>
          <a:bodyPr/>
          <a:lstStyle/>
          <a:p>
            <a:r>
              <a:rPr lang="en-GB" dirty="0"/>
              <a:t>Government have announced supervision will move from legal regulators to FCA </a:t>
            </a:r>
          </a:p>
          <a:p>
            <a:r>
              <a:rPr lang="en-GB" dirty="0"/>
              <a:t>No timetable given </a:t>
            </a:r>
          </a:p>
          <a:p>
            <a:r>
              <a:rPr lang="en-GB" dirty="0"/>
              <a:t>Consultation open until Christmas Eve!</a:t>
            </a:r>
          </a:p>
          <a:p>
            <a:pPr lvl="1"/>
            <a:r>
              <a:rPr lang="en-GB" dirty="0"/>
              <a:t>Drafting of the guidance </a:t>
            </a:r>
          </a:p>
          <a:p>
            <a:pPr lvl="1"/>
            <a:r>
              <a:rPr lang="en-GB" dirty="0"/>
              <a:t>Just AML or all economic crime </a:t>
            </a:r>
          </a:p>
          <a:p>
            <a:r>
              <a:rPr lang="en-GB" dirty="0"/>
              <a:t>SRA vs FCA </a:t>
            </a:r>
          </a:p>
          <a:p>
            <a:pPr lvl="1"/>
            <a:r>
              <a:rPr lang="en-GB" dirty="0"/>
              <a:t>No one knows……</a:t>
            </a:r>
          </a:p>
          <a:p>
            <a:pPr lvl="1"/>
            <a:r>
              <a:rPr lang="en-GB" dirty="0"/>
              <a:t>Expect controls </a:t>
            </a:r>
          </a:p>
        </p:txBody>
      </p:sp>
    </p:spTree>
    <p:extLst>
      <p:ext uri="{BB962C8B-B14F-4D97-AF65-F5344CB8AC3E}">
        <p14:creationId xmlns:p14="http://schemas.microsoft.com/office/powerpoint/2010/main" val="4248841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92870-9A45-DCCE-6E0D-A20E195A7D62}"/>
              </a:ext>
            </a:extLst>
          </p:cNvPr>
          <p:cNvSpPr>
            <a:spLocks noGrp="1"/>
          </p:cNvSpPr>
          <p:nvPr>
            <p:ph type="title"/>
          </p:nvPr>
        </p:nvSpPr>
        <p:spPr/>
        <p:txBody>
          <a:bodyPr/>
          <a:lstStyle/>
          <a:p>
            <a:r>
              <a:rPr lang="en-GB" dirty="0"/>
              <a:t>How did we get here?</a:t>
            </a:r>
          </a:p>
        </p:txBody>
      </p:sp>
      <p:sp>
        <p:nvSpPr>
          <p:cNvPr id="3" name="Content Placeholder 2">
            <a:extLst>
              <a:ext uri="{FF2B5EF4-FFF2-40B4-BE49-F238E27FC236}">
                <a16:creationId xmlns:a16="http://schemas.microsoft.com/office/drawing/2014/main" id="{B43DDA32-E776-0E1E-8DF7-95ADBAF378FA}"/>
              </a:ext>
            </a:extLst>
          </p:cNvPr>
          <p:cNvSpPr>
            <a:spLocks noGrp="1"/>
          </p:cNvSpPr>
          <p:nvPr>
            <p:ph idx="1"/>
          </p:nvPr>
        </p:nvSpPr>
        <p:spPr/>
        <p:txBody>
          <a:bodyPr/>
          <a:lstStyle/>
          <a:p>
            <a:r>
              <a:rPr lang="en-GB" dirty="0"/>
              <a:t>Option 1 – More OPBAS Powers </a:t>
            </a:r>
          </a:p>
          <a:p>
            <a:r>
              <a:rPr lang="en-GB" dirty="0"/>
              <a:t>Option 2 – Consolidation of PBS</a:t>
            </a:r>
          </a:p>
          <a:p>
            <a:r>
              <a:rPr lang="en-GB" dirty="0"/>
              <a:t>Option 3 – Move to FCA </a:t>
            </a:r>
          </a:p>
          <a:p>
            <a:r>
              <a:rPr lang="en-GB" dirty="0"/>
              <a:t>Option 4 – Single supervisor – like AUSTRAC</a:t>
            </a:r>
          </a:p>
        </p:txBody>
      </p:sp>
    </p:spTree>
    <p:extLst>
      <p:ext uri="{BB962C8B-B14F-4D97-AF65-F5344CB8AC3E}">
        <p14:creationId xmlns:p14="http://schemas.microsoft.com/office/powerpoint/2010/main" val="123184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F0D70-6789-0CC9-1E3E-5608192229D8}"/>
              </a:ext>
            </a:extLst>
          </p:cNvPr>
          <p:cNvPicPr>
            <a:picLocks noGrp="1" noChangeAspect="1"/>
          </p:cNvPicPr>
          <p:nvPr>
            <p:ph idx="1"/>
          </p:nvPr>
        </p:nvPicPr>
        <p:blipFill>
          <a:blip r:embed="rId2"/>
          <a:stretch>
            <a:fillRect/>
          </a:stretch>
        </p:blipFill>
        <p:spPr>
          <a:xfrm>
            <a:off x="2406248" y="643466"/>
            <a:ext cx="4331503" cy="5571067"/>
          </a:xfrm>
          <a:prstGeom prst="rect">
            <a:avLst/>
          </a:prstGeom>
        </p:spPr>
      </p:pic>
    </p:spTree>
    <p:extLst>
      <p:ext uri="{BB962C8B-B14F-4D97-AF65-F5344CB8AC3E}">
        <p14:creationId xmlns:p14="http://schemas.microsoft.com/office/powerpoint/2010/main" val="382360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0833-7649-4D68-ADBD-960661468231}"/>
              </a:ext>
            </a:extLst>
          </p:cNvPr>
          <p:cNvSpPr>
            <a:spLocks noGrp="1"/>
          </p:cNvSpPr>
          <p:nvPr>
            <p:ph type="title"/>
          </p:nvPr>
        </p:nvSpPr>
        <p:spPr/>
        <p:txBody>
          <a:bodyPr/>
          <a:lstStyle/>
          <a:p>
            <a:r>
              <a:rPr lang="en-GB" dirty="0"/>
              <a:t>Consultation</a:t>
            </a:r>
          </a:p>
        </p:txBody>
      </p:sp>
      <p:sp>
        <p:nvSpPr>
          <p:cNvPr id="3" name="Content Placeholder 2">
            <a:extLst>
              <a:ext uri="{FF2B5EF4-FFF2-40B4-BE49-F238E27FC236}">
                <a16:creationId xmlns:a16="http://schemas.microsoft.com/office/drawing/2014/main" id="{899E2968-E71E-31A6-7AC1-888CC51D047B}"/>
              </a:ext>
            </a:extLst>
          </p:cNvPr>
          <p:cNvSpPr>
            <a:spLocks noGrp="1"/>
          </p:cNvSpPr>
          <p:nvPr>
            <p:ph idx="1"/>
          </p:nvPr>
        </p:nvSpPr>
        <p:spPr/>
        <p:txBody>
          <a:bodyPr>
            <a:normAutofit/>
          </a:bodyPr>
          <a:lstStyle/>
          <a:p>
            <a:pPr marL="0" indent="0">
              <a:buNone/>
            </a:pPr>
            <a:r>
              <a:rPr lang="en-GB" dirty="0"/>
              <a:t>Key Proposals</a:t>
            </a:r>
          </a:p>
          <a:p>
            <a:r>
              <a:rPr lang="en-GB" dirty="0"/>
              <a:t>The FCA register all in-scope firms, conduct appropriate gatekeeping checks, and have powers to accept, deny, suspend, or cancel registrations.</a:t>
            </a:r>
          </a:p>
          <a:p>
            <a:r>
              <a:rPr lang="en-GB" dirty="0"/>
              <a:t>The FCA “police the perimeter”, by working to identify unregistered activity and bring these businesses under supervision. Could be listed in a public register</a:t>
            </a:r>
          </a:p>
        </p:txBody>
      </p:sp>
    </p:spTree>
    <p:extLst>
      <p:ext uri="{BB962C8B-B14F-4D97-AF65-F5344CB8AC3E}">
        <p14:creationId xmlns:p14="http://schemas.microsoft.com/office/powerpoint/2010/main" val="291939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0833-7649-4D68-ADBD-960661468231}"/>
              </a:ext>
            </a:extLst>
          </p:cNvPr>
          <p:cNvSpPr>
            <a:spLocks noGrp="1"/>
          </p:cNvSpPr>
          <p:nvPr>
            <p:ph type="title"/>
          </p:nvPr>
        </p:nvSpPr>
        <p:spPr/>
        <p:txBody>
          <a:bodyPr/>
          <a:lstStyle/>
          <a:p>
            <a:r>
              <a:rPr lang="en-GB" dirty="0"/>
              <a:t>Consultation</a:t>
            </a:r>
          </a:p>
        </p:txBody>
      </p:sp>
      <p:sp>
        <p:nvSpPr>
          <p:cNvPr id="3" name="Content Placeholder 2">
            <a:extLst>
              <a:ext uri="{FF2B5EF4-FFF2-40B4-BE49-F238E27FC236}">
                <a16:creationId xmlns:a16="http://schemas.microsoft.com/office/drawing/2014/main" id="{899E2968-E71E-31A6-7AC1-888CC51D047B}"/>
              </a:ext>
            </a:extLst>
          </p:cNvPr>
          <p:cNvSpPr>
            <a:spLocks noGrp="1"/>
          </p:cNvSpPr>
          <p:nvPr>
            <p:ph idx="1"/>
          </p:nvPr>
        </p:nvSpPr>
        <p:spPr/>
        <p:txBody>
          <a:bodyPr>
            <a:normAutofit fontScale="92500" lnSpcReduction="20000"/>
          </a:bodyPr>
          <a:lstStyle/>
          <a:p>
            <a:r>
              <a:rPr lang="en-GB" dirty="0"/>
              <a:t>Apply a consistent and coherent risk-based approach for each of the sectors, maintaining up-to-date risk profiles and conducting targeted supervisory activity such as on-site and desk-based reviews.</a:t>
            </a:r>
          </a:p>
          <a:p>
            <a:r>
              <a:rPr lang="en-GB" dirty="0"/>
              <a:t>Require relevant information from firms, conduct inspections and exchange information with domestic and international authorities.</a:t>
            </a:r>
          </a:p>
          <a:p>
            <a:r>
              <a:rPr lang="en-GB" dirty="0"/>
              <a:t>Powers to allow the FCA to issue directions to firms or to require a firm to appoint a skilled person to conduct a review.</a:t>
            </a:r>
          </a:p>
          <a:p>
            <a:r>
              <a:rPr lang="en-GB" dirty="0"/>
              <a:t>Provide up-to-date information to firms on AML/CTF risks and effective compliance with the MLRs. This could include responsibility for published guidance.</a:t>
            </a:r>
          </a:p>
        </p:txBody>
      </p:sp>
    </p:spTree>
    <p:extLst>
      <p:ext uri="{BB962C8B-B14F-4D97-AF65-F5344CB8AC3E}">
        <p14:creationId xmlns:p14="http://schemas.microsoft.com/office/powerpoint/2010/main" val="220806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0833-7649-4D68-ADBD-960661468231}"/>
              </a:ext>
            </a:extLst>
          </p:cNvPr>
          <p:cNvSpPr>
            <a:spLocks noGrp="1"/>
          </p:cNvSpPr>
          <p:nvPr>
            <p:ph type="title"/>
          </p:nvPr>
        </p:nvSpPr>
        <p:spPr/>
        <p:txBody>
          <a:bodyPr/>
          <a:lstStyle/>
          <a:p>
            <a:r>
              <a:rPr lang="en-GB" dirty="0"/>
              <a:t>Consultation</a:t>
            </a:r>
          </a:p>
        </p:txBody>
      </p:sp>
      <p:sp>
        <p:nvSpPr>
          <p:cNvPr id="3" name="Content Placeholder 2">
            <a:extLst>
              <a:ext uri="{FF2B5EF4-FFF2-40B4-BE49-F238E27FC236}">
                <a16:creationId xmlns:a16="http://schemas.microsoft.com/office/drawing/2014/main" id="{899E2968-E71E-31A6-7AC1-888CC51D047B}"/>
              </a:ext>
            </a:extLst>
          </p:cNvPr>
          <p:cNvSpPr>
            <a:spLocks noGrp="1"/>
          </p:cNvSpPr>
          <p:nvPr>
            <p:ph idx="1"/>
          </p:nvPr>
        </p:nvSpPr>
        <p:spPr>
          <a:xfrm>
            <a:off x="628650" y="1815465"/>
            <a:ext cx="7886700" cy="4351338"/>
          </a:xfrm>
        </p:spPr>
        <p:txBody>
          <a:bodyPr>
            <a:normAutofit/>
          </a:bodyPr>
          <a:lstStyle/>
          <a:p>
            <a:r>
              <a:rPr lang="en-GB" dirty="0"/>
              <a:t>Carry out intelligence-sharing with law enforcement, other supervisors, and support whistleblowing</a:t>
            </a:r>
          </a:p>
          <a:p>
            <a:r>
              <a:rPr lang="en-GB" dirty="0"/>
              <a:t>Power to impose civil penalties, suspensions, prohibitions and public censures, and to initiate criminal proceedings for breaches of the MLRs, in line with existing FCA and HMRC powers. </a:t>
            </a:r>
          </a:p>
          <a:p>
            <a:r>
              <a:rPr lang="en-GB" dirty="0"/>
              <a:t>Use of its powers should be appealable to the courts, ensuring judicial oversight</a:t>
            </a:r>
          </a:p>
        </p:txBody>
      </p:sp>
    </p:spTree>
    <p:extLst>
      <p:ext uri="{BB962C8B-B14F-4D97-AF65-F5344CB8AC3E}">
        <p14:creationId xmlns:p14="http://schemas.microsoft.com/office/powerpoint/2010/main" val="94985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0833-7649-4D68-ADBD-960661468231}"/>
              </a:ext>
            </a:extLst>
          </p:cNvPr>
          <p:cNvSpPr>
            <a:spLocks noGrp="1"/>
          </p:cNvSpPr>
          <p:nvPr>
            <p:ph type="title"/>
          </p:nvPr>
        </p:nvSpPr>
        <p:spPr/>
        <p:txBody>
          <a:bodyPr/>
          <a:lstStyle/>
          <a:p>
            <a:r>
              <a:rPr lang="en-GB" dirty="0"/>
              <a:t>Consultation</a:t>
            </a:r>
          </a:p>
        </p:txBody>
      </p:sp>
      <p:sp>
        <p:nvSpPr>
          <p:cNvPr id="3" name="Content Placeholder 2">
            <a:extLst>
              <a:ext uri="{FF2B5EF4-FFF2-40B4-BE49-F238E27FC236}">
                <a16:creationId xmlns:a16="http://schemas.microsoft.com/office/drawing/2014/main" id="{899E2968-E71E-31A6-7AC1-888CC51D047B}"/>
              </a:ext>
            </a:extLst>
          </p:cNvPr>
          <p:cNvSpPr>
            <a:spLocks noGrp="1"/>
          </p:cNvSpPr>
          <p:nvPr>
            <p:ph idx="1"/>
          </p:nvPr>
        </p:nvSpPr>
        <p:spPr/>
        <p:txBody>
          <a:bodyPr>
            <a:normAutofit/>
          </a:bodyPr>
          <a:lstStyle/>
          <a:p>
            <a:r>
              <a:rPr lang="en-GB" dirty="0"/>
              <a:t>Fees charged to supervised firms on a cost-recovery basis. HM Treasury is providing Economic Crime Levy funding for implementation.</a:t>
            </a:r>
          </a:p>
          <a:p>
            <a:r>
              <a:rPr lang="en-GB" dirty="0"/>
              <a:t>Avoid creating significant new burdens on firms; and that supervisors share information with each other to ease firms’ involvement with their regulators.</a:t>
            </a:r>
          </a:p>
          <a:p>
            <a:r>
              <a:rPr lang="en-GB" dirty="0"/>
              <a:t>Continue to be operationally independent of HM Treasury and political control. It will remain accountable to HM Treasury and Parliament.</a:t>
            </a:r>
          </a:p>
        </p:txBody>
      </p:sp>
    </p:spTree>
    <p:extLst>
      <p:ext uri="{BB962C8B-B14F-4D97-AF65-F5344CB8AC3E}">
        <p14:creationId xmlns:p14="http://schemas.microsoft.com/office/powerpoint/2010/main" val="20401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3E4F-C0F6-32CB-D284-3AED89A1197A}"/>
              </a:ext>
            </a:extLst>
          </p:cNvPr>
          <p:cNvSpPr>
            <a:spLocks noGrp="1"/>
          </p:cNvSpPr>
          <p:nvPr>
            <p:ph type="title"/>
          </p:nvPr>
        </p:nvSpPr>
        <p:spPr/>
        <p:txBody>
          <a:bodyPr/>
          <a:lstStyle/>
          <a:p>
            <a:r>
              <a:rPr lang="en-GB" dirty="0"/>
              <a:t>Consultation Questions </a:t>
            </a:r>
          </a:p>
        </p:txBody>
      </p:sp>
      <p:sp>
        <p:nvSpPr>
          <p:cNvPr id="3" name="Content Placeholder 2">
            <a:extLst>
              <a:ext uri="{FF2B5EF4-FFF2-40B4-BE49-F238E27FC236}">
                <a16:creationId xmlns:a16="http://schemas.microsoft.com/office/drawing/2014/main" id="{30A3C9F6-3DA5-9722-F6D9-832357E72175}"/>
              </a:ext>
            </a:extLst>
          </p:cNvPr>
          <p:cNvSpPr>
            <a:spLocks noGrp="1"/>
          </p:cNvSpPr>
          <p:nvPr>
            <p:ph idx="1"/>
          </p:nvPr>
        </p:nvSpPr>
        <p:spPr/>
        <p:txBody>
          <a:bodyPr>
            <a:normAutofit lnSpcReduction="10000"/>
          </a:bodyPr>
          <a:lstStyle/>
          <a:p>
            <a:pPr marL="514350" indent="-514350">
              <a:buAutoNum type="arabicPeriod"/>
            </a:pPr>
            <a:r>
              <a:rPr lang="en-GB" dirty="0"/>
              <a:t>Agree to FCA maintaining a register?</a:t>
            </a:r>
          </a:p>
          <a:p>
            <a:pPr marL="514350" indent="-514350">
              <a:buAutoNum type="arabicPeriod"/>
            </a:pPr>
            <a:r>
              <a:rPr lang="en-GB" dirty="0"/>
              <a:t>“fit and proper” tests to legal, accountancy, and trust &amp; company service providers? Competence!</a:t>
            </a:r>
          </a:p>
          <a:p>
            <a:pPr marL="514350" indent="-514350">
              <a:buAutoNum type="arabicPeriod"/>
            </a:pPr>
            <a:r>
              <a:rPr lang="en-GB" dirty="0"/>
              <a:t>Extra powers to “police the perimeter”?</a:t>
            </a:r>
          </a:p>
          <a:p>
            <a:pPr marL="514350" indent="-514350">
              <a:buAutoNum type="arabicPeriod"/>
            </a:pPr>
            <a:r>
              <a:rPr lang="en-GB" dirty="0"/>
              <a:t>Double jeopardy?</a:t>
            </a:r>
          </a:p>
          <a:p>
            <a:pPr marL="514350" indent="-514350">
              <a:buAutoNum type="arabicPeriod"/>
            </a:pPr>
            <a:r>
              <a:rPr lang="en-GB" dirty="0"/>
              <a:t>Who will draft and approve the guidance?</a:t>
            </a:r>
          </a:p>
          <a:p>
            <a:pPr marL="514350" indent="-514350">
              <a:buAutoNum type="arabicPeriod"/>
            </a:pPr>
            <a:r>
              <a:rPr lang="en-GB" dirty="0"/>
              <a:t>Information sharing and privilege?</a:t>
            </a:r>
          </a:p>
          <a:p>
            <a:pPr marL="514350" indent="-514350">
              <a:buAutoNum type="arabicPeriod"/>
            </a:pPr>
            <a:r>
              <a:rPr lang="en-GB" dirty="0"/>
              <a:t>Sharing from NCA to FCA</a:t>
            </a:r>
          </a:p>
          <a:p>
            <a:pPr marL="514350" indent="-514350">
              <a:buAutoNum type="arabicPeriod"/>
            </a:pPr>
            <a:r>
              <a:rPr lang="en-GB" dirty="0"/>
              <a:t>Who should pay? </a:t>
            </a:r>
          </a:p>
        </p:txBody>
      </p:sp>
    </p:spTree>
    <p:extLst>
      <p:ext uri="{BB962C8B-B14F-4D97-AF65-F5344CB8AC3E}">
        <p14:creationId xmlns:p14="http://schemas.microsoft.com/office/powerpoint/2010/main" val="3625258713"/>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Powerpoint template 2019  -  Read-Only" id="{BE5F5E20-5E54-4ADE-B724-8E1B7B9A610C}" vid="{E24652B3-DB41-49D5-B9C4-2CEFD8C1C088}"/>
    </a:ext>
  </a:extLst>
</a:theme>
</file>

<file path=docProps/app.xml><?xml version="1.0" encoding="utf-8"?>
<Properties xmlns="http://schemas.openxmlformats.org/officeDocument/2006/extended-properties" xmlns:vt="http://schemas.openxmlformats.org/officeDocument/2006/docPropsVTypes">
  <Template>TM04033919[[fn=Circuit]]</Template>
  <TotalTime>619</TotalTime>
  <Words>582</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AML Supervision to move to FCA  Ask me anything</vt:lpstr>
      <vt:lpstr>AML Supervision changes </vt:lpstr>
      <vt:lpstr>How did we get here?</vt:lpstr>
      <vt:lpstr>PowerPoint Presentation</vt:lpstr>
      <vt:lpstr>Consultation</vt:lpstr>
      <vt:lpstr>Consultation</vt:lpstr>
      <vt:lpstr>Consultation</vt:lpstr>
      <vt:lpstr>Consultation</vt:lpstr>
      <vt:lpstr>Consultation Questions </vt:lpstr>
      <vt:lpstr>Control Framework</vt:lpstr>
      <vt:lpstr>Questions?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Money Laundering Update 2019</dc:title>
  <dc:creator>Amy Bell</dc:creator>
  <cp:lastModifiedBy>Amy Bell</cp:lastModifiedBy>
  <cp:revision>16</cp:revision>
  <dcterms:created xsi:type="dcterms:W3CDTF">2019-12-09T08:11:18Z</dcterms:created>
  <dcterms:modified xsi:type="dcterms:W3CDTF">2025-11-26T03:16:29Z</dcterms:modified>
</cp:coreProperties>
</file>